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79" r:id="rId4"/>
    <p:sldId id="278" r:id="rId5"/>
    <p:sldId id="304" r:id="rId6"/>
    <p:sldId id="280" r:id="rId7"/>
    <p:sldId id="301" r:id="rId8"/>
    <p:sldId id="291" r:id="rId9"/>
    <p:sldId id="286" r:id="rId10"/>
    <p:sldId id="281" r:id="rId11"/>
    <p:sldId id="302" r:id="rId12"/>
    <p:sldId id="273" r:id="rId13"/>
    <p:sldId id="307" r:id="rId14"/>
    <p:sldId id="282" r:id="rId15"/>
    <p:sldId id="258" r:id="rId16"/>
    <p:sldId id="260" r:id="rId17"/>
    <p:sldId id="272" r:id="rId18"/>
    <p:sldId id="268" r:id="rId19"/>
    <p:sldId id="292" r:id="rId20"/>
    <p:sldId id="308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63" r:id="rId29"/>
    <p:sldId id="266" r:id="rId30"/>
    <p:sldId id="285" r:id="rId31"/>
    <p:sldId id="283" r:id="rId32"/>
    <p:sldId id="264" r:id="rId33"/>
    <p:sldId id="284" r:id="rId34"/>
    <p:sldId id="303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017"/>
    <a:srgbClr val="000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0D8230-8B46-4DBC-8751-8E053CD6F9B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b="33451"/>
          <a:stretch>
            <a:fillRect/>
          </a:stretch>
        </p:blipFill>
        <p:spPr bwMode="auto">
          <a:xfrm>
            <a:off x="1142976" y="0"/>
            <a:ext cx="6762764" cy="450057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4026719" y="3902867"/>
            <a:ext cx="8305800" cy="500066"/>
          </a:xfrm>
        </p:spPr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Марко Радаковић, катихета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Сомбор 2016. л. Г.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www.avdenagom.blogspot.com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876800"/>
            <a:ext cx="8305800" cy="1981200"/>
          </a:xfrm>
        </p:spPr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ПОСТАЊЕ У ПРАВОСЛАВНОЈ ИКОНОГРАФИЈИ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3617147" y="3474215"/>
            <a:ext cx="830580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r-Cyrl-RS" sz="2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ПРАВОСЛАВНИ</a:t>
            </a:r>
            <a:r>
              <a:rPr kumimoji="0" lang="sr-Cyrl-RS" sz="2200" b="0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КАТИХИЗИС</a:t>
            </a:r>
            <a:endParaRPr kumimoji="0" lang="en-US" sz="22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752" y="1524000"/>
            <a:ext cx="3829048" cy="4572000"/>
          </a:xfrm>
        </p:spPr>
        <p:txBody>
          <a:bodyPr/>
          <a:lstStyle/>
          <a:p>
            <a:r>
              <a:rPr lang="sr-Cyrl-RS" dirty="0" smtClean="0"/>
              <a:t>“Нека буде светло...”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4737" r="15789"/>
          <a:stretch>
            <a:fillRect/>
          </a:stretch>
        </p:blipFill>
        <p:spPr bwMode="auto">
          <a:xfrm>
            <a:off x="214282" y="0"/>
            <a:ext cx="4714908" cy="67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0694" y="1524000"/>
            <a:ext cx="3186106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 l="29033" r="30371"/>
          <a:stretch>
            <a:fillRect/>
          </a:stretch>
        </p:blipFill>
        <p:spPr bwMode="auto">
          <a:xfrm>
            <a:off x="428596" y="0"/>
            <a:ext cx="5000660" cy="655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71612"/>
            <a:ext cx="3257544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6" descr="http://4.bp.blogspot.com/_d3bAw4AEPys/Sb6B5-ZIqsI/AAAAAAAAAiQ/Q1_H1FysohI/s1600/CreationIconOW258-259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6"/>
            <a:ext cx="4500562" cy="675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67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043362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4737" r="14736"/>
          <a:stretch>
            <a:fillRect/>
          </a:stretch>
        </p:blipFill>
        <p:spPr bwMode="auto">
          <a:xfrm>
            <a:off x="4357654" y="0"/>
            <a:ext cx="4786346" cy="67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reation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143504" cy="679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2198" y="1524000"/>
            <a:ext cx="2614602" cy="45720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On the fourth day of Creation (Genesis 1: 14-19), God fills the sky </a:t>
            </a:r>
            <a:br>
              <a:rPr lang="en-US" i="1" dirty="0" smtClean="0"/>
            </a:br>
            <a:r>
              <a:rPr lang="en-US" i="1" dirty="0" smtClean="0"/>
              <a:t>with sun, moon, and stars – dancing them into being!  Plants have </a:t>
            </a:r>
            <a:br>
              <a:rPr lang="en-US" i="1" dirty="0" smtClean="0"/>
            </a:br>
            <a:r>
              <a:rPr lang="en-US" i="1" dirty="0" smtClean="0"/>
              <a:t>already started to grow on the young earth; but fish and birds and </a:t>
            </a:r>
            <a:br>
              <a:rPr lang="en-US" i="1" dirty="0" smtClean="0"/>
            </a:br>
            <a:r>
              <a:rPr lang="en-US" i="1" dirty="0" smtClean="0"/>
              <a:t>animals are yet to come.  This is the springtime of the world, full of </a:t>
            </a:r>
            <a:br>
              <a:rPr lang="en-US" i="1" dirty="0" smtClean="0"/>
            </a:br>
            <a:r>
              <a:rPr lang="en-US" i="1" dirty="0" smtClean="0"/>
              <a:t>possibility!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betsyporter.com/images/Creation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57180" cy="678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Η Δημιουργια του κοσμου.   ( Creation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"/>
            <a:ext cx="533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&quot;Creation of the Animals&quot; by Father Luke Dingman - http://www.orthodoximages.com/feasts_other.html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33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http://cdn2.bigcommerce.com/server3800/30c33/products/2763/images/2684/CreationofAdamSm__25127.1356978394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31" y="0"/>
            <a:ext cx="92028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48" y="0"/>
            <a:ext cx="4400552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</a:rPr>
              <a:t>Православни иконопис приликом приказивања стварања света и људи приказује изузетну бригу и љубав којом Бог ствара. Исказана је Његова сила и богатство творевине. Као и увек, православна икона нема за циљ да искаже историјско-научно перспективу стварања, већ икономијско-теолошку. Њена перспектива увек је усмерена ка есхатону и назначењу човека и творевине.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cdn2.bigcommerce.com/server3800/30c33/products/2768/images/2698/CreationSeriesGroup__50522.1357260902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143372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Стварање Адама, минијатура</a:t>
            </a:r>
          </a:p>
          <a:p>
            <a:pPr>
              <a:buNone/>
            </a:pPr>
            <a:r>
              <a:rPr lang="ru-RU" smtClean="0"/>
              <a:t>из</a:t>
            </a:r>
            <a:r>
              <a:rPr lang="sr-Cyrl-RS" dirty="0" smtClean="0"/>
              <a:t> киевског псалтира, 14.век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Мои документы\Мои рисунки\ИКОНЫ\ВЕТХИЙ ЗАВЕТ\Сотворение Адама миниат из Киевской псалтири 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000125"/>
            <a:ext cx="37814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04416" y="86868"/>
            <a:ext cx="5535168" cy="668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 l="15845" r="15493"/>
          <a:stretch>
            <a:fillRect/>
          </a:stretch>
        </p:blipFill>
        <p:spPr bwMode="auto">
          <a:xfrm>
            <a:off x="2643174" y="0"/>
            <a:ext cx="4643470" cy="676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76" y="1524000"/>
            <a:ext cx="3971924" cy="4572000"/>
          </a:xfrm>
        </p:spPr>
        <p:txBody>
          <a:bodyPr/>
          <a:lstStyle/>
          <a:p>
            <a:r>
              <a:rPr lang="sr-Cyrl-RS" dirty="0" smtClean="0"/>
              <a:t>Мозаик, 12. век, Сицилија.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shopify.com/s/files/1/1136/4188/products/Creation_icon_AB__65624.1400778649.1000.1200_c23d2f46-49c5-4b8f-87ce-fa32abfbc9b4_1024x1024.jpeg?v=1455409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8100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26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23967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14290"/>
            <a:ext cx="7715304" cy="632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71700" y="242316"/>
            <a:ext cx="4800600" cy="63733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cdn2.bigcommerce.com/server3800/30c33/products/2767/images/2697/AdamNamesSm__22621.1357221123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841"/>
            <a:ext cx="9144000" cy="6814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cdn2.bigcommerce.com/server3800/30c33/products/2764/images/2685/GodrestedSm__14571.1357000724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65" y="142852"/>
            <a:ext cx="90111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oi51.tinypic.com/2n0vb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1"/>
            <a:ext cx="6715172" cy="689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0"/>
            <a:ext cx="55306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5679" r="15331"/>
          <a:stretch>
            <a:fillRect/>
          </a:stretch>
        </p:blipFill>
        <p:spPr bwMode="auto">
          <a:xfrm>
            <a:off x="2357422" y="23798"/>
            <a:ext cx="4714908" cy="683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cdn2.bigcommerce.com/server3800/30c33/products/2652/images/2542/GML11-E__99177.1316243302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5" y="214290"/>
            <a:ext cx="9201305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617005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786454"/>
            <a:ext cx="8929718" cy="1071546"/>
          </a:xfrm>
        </p:spPr>
        <p:txBody>
          <a:bodyPr/>
          <a:lstStyle/>
          <a:p>
            <a:r>
              <a:rPr lang="ru-RU" dirty="0" smtClean="0"/>
              <a:t>Стварање света, фреска у цркви Светог Максима Исповедника у Костолцу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0917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0694" y="1524000"/>
            <a:ext cx="3186106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err="1" smtClean="0"/>
              <a:t>Umetnicko</a:t>
            </a:r>
            <a:r>
              <a:rPr lang="en-US" b="1" i="1" dirty="0" smtClean="0"/>
              <a:t> </a:t>
            </a:r>
            <a:r>
              <a:rPr lang="en-US" b="1" i="1" dirty="0" err="1" smtClean="0"/>
              <a:t>vidjenje</a:t>
            </a:r>
            <a:r>
              <a:rPr lang="en-US" b="1" i="1" dirty="0" smtClean="0"/>
              <a:t> </a:t>
            </a:r>
            <a:r>
              <a:rPr lang="en-US" b="1" i="1" dirty="0" err="1" smtClean="0"/>
              <a:t>koje</a:t>
            </a:r>
            <a:r>
              <a:rPr lang="en-US" b="1" i="1" dirty="0" smtClean="0"/>
              <a:t> se </a:t>
            </a:r>
            <a:r>
              <a:rPr lang="en-US" b="1" i="1" dirty="0" err="1" smtClean="0"/>
              <a:t>nastavlja</a:t>
            </a:r>
            <a:r>
              <a:rPr lang="en-US" b="1" i="1" dirty="0" smtClean="0"/>
              <a:t> </a:t>
            </a:r>
            <a:r>
              <a:rPr lang="en-US" b="1" i="1" dirty="0" err="1" smtClean="0"/>
              <a:t>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pravoslavnu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tradiciju</a:t>
            </a:r>
            <a:r>
              <a:rPr lang="en-US" b="1" i="1" dirty="0" smtClean="0"/>
              <a:t> </a:t>
            </a:r>
          </a:p>
          <a:p>
            <a:r>
              <a:rPr lang="en-US" i="1" dirty="0" smtClean="0"/>
              <a:t>It symbolically depicts the numerous and inter-related life forms of </a:t>
            </a:r>
            <a:br>
              <a:rPr lang="en-US" i="1" dirty="0" smtClean="0"/>
            </a:br>
            <a:r>
              <a:rPr lang="en-US" i="1" dirty="0" smtClean="0"/>
              <a:t>planet Earth, coming into being in response to the presence of the </a:t>
            </a:r>
            <a:br>
              <a:rPr lang="en-US" i="1" dirty="0" smtClean="0"/>
            </a:br>
            <a:r>
              <a:rPr lang="en-US" i="1" dirty="0" smtClean="0"/>
              <a:t>Holy Spirit, shown as a descending dove.  The image contains air, </a:t>
            </a:r>
            <a:br>
              <a:rPr lang="en-US" i="1" dirty="0" smtClean="0"/>
            </a:br>
            <a:r>
              <a:rPr lang="en-US" i="1" dirty="0" smtClean="0"/>
              <a:t>land, and sea, by day and by night, all filled with active small </a:t>
            </a:r>
            <a:br>
              <a:rPr lang="en-US" i="1" dirty="0" smtClean="0"/>
            </a:br>
            <a:r>
              <a:rPr lang="en-US" i="1" dirty="0" smtClean="0"/>
              <a:t>creatures.  All of the creatures are in contact with the tree, its trunk </a:t>
            </a:r>
            <a:br>
              <a:rPr lang="en-US" i="1" dirty="0" smtClean="0"/>
            </a:br>
            <a:r>
              <a:rPr lang="en-US" i="1" dirty="0" smtClean="0"/>
              <a:t>and branches and roots.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betsyporter.com/images/Tree_of_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12445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3857628"/>
            <a:ext cx="8329642" cy="3000372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Сам библијски текст, како смо видели, такође нема за циљ научни приказ постања света и људи, већ жели да прикаже назначење човека и творевине. Зато је, како у Светом Писму, тако и у иконопису, заступљен антропоморфизам (=придавање људских особина Богу),и симболизам.</a:t>
            </a:r>
            <a:endParaRPr lang="en-US" dirty="0"/>
          </a:p>
        </p:txBody>
      </p:sp>
      <p:pic>
        <p:nvPicPr>
          <p:cNvPr id="35842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20" y="0"/>
            <a:ext cx="6596080" cy="3834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4471990" cy="228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Иако постање то не открива директно, апостол Јован нас извештава да “У почетку беше Реч и Реч беше у Бога. и Бог беше Реч. ”(Јов.1,1)</a:t>
            </a:r>
            <a:endParaRPr lang="en-US" dirty="0"/>
          </a:p>
        </p:txBody>
      </p:sp>
      <p:pic>
        <p:nvPicPr>
          <p:cNvPr id="27650" name="Picture 2" descr="IC.XC__Η Δημιουργια του κοσμου.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671" y="0"/>
            <a:ext cx="4124329" cy="678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900486" cy="1047744"/>
          </a:xfrm>
        </p:spPr>
        <p:txBody>
          <a:bodyPr/>
          <a:lstStyle/>
          <a:p>
            <a:r>
              <a:rPr lang="sr-Cyrl-RS" dirty="0" smtClean="0"/>
              <a:t>Стварање неба, тј. </a:t>
            </a:r>
            <a:r>
              <a:rPr lang="ru-RU" dirty="0" smtClean="0"/>
              <a:t>а</a:t>
            </a:r>
            <a:r>
              <a:rPr lang="sr-Cyrl-RS" dirty="0" smtClean="0"/>
              <a:t>нђеоског света.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s://radiosvetigora.files.wordpress.com/2011/11/postanak-duhovnog-sveta.jpg?w=529%20(http://radiosvetigora.files.wordpress.com/2011/11/postanak-duhovnog-sveta.jpg?w=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32" y="0"/>
            <a:ext cx="4476768" cy="559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86"/>
            <a:ext cx="9144000" cy="6818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6" y="1524000"/>
            <a:ext cx="3257544" cy="4572000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dirty="0" smtClean="0"/>
              <a:t>“Дух Божији лебдео је над безданом...”</a:t>
            </a:r>
          </a:p>
          <a:p>
            <a:r>
              <a:rPr lang="sr-Cyrl-RS" dirty="0" smtClean="0"/>
              <a:t>“Растави Бог воде од вода...”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betsyporter.com/images/Creation_20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451"/>
            <a:ext cx="4572000" cy="6680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267200" cy="66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248</Words>
  <Application>Microsoft Office PowerPoint</Application>
  <PresentationFormat>On-screen Show (4:3)</PresentationFormat>
  <Paragraphs>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Paper</vt:lpstr>
      <vt:lpstr>ПОСТАЊЕ У ПРАВОСЛАВНОЈ ИКОНОГРАФИЈИ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СТВАРАЊЕ СВЕТА У ПРАВОСЛАВНОЈ ИКОНОГРАФИЈИ</dc:title>
  <dc:creator>notebook</dc:creator>
  <cp:lastModifiedBy>marko</cp:lastModifiedBy>
  <cp:revision>15</cp:revision>
  <dcterms:created xsi:type="dcterms:W3CDTF">2016-09-10T16:54:56Z</dcterms:created>
  <dcterms:modified xsi:type="dcterms:W3CDTF">2018-02-05T09:12:09Z</dcterms:modified>
</cp:coreProperties>
</file>