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activeX/activeX2.xml" ContentType="application/vnd.ms-office.activeX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37"/>
  </p:notesMasterIdLst>
  <p:sldIdLst>
    <p:sldId id="257" r:id="rId6"/>
    <p:sldId id="277" r:id="rId7"/>
    <p:sldId id="326" r:id="rId8"/>
    <p:sldId id="327" r:id="rId9"/>
    <p:sldId id="280" r:id="rId10"/>
    <p:sldId id="301" r:id="rId11"/>
    <p:sldId id="316" r:id="rId12"/>
    <p:sldId id="283" r:id="rId13"/>
    <p:sldId id="317" r:id="rId14"/>
    <p:sldId id="318" r:id="rId15"/>
    <p:sldId id="319" r:id="rId16"/>
    <p:sldId id="287" r:id="rId17"/>
    <p:sldId id="320" r:id="rId18"/>
    <p:sldId id="289" r:id="rId19"/>
    <p:sldId id="321" r:id="rId20"/>
    <p:sldId id="291" r:id="rId21"/>
    <p:sldId id="323" r:id="rId22"/>
    <p:sldId id="322" r:id="rId23"/>
    <p:sldId id="324" r:id="rId24"/>
    <p:sldId id="295" r:id="rId25"/>
    <p:sldId id="296" r:id="rId26"/>
    <p:sldId id="325" r:id="rId27"/>
    <p:sldId id="298" r:id="rId28"/>
    <p:sldId id="299" r:id="rId29"/>
    <p:sldId id="300" r:id="rId30"/>
    <p:sldId id="276" r:id="rId31"/>
    <p:sldId id="309" r:id="rId32"/>
    <p:sldId id="310" r:id="rId33"/>
    <p:sldId id="305" r:id="rId34"/>
    <p:sldId id="311" r:id="rId35"/>
    <p:sldId id="315" r:id="rId3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0AEB-4F65-47B1-A5D5-B5606F9AE0C2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50BFA-C28F-4219-A34D-7469497ABB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r-Cyrl-CS" smtClean="0"/>
              <a:t>МОЛИТВА, ХЛЕБ, ВИНО, ЖИТО – КРСНА СЛАВА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8E662E-C1D9-4B52-8DD6-36248C0C25EC}" type="slidenum">
              <a:rPr lang="sr-Cyrl-CS" smtClean="0"/>
              <a:pPr/>
              <a:t>6</a:t>
            </a:fld>
            <a:endParaRPr lang="sr-Cyrl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0BFA-C28F-4219-A34D-7469497ABB54}" type="slidenum">
              <a:rPr lang="sr-Cyrl-CS" smtClean="0"/>
              <a:pPr/>
              <a:t>13</a:t>
            </a:fld>
            <a:endParaRPr lang="sr-Cyrl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ИСповест</a:t>
            </a:r>
            <a:endParaRPr lang="sr-Cyrl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0BFA-C28F-4219-A34D-7469497ABB54}" type="slidenum">
              <a:rPr lang="sr-Cyrl-CS" smtClean="0"/>
              <a:pPr/>
              <a:t>17</a:t>
            </a:fld>
            <a:endParaRPr lang="sr-Cyrl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Latn-CS" dirty="0" smtClean="0"/>
              <a:t> </a:t>
            </a:r>
            <a:r>
              <a:rPr lang="sr-Cyrl-CS" dirty="0" smtClean="0"/>
              <a:t>СВЕТИ козма</a:t>
            </a:r>
            <a:r>
              <a:rPr lang="sr-Cyrl-CS" baseline="0" dirty="0" smtClean="0"/>
              <a:t> и дамјан</a:t>
            </a:r>
            <a:endParaRPr lang="hr-HR" dirty="0" smtClean="0"/>
          </a:p>
        </p:txBody>
      </p:sp>
      <p:sp>
        <p:nvSpPr>
          <p:cNvPr id="92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CE1923-99C1-444A-94E5-8380EBD885F8}" type="slidenum">
              <a:rPr lang="hr-HR" smtClean="0"/>
              <a:pPr/>
              <a:t>30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E8F4-3C8D-4B3E-BA73-806BC93633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8D90-AB45-43F1-8635-EE4E5C7CCA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494F-B93B-49DE-9236-51C3421448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21D9-1B90-431A-AFE0-876FF136FE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D6CD8-D694-40BE-BFCD-D2C215D1A2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1819-8B0A-4452-A65B-F241494DD0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7029F-930E-41EA-AB26-A6E8EB963C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2FC32-F0E8-4DFE-850D-E81DC1F439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9CFA-A9BA-410D-8071-0A7ACBE862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C99AD-38E8-49EE-BBEE-644F13F3B2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A08DD-E95D-45BF-8D94-E216F690F8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5AC83-9730-444F-9BF5-1D6F187EA2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FD18-CC08-46B8-A3BE-FBA4D234BF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0063-90DE-4FD6-A39E-C867A89DAF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0A00-1F39-49D8-9159-9E215FC64B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D69C-F55C-4245-94E8-122C80B5C6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2447-6F87-445C-8555-D027FC8B3C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988-F067-40C4-9DC1-A0F555CB05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3645-3E53-4E39-8643-F3ACD9E110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BE38-00B2-41F2-A413-918F61C17E9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4C40-B8FB-4625-876A-861FE401F78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CA33B-19E7-4A33-B966-724CB7EABA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39258B8-D7A0-4E82-A9A5-F6D1779995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5010F266-F65A-4E01-BC1E-3ABC31E48C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9.xml"/><Relationship Id="rId26" Type="http://schemas.openxmlformats.org/officeDocument/2006/relationships/slide" Target="slide15.xml"/><Relationship Id="rId3" Type="http://schemas.openxmlformats.org/officeDocument/2006/relationships/control" Target="../activeX/activeX2.xml"/><Relationship Id="rId21" Type="http://schemas.openxmlformats.org/officeDocument/2006/relationships/slide" Target="slide22.xml"/><Relationship Id="rId34" Type="http://schemas.openxmlformats.org/officeDocument/2006/relationships/slide" Target="slide31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5" Type="http://schemas.openxmlformats.org/officeDocument/2006/relationships/slide" Target="slide14.xml"/><Relationship Id="rId33" Type="http://schemas.openxmlformats.org/officeDocument/2006/relationships/slide" Target="slide30.xml"/><Relationship Id="rId2" Type="http://schemas.openxmlformats.org/officeDocument/2006/relationships/control" Target="../activeX/activeX1.xml"/><Relationship Id="rId16" Type="http://schemas.openxmlformats.org/officeDocument/2006/relationships/slide" Target="slide13.xml"/><Relationship Id="rId20" Type="http://schemas.openxmlformats.org/officeDocument/2006/relationships/slide" Target="slide21.xml"/><Relationship Id="rId29" Type="http://schemas.openxmlformats.org/officeDocument/2006/relationships/slide" Target="slide26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slide" Target="slide8.xml"/><Relationship Id="rId24" Type="http://schemas.openxmlformats.org/officeDocument/2006/relationships/slide" Target="slide25.xml"/><Relationship Id="rId32" Type="http://schemas.openxmlformats.org/officeDocument/2006/relationships/slide" Target="slide29.xml"/><Relationship Id="rId5" Type="http://schemas.openxmlformats.org/officeDocument/2006/relationships/slide" Target="slide3.xml"/><Relationship Id="rId15" Type="http://schemas.openxmlformats.org/officeDocument/2006/relationships/slide" Target="slide12.xml"/><Relationship Id="rId23" Type="http://schemas.openxmlformats.org/officeDocument/2006/relationships/slide" Target="slide24.xml"/><Relationship Id="rId28" Type="http://schemas.openxmlformats.org/officeDocument/2006/relationships/slide" Target="slide17.xml"/><Relationship Id="rId10" Type="http://schemas.openxmlformats.org/officeDocument/2006/relationships/slide" Target="slide7.xml"/><Relationship Id="rId19" Type="http://schemas.openxmlformats.org/officeDocument/2006/relationships/slide" Target="slide20.xml"/><Relationship Id="rId31" Type="http://schemas.openxmlformats.org/officeDocument/2006/relationships/slide" Target="slide28.xml"/><Relationship Id="rId4" Type="http://schemas.openxmlformats.org/officeDocument/2006/relationships/slideLayout" Target="../slideLayouts/slideLayout7.xml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23.xml"/><Relationship Id="rId27" Type="http://schemas.openxmlformats.org/officeDocument/2006/relationships/slide" Target="slide16.xml"/><Relationship Id="rId30" Type="http://schemas.openxmlformats.org/officeDocument/2006/relationships/slide" Target="slide27.xml"/><Relationship Id="rId35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file:///D:\za%20film\Sound\BOOM.WAV" TargetMode="External"/><Relationship Id="rId1" Type="http://schemas.openxmlformats.org/officeDocument/2006/relationships/audio" Target="file:///D:\za%20film\Sound\cricketamb02.wav" TargetMode="Externa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1.xml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2.wav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3143248"/>
            <a:ext cx="64291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AutoShape 149">
            <a:hlinkClick r:id="rId5" action="ppaction://hlinksldjump" highlightClick="1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4291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2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AutoShape 149">
            <a:hlinkClick r:id="rId7" action="ppaction://hlinksldjump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135729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3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" name="AutoShape 149">
            <a:hlinkClick r:id="rId8" action="ppaction://hlinksldjump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071670" y="3143248"/>
            <a:ext cx="642942" cy="68579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4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" name="AutoShape 149">
            <a:hlinkClick r:id="rId9" action="ppaction://hlinksldjump" highlightClick="1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714612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b="1" kern="0" dirty="0" smtClean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AutoShape 149">
            <a:hlinkClick r:id="rId10" action="ppaction://hlinksldjump" highlightClick="1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3357554" y="3143248"/>
            <a:ext cx="71438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Latn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6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1" name="AutoShape 149">
            <a:hlinkClick r:id="rId11" action="ppaction://hlinksldjump" highlightClick="1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071934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7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2" name="AutoShape 149">
            <a:hlinkClick r:id="rId12" action="ppaction://hlinksldjump" highlightClick="1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714876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8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0" y="0"/>
            <a:ext cx="85722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1</a:t>
            </a:r>
            <a:endParaRPr kumimoji="0" lang="sr-Cyrl-C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857224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2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1714480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3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2571736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4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3500430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5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4429124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286380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6143636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8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AutoShape 14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357818" y="3143248"/>
            <a:ext cx="64291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43" name="AutoShape 14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000760" y="3143248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sr-Latn-CS" sz="1200" b="1" i="0" u="none" strike="noStrike" kern="0" cap="none" spc="0" normalizeH="0" baseline="0" noProof="0" dirty="0" smtClean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10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8" name="AutoShape 14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0" y="3786190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11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0" name="AutoShape 14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14348" y="3786190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kern="0" dirty="0" smtClean="0">
                <a:solidFill>
                  <a:srgbClr val="FFFFFF"/>
                </a:solidFill>
              </a:rPr>
              <a:t>12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072330" y="0"/>
            <a:ext cx="1000132" cy="92867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/>
              <a:t>  9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072430" y="0"/>
            <a:ext cx="1071570" cy="92867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5400" kern="0" dirty="0" smtClean="0"/>
              <a:t>10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0" y="928670"/>
            <a:ext cx="100010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11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57224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12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71448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13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571736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sr-Latn-CS" sz="5400" kern="0" dirty="0" smtClean="0"/>
              <a:t>14</a:t>
            </a:r>
            <a:endParaRPr lang="sr-Cyrl-CS" sz="5400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50043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15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429124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16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9" name="AutoShape 149">
            <a:hlinkClick r:id="rId17" action="ppaction://hlinksldjump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000496" y="3786190"/>
            <a:ext cx="71434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71" name="AutoShape 149">
            <a:hlinkClick r:id="rId18" action="ppaction://hlinksldjump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714876" y="3786190"/>
            <a:ext cx="714380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73" name="AutoShape 14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57818" y="3786190"/>
            <a:ext cx="709634" cy="7191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19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5" name="AutoShape 149">
            <a:hlinkClick r:id="rId20" action="ppaction://hlinksldjump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072198" y="3786190"/>
            <a:ext cx="64291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6" name="Rounded Rectangle 75">
            <a:hlinkClick r:id="rId21" action="ppaction://hlinksldjump"/>
          </p:cNvPr>
          <p:cNvSpPr/>
          <p:nvPr/>
        </p:nvSpPr>
        <p:spPr>
          <a:xfrm>
            <a:off x="0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77" name="Rounded Rectangle 76">
            <a:hlinkClick r:id="rId22" action="ppaction://hlinksldjump"/>
          </p:cNvPr>
          <p:cNvSpPr/>
          <p:nvPr/>
        </p:nvSpPr>
        <p:spPr>
          <a:xfrm>
            <a:off x="714348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78" name="Rounded Rectangle 77">
            <a:hlinkClick r:id="rId23" action="ppaction://hlinksldjump">
              <a:snd r:embed="rId6" name="bomb.wav" builtIn="1"/>
            </a:hlinkClick>
          </p:cNvPr>
          <p:cNvSpPr/>
          <p:nvPr/>
        </p:nvSpPr>
        <p:spPr>
          <a:xfrm>
            <a:off x="1428728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79" name="Rounded Rectangle 78">
            <a:hlinkClick r:id="rId24" action="ppaction://hlinksldjump">
              <a:snd r:embed="rId6" name="bomb.wav" builtIn="1"/>
            </a:hlinkClick>
          </p:cNvPr>
          <p:cNvSpPr/>
          <p:nvPr/>
        </p:nvSpPr>
        <p:spPr>
          <a:xfrm>
            <a:off x="2143108" y="4429132"/>
            <a:ext cx="571504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528638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17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143636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18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72330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19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072430" y="928670"/>
            <a:ext cx="107157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2o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0" y="1928802"/>
            <a:ext cx="92866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21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57224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22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1714480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23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2571736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24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5" name="Rounded Rectangle 54">
            <a:hlinkClick r:id="rId25" action="ppaction://hlinksldjump"/>
          </p:cNvPr>
          <p:cNvSpPr/>
          <p:nvPr/>
        </p:nvSpPr>
        <p:spPr>
          <a:xfrm>
            <a:off x="1357290" y="3786190"/>
            <a:ext cx="714380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r>
              <a:rPr lang="hr-HR" b="1" kern="0" dirty="0" smtClean="0">
                <a:solidFill>
                  <a:srgbClr val="FFFFFF"/>
                </a:solidFill>
              </a:rPr>
              <a:t>13</a:t>
            </a:r>
            <a:endParaRPr lang="hr-HR" b="1" kern="0" dirty="0">
              <a:solidFill>
                <a:srgbClr val="FFFFFF"/>
              </a:solidFill>
            </a:endParaRPr>
          </a:p>
        </p:txBody>
      </p:sp>
      <p:sp>
        <p:nvSpPr>
          <p:cNvPr id="59" name="Rounded Rectangle 58">
            <a:hlinkClick r:id="rId26" action="ppaction://hlinksldjump"/>
          </p:cNvPr>
          <p:cNvSpPr/>
          <p:nvPr/>
        </p:nvSpPr>
        <p:spPr>
          <a:xfrm>
            <a:off x="2071670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60" name="Rounded Rectangle 59">
            <a:hlinkClick r:id="rId27" action="ppaction://hlinksldjump"/>
          </p:cNvPr>
          <p:cNvSpPr/>
          <p:nvPr/>
        </p:nvSpPr>
        <p:spPr>
          <a:xfrm>
            <a:off x="2714612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61" name="Rounded Rectangle 60">
            <a:hlinkClick r:id="rId28" action="ppaction://hlinksldjump"/>
          </p:cNvPr>
          <p:cNvSpPr/>
          <p:nvPr/>
        </p:nvSpPr>
        <p:spPr>
          <a:xfrm>
            <a:off x="3357554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072198" y="5357826"/>
            <a:ext cx="1382686" cy="46166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скромни: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43636" y="6000768"/>
            <a:ext cx="1221809" cy="461665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смерни: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500430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25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429124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26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214942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27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143636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28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072330" y="1928802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29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072462" y="1928802"/>
            <a:ext cx="1071538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30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2" name="Rounded Rectangle 81">
            <a:hlinkClick r:id="rId29" action="ppaction://hlinksldjump">
              <a:snd r:embed="rId6" name="bomb.wav" builtIn="1"/>
            </a:hlinkClick>
          </p:cNvPr>
          <p:cNvSpPr/>
          <p:nvPr/>
        </p:nvSpPr>
        <p:spPr>
          <a:xfrm>
            <a:off x="2714612" y="4429132"/>
            <a:ext cx="642942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90" name="Rounded Rectangle 89">
            <a:hlinkClick r:id="rId30" action="ppaction://hlinksldjump">
              <a:snd r:embed="rId6" name="bomb.wav" builtIn="1"/>
            </a:hlinkClick>
          </p:cNvPr>
          <p:cNvSpPr/>
          <p:nvPr/>
        </p:nvSpPr>
        <p:spPr>
          <a:xfrm>
            <a:off x="3357554" y="4429132"/>
            <a:ext cx="571504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26</a:t>
            </a:r>
          </a:p>
        </p:txBody>
      </p:sp>
      <p:sp>
        <p:nvSpPr>
          <p:cNvPr id="91" name="Rounded Rectangle 90">
            <a:hlinkClick r:id="rId31" action="ppaction://hlinksldjump">
              <a:snd r:embed="rId6" name="bomb.wav" builtIn="1"/>
            </a:hlinkClick>
          </p:cNvPr>
          <p:cNvSpPr/>
          <p:nvPr/>
        </p:nvSpPr>
        <p:spPr>
          <a:xfrm>
            <a:off x="3929058" y="4500570"/>
            <a:ext cx="714380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92" name="Rounded Rectangle 91">
            <a:hlinkClick r:id="rId32" action="ppaction://hlinksldjump">
              <a:snd r:embed="rId6" name="bomb.wav" builtIn="1"/>
            </a:hlinkClick>
          </p:cNvPr>
          <p:cNvSpPr/>
          <p:nvPr/>
        </p:nvSpPr>
        <p:spPr>
          <a:xfrm>
            <a:off x="4643438" y="4500570"/>
            <a:ext cx="78581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93" name="Rounded Rectangle 92">
            <a:hlinkClick r:id="rId33" action="ppaction://hlinksldjump">
              <a:snd r:embed="rId6" name="bomb.wav" builtIn="1"/>
            </a:hlinkClick>
          </p:cNvPr>
          <p:cNvSpPr/>
          <p:nvPr/>
        </p:nvSpPr>
        <p:spPr>
          <a:xfrm>
            <a:off x="5429256" y="4500570"/>
            <a:ext cx="642942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94" name="Rounded Rectangle 93">
            <a:hlinkClick r:id="rId34" action="ppaction://hlinksldjump">
              <a:snd r:embed="rId6" name="bomb.wav" builtIn="1"/>
            </a:hlinkClick>
          </p:cNvPr>
          <p:cNvSpPr/>
          <p:nvPr/>
        </p:nvSpPr>
        <p:spPr>
          <a:xfrm>
            <a:off x="6072198" y="4500570"/>
            <a:ext cx="642942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30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0" y="5925937"/>
            <a:ext cx="731835" cy="9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p:control spid="1026" name="TextBox1" r:id="rId2" imgW="1324080" imgH="438120"/>
      <p:control spid="1027" name="TextBox2" r:id="rId3" imgW="1324080" imgH="43812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52" grpId="0" animBg="1"/>
      <p:bldP spid="54" grpId="0" animBg="1"/>
      <p:bldP spid="56" grpId="0" animBg="1"/>
      <p:bldP spid="58" grpId="0" animBg="1"/>
      <p:bldP spid="62" grpId="0" animBg="1"/>
      <p:bldP spid="63" grpId="0" animBg="1"/>
      <p:bldP spid="65" grpId="0" animBg="1"/>
      <p:bldP spid="67" grpId="0" animBg="1"/>
      <p:bldP spid="81" grpId="0" animBg="1"/>
      <p:bldP spid="81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53" grpId="0" animBg="1"/>
      <p:bldP spid="53" grpId="1" animBg="1"/>
      <p:bldP spid="57" grpId="0" animBg="1"/>
      <p:bldP spid="57" grpId="1" animBg="1"/>
      <p:bldP spid="68" grpId="0" animBg="1"/>
      <p:bldP spid="68" grpId="1" animBg="1"/>
      <p:bldP spid="70" grpId="0" animBg="1"/>
      <p:bldP spid="70" grpId="1" animBg="1"/>
      <p:bldP spid="72" grpId="0" animBg="1"/>
      <p:bldP spid="72" grpId="1" animBg="1"/>
      <p:bldP spid="80" grpId="0" animBg="1"/>
      <p:bldP spid="8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CS" sz="3600" b="1" dirty="0" smtClean="0">
                <a:solidFill>
                  <a:schemeClr val="accent3"/>
                </a:solidFill>
                <a:latin typeface="Arial" pitchFamily="34" charset="0"/>
              </a:rPr>
              <a:t>Шта је ПАРУСИЈА</a:t>
            </a:r>
            <a:r>
              <a:rPr kumimoji="0" lang="sr-Cyrl-CS" sz="36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?+</a:t>
            </a:r>
            <a:r>
              <a:rPr lang="sr-Cyrl-CS" sz="3600" b="1" dirty="0" smtClean="0">
                <a:solidFill>
                  <a:schemeClr val="accent3"/>
                </a:solidFill>
                <a:latin typeface="Arial" pitchFamily="34" charset="0"/>
              </a:rPr>
              <a:t>5</a:t>
            </a:r>
            <a:endParaRPr kumimoji="0" lang="sr-Latn-CS" sz="36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500702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348" y="2571744"/>
          <a:ext cx="8072494" cy="25717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36247"/>
                <a:gridCol w="4036247"/>
              </a:tblGrid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11" y="2571744"/>
            <a:ext cx="35004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А) ТАЈНА ВЕЧЕРА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2066" y="2714620"/>
            <a:ext cx="38576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Б) ДРУГИ ХРИСТОВ ДОЛАЗАК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4000504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ВРСТА БОГОСЛУЖЕЊА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9190" y="4071942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ЧИН КОД МОНАХИЊА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CS" sz="3600" b="1" dirty="0" smtClean="0">
                <a:solidFill>
                  <a:schemeClr val="accent3"/>
                </a:solidFill>
                <a:latin typeface="Arial" pitchFamily="34" charset="0"/>
              </a:rPr>
              <a:t>Шта је извор учења Православне Цркве</a:t>
            </a:r>
            <a:r>
              <a:rPr kumimoji="0" lang="sr-Cyrl-CS" sz="36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?+4</a:t>
            </a:r>
            <a:endParaRPr kumimoji="0" lang="sr-Latn-CS" sz="36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50070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348" y="2571744"/>
          <a:ext cx="8072494" cy="25717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36247"/>
                <a:gridCol w="4036247"/>
              </a:tblGrid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11" y="2571744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А) само свето писмо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7752" y="2786058"/>
            <a:ext cx="38576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Б) свето предање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4000504"/>
            <a:ext cx="37147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свето писмо и свето предање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6314" y="3929066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одлуке сабора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5857884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2800" dirty="0" smtClean="0">
                <a:latin typeface="Arial" pitchFamily="34" charset="0"/>
              </a:rPr>
              <a:t>По православном учењу, да ли је људска природа зла? 2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5357826"/>
            <a:ext cx="851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85852" y="1214422"/>
            <a:ext cx="7143800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2800" dirty="0" smtClean="0">
                <a:latin typeface="Arial" pitchFamily="34" charset="0"/>
              </a:rPr>
              <a:t>Да ли је Христос постојао пре оваплоћења од Духа Светог и Дјеве? 1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2857496"/>
            <a:ext cx="71438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2800" dirty="0" smtClean="0">
                <a:latin typeface="Arial" pitchFamily="34" charset="0"/>
              </a:rPr>
              <a:t>Да ли је Христос заиста умро на крсту? 1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index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42896"/>
            <a:ext cx="4786346" cy="6515104"/>
          </a:xfrm>
          <a:prstGeom prst="rect">
            <a:avLst/>
          </a:prstGeom>
        </p:spPr>
      </p:pic>
      <p:pic>
        <p:nvPicPr>
          <p:cNvPr id="72706" name="Picture 2" descr="Image result for спасовдан икона"/>
          <p:cNvPicPr>
            <a:picLocks noChangeAspect="1" noChangeArrowheads="1"/>
          </p:cNvPicPr>
          <p:nvPr/>
        </p:nvPicPr>
        <p:blipFill>
          <a:blip r:embed="rId5"/>
          <a:srcRect t="4444"/>
          <a:stretch>
            <a:fillRect/>
          </a:stretch>
        </p:blipFill>
        <p:spPr bwMode="auto">
          <a:xfrm>
            <a:off x="4257659" y="714356"/>
            <a:ext cx="4886341" cy="6143644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103261" cy="64633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sr-Cyrl-CS" sz="36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О којим празницима је реч? </a:t>
            </a:r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</a:rPr>
              <a:t>По бод.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Left Arrow 6">
            <a:hlinkClick r:id="rId6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3811012"/>
            <a:ext cx="5857884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КО СЛУЖИ ЛИТУРГИЈУ? +</a:t>
            </a:r>
            <a:r>
              <a:rPr lang="sr-Cyrl-RS" sz="3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3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891896_10153029191720330_487642171884650724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63029" cy="6572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16357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Имате по 10 секунди</a:t>
            </a:r>
          </a:p>
          <a:p>
            <a:pPr algn="ctr"/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 групно одговорите: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735811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r-Latn-CS" sz="3600" b="1" dirty="0" smtClean="0">
                <a:solidFill>
                  <a:srgbClr val="FF0000"/>
                </a:solidFill>
              </a:rPr>
              <a:t>Шта је НАФОРА?+</a:t>
            </a:r>
            <a:r>
              <a:rPr lang="sr-Cyrl-R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000240"/>
            <a:ext cx="8072494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/>
            <a:r>
              <a:rPr lang="sr-Latn-CS" sz="3200" b="1" dirty="0" smtClean="0">
                <a:solidFill>
                  <a:schemeClr val="bg1"/>
                </a:solidFill>
              </a:rPr>
              <a:t>Шта је или ко је то ЧЕСНИЦА?+</a:t>
            </a:r>
            <a:r>
              <a:rPr lang="sr-Cyrl-RS" sz="3200" b="1" dirty="0" smtClean="0">
                <a:solidFill>
                  <a:schemeClr val="bg1"/>
                </a:solidFill>
              </a:rPr>
              <a:t>1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071810"/>
            <a:ext cx="6021585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sr-Latn-CS" sz="3200" b="1" dirty="0" smtClean="0">
                <a:solidFill>
                  <a:schemeClr val="bg1"/>
                </a:solidFill>
              </a:rPr>
              <a:t>Шта или ко је </a:t>
            </a:r>
            <a:r>
              <a:rPr lang="sr-Cyrl-RS" sz="3200" b="1" dirty="0" smtClean="0">
                <a:solidFill>
                  <a:schemeClr val="bg1"/>
                </a:solidFill>
              </a:rPr>
              <a:t>ПАРАСТОС</a:t>
            </a:r>
            <a:r>
              <a:rPr lang="sr-Latn-CS" sz="3200" b="1" dirty="0" smtClean="0">
                <a:solidFill>
                  <a:schemeClr val="bg1"/>
                </a:solidFill>
              </a:rPr>
              <a:t>?+</a:t>
            </a:r>
            <a:r>
              <a:rPr lang="sr-Cyrl-RS" sz="3200" b="1" dirty="0" smtClean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Left Arrow 9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3714752"/>
            <a:ext cx="5254002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sr-Latn-CS" sz="3200" b="1" dirty="0" smtClean="0">
                <a:solidFill>
                  <a:schemeClr val="bg1"/>
                </a:solidFill>
              </a:rPr>
              <a:t>Шта </a:t>
            </a:r>
            <a:r>
              <a:rPr lang="sr-Cyrl-RS" sz="3200" b="1" dirty="0" smtClean="0">
                <a:solidFill>
                  <a:schemeClr val="bg1"/>
                </a:solidFill>
              </a:rPr>
              <a:t>значи реч АНЂЕО</a:t>
            </a:r>
            <a:r>
              <a:rPr lang="sr-Latn-CS" sz="3200" b="1" dirty="0" smtClean="0">
                <a:solidFill>
                  <a:schemeClr val="bg1"/>
                </a:solidFill>
              </a:rPr>
              <a:t>?+</a:t>
            </a:r>
            <a:r>
              <a:rPr lang="sr-Cyrl-RS" sz="3200" b="1" dirty="0" smtClean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775" y="2357430"/>
            <a:ext cx="8798225" cy="28623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 поштујемо светитеље као:</a:t>
            </a:r>
          </a:p>
          <a:p>
            <a:pPr algn="ctr"/>
            <a:r>
              <a:rPr lang="sr-Cyrl-CS" sz="36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људе који имају натприродну моћ да чине чуда</a:t>
            </a:r>
          </a:p>
          <a:p>
            <a:pPr algn="ctr"/>
            <a:r>
              <a:rPr lang="sr-Cyrl-CS" sz="36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људе који су се приближили Богу</a:t>
            </a:r>
          </a:p>
          <a:p>
            <a:pPr algn="ctr"/>
            <a:r>
              <a:rPr lang="sr-Cyrl-CS" sz="36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+2</a:t>
            </a:r>
            <a:endParaRPr lang="en-US" sz="36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7150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umblr_inline_mivhohVCuL1qz4rg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17426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428604"/>
          <a:ext cx="6357982" cy="6129850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6357982"/>
              </a:tblGrid>
              <a:tr h="988226">
                <a:tc>
                  <a:txBody>
                    <a:bodyPr/>
                    <a:lstStyle/>
                    <a:p>
                      <a:r>
                        <a:rPr lang="sr-Cyrl-RS" sz="2400" dirty="0" smtClean="0"/>
                        <a:t>НАЈЧЕШЋЕ</a:t>
                      </a:r>
                      <a:r>
                        <a:rPr lang="sr-Cyrl-RS" sz="2400" baseline="0" dirty="0" smtClean="0"/>
                        <a:t> СЕ ЊОЈ ПРИСТУПА У ВРЕМЕ ПОСТА.</a:t>
                      </a:r>
                      <a:endParaRPr lang="en-U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RS" sz="2400" dirty="0" smtClean="0"/>
                        <a:t>ПОВЕЗАНА</a:t>
                      </a:r>
                      <a:r>
                        <a:rPr lang="sr-Cyrl-RS" sz="2400" baseline="0" dirty="0" smtClean="0"/>
                        <a:t> ЈЕ СА ВЕЛИКИМ СМИРЕЊЕМ.</a:t>
                      </a:r>
                      <a:endParaRPr lang="en-U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RS" sz="2400" dirty="0" smtClean="0"/>
                        <a:t>НА КРАЈУ ДОБИЈАМО БЛАГОСЛОВ.</a:t>
                      </a:r>
                      <a:endParaRPr lang="en-U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RS" sz="2400" dirty="0" smtClean="0"/>
                        <a:t>УКЉУЧУЈЕ КАЗИВАЊЕ ТАЈНИ.</a:t>
                      </a:r>
                      <a:endParaRPr lang="en-U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RS" sz="2400" dirty="0" smtClean="0"/>
                        <a:t>ГОВОРИМО</a:t>
                      </a:r>
                      <a:r>
                        <a:rPr lang="sr-Cyrl-RS" sz="2400" baseline="0" dirty="0" smtClean="0"/>
                        <a:t> СВОЈЕ ГРЕХОВЕ СВЕШТЕНОМ ЛИЦУ И ТРАЖИМО САВЕТ И БЛАГОДАТ БОЖИЈЕГ ОПРОШТАЈА.</a:t>
                      </a:r>
                      <a:endParaRPr lang="en-U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RS" sz="2400" dirty="0" smtClean="0"/>
                        <a:t>СВЕТА ТАЈНА</a:t>
                      </a:r>
                      <a:r>
                        <a:rPr lang="sr-Cyrl-RS" sz="2400" baseline="0" dirty="0" smtClean="0"/>
                        <a:t> </a:t>
                      </a:r>
                      <a:r>
                        <a:rPr lang="sr-Cyrl-RS" sz="2400" dirty="0" smtClean="0"/>
                        <a:t>ИСПОВЕСТИ ( ПОКАЈАЊА )</a:t>
                      </a:r>
                      <a:endParaRPr lang="en-U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5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6357950" y="4714884"/>
            <a:ext cx="304800" cy="3048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8143900" y="500042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6</a:t>
            </a:r>
            <a:endParaRPr lang="sr-Cyrl-CS" b="1" dirty="0"/>
          </a:p>
        </p:txBody>
      </p:sp>
      <p:sp>
        <p:nvSpPr>
          <p:cNvPr id="24" name="Oval 23"/>
          <p:cNvSpPr/>
          <p:nvPr/>
        </p:nvSpPr>
        <p:spPr>
          <a:xfrm>
            <a:off x="8143900" y="1428736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5</a:t>
            </a:r>
            <a:endParaRPr lang="sr-Cyrl-CS" b="1" dirty="0"/>
          </a:p>
        </p:txBody>
      </p:sp>
      <p:sp>
        <p:nvSpPr>
          <p:cNvPr id="25" name="Oval 24"/>
          <p:cNvSpPr/>
          <p:nvPr/>
        </p:nvSpPr>
        <p:spPr>
          <a:xfrm>
            <a:off x="8143900" y="242886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4</a:t>
            </a:r>
            <a:endParaRPr lang="sr-Cyrl-CS" b="1" dirty="0"/>
          </a:p>
        </p:txBody>
      </p:sp>
      <p:sp>
        <p:nvSpPr>
          <p:cNvPr id="26" name="Oval 25"/>
          <p:cNvSpPr/>
          <p:nvPr/>
        </p:nvSpPr>
        <p:spPr>
          <a:xfrm>
            <a:off x="8143900" y="350043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3</a:t>
            </a:r>
            <a:endParaRPr lang="sr-Cyrl-CS" b="1" dirty="0"/>
          </a:p>
        </p:txBody>
      </p:sp>
      <p:sp>
        <p:nvSpPr>
          <p:cNvPr id="27" name="Oval 26"/>
          <p:cNvSpPr/>
          <p:nvPr/>
        </p:nvSpPr>
        <p:spPr>
          <a:xfrm>
            <a:off x="8143900" y="4500570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2</a:t>
            </a:r>
            <a:endParaRPr lang="sr-Cyrl-CS" b="1" dirty="0"/>
          </a:p>
        </p:txBody>
      </p:sp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71472" y="357166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pic>
        <p:nvPicPr>
          <p:cNvPr id="38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429520" y="857232"/>
            <a:ext cx="304800" cy="304800"/>
          </a:xfrm>
          <a:prstGeom prst="rect">
            <a:avLst/>
          </a:prstGeom>
        </p:spPr>
      </p:pic>
      <p:pic>
        <p:nvPicPr>
          <p:cNvPr id="39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643834" y="642918"/>
            <a:ext cx="304800" cy="304800"/>
          </a:xfrm>
          <a:prstGeom prst="rect">
            <a:avLst/>
          </a:prstGeom>
        </p:spPr>
      </p:pic>
      <p:pic>
        <p:nvPicPr>
          <p:cNvPr id="40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 cstate="email"/>
          <a:stretch>
            <a:fillRect/>
          </a:stretch>
        </p:blipFill>
        <p:spPr>
          <a:xfrm>
            <a:off x="7929586" y="357166"/>
            <a:ext cx="304800" cy="304800"/>
          </a:xfrm>
          <a:prstGeom prst="rect">
            <a:avLst/>
          </a:prstGeom>
        </p:spPr>
      </p:pic>
      <p:pic>
        <p:nvPicPr>
          <p:cNvPr id="41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358082" y="1714488"/>
            <a:ext cx="304800" cy="304800"/>
          </a:xfrm>
          <a:prstGeom prst="rect">
            <a:avLst/>
          </a:prstGeom>
        </p:spPr>
      </p:pic>
      <p:pic>
        <p:nvPicPr>
          <p:cNvPr id="43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286644" y="2571744"/>
            <a:ext cx="304800" cy="304800"/>
          </a:xfrm>
          <a:prstGeom prst="rect">
            <a:avLst/>
          </a:prstGeom>
        </p:spPr>
      </p:pic>
      <p:pic>
        <p:nvPicPr>
          <p:cNvPr id="44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143768" y="3786190"/>
            <a:ext cx="304800" cy="304800"/>
          </a:xfrm>
          <a:prstGeom prst="rect">
            <a:avLst/>
          </a:prstGeom>
        </p:spPr>
      </p:pic>
      <p:pic>
        <p:nvPicPr>
          <p:cNvPr id="16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 cstate="email"/>
          <a:stretch>
            <a:fillRect/>
          </a:stretch>
        </p:blipFill>
        <p:spPr>
          <a:xfrm>
            <a:off x="7786710" y="2857496"/>
            <a:ext cx="304800" cy="304800"/>
          </a:xfrm>
          <a:prstGeom prst="rect">
            <a:avLst/>
          </a:prstGeom>
        </p:spPr>
      </p:pic>
      <p:pic>
        <p:nvPicPr>
          <p:cNvPr id="17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 cstate="email"/>
          <a:stretch>
            <a:fillRect/>
          </a:stretch>
        </p:blipFill>
        <p:spPr>
          <a:xfrm>
            <a:off x="7286644" y="2857496"/>
            <a:ext cx="304800" cy="304800"/>
          </a:xfrm>
          <a:prstGeom prst="rect">
            <a:avLst/>
          </a:prstGeom>
        </p:spPr>
      </p:pic>
      <p:pic>
        <p:nvPicPr>
          <p:cNvPr id="18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 cstate="email"/>
          <a:stretch>
            <a:fillRect/>
          </a:stretch>
        </p:blipFill>
        <p:spPr>
          <a:xfrm>
            <a:off x="7715272" y="3857628"/>
            <a:ext cx="304800" cy="304800"/>
          </a:xfrm>
          <a:prstGeom prst="rect">
            <a:avLst/>
          </a:prstGeom>
        </p:spPr>
      </p:pic>
      <p:pic>
        <p:nvPicPr>
          <p:cNvPr id="19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 cstate="email"/>
          <a:stretch>
            <a:fillRect/>
          </a:stretch>
        </p:blipFill>
        <p:spPr>
          <a:xfrm>
            <a:off x="7929586" y="1928802"/>
            <a:ext cx="304800" cy="304800"/>
          </a:xfrm>
          <a:prstGeom prst="rect">
            <a:avLst/>
          </a:prstGeom>
        </p:spPr>
      </p:pic>
      <p:pic>
        <p:nvPicPr>
          <p:cNvPr id="22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500958" y="3571876"/>
            <a:ext cx="304800" cy="304800"/>
          </a:xfrm>
          <a:prstGeom prst="rect">
            <a:avLst/>
          </a:prstGeom>
        </p:spPr>
      </p:pic>
      <p:pic>
        <p:nvPicPr>
          <p:cNvPr id="28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786710" y="1428736"/>
            <a:ext cx="304800" cy="304800"/>
          </a:xfrm>
          <a:prstGeom prst="rect">
            <a:avLst/>
          </a:prstGeom>
        </p:spPr>
      </p:pic>
      <p:pic>
        <p:nvPicPr>
          <p:cNvPr id="29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929586" y="5214950"/>
            <a:ext cx="304800" cy="304800"/>
          </a:xfrm>
          <a:prstGeom prst="rect">
            <a:avLst/>
          </a:prstGeom>
        </p:spPr>
      </p:pic>
      <p:pic>
        <p:nvPicPr>
          <p:cNvPr id="30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572396" y="2428868"/>
            <a:ext cx="304800" cy="304800"/>
          </a:xfrm>
          <a:prstGeom prst="rect">
            <a:avLst/>
          </a:prstGeom>
        </p:spPr>
      </p:pic>
      <p:pic>
        <p:nvPicPr>
          <p:cNvPr id="31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643834" y="4572008"/>
            <a:ext cx="304800" cy="304800"/>
          </a:xfrm>
          <a:prstGeom prst="rect">
            <a:avLst/>
          </a:prstGeom>
        </p:spPr>
      </p:pic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642910" y="1357298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00034" y="2357430"/>
            <a:ext cx="6500858" cy="11525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3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71472" y="3357562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4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00034" y="4500570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00034" y="5500702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5934670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Left Arrow 48">
            <a:hlinkClick r:id="rId8" action="ppaction://hlinksldjump">
              <a:snd r:embed="rId9" name="bomb.wav" builtIn="1"/>
            </a:hlinkClick>
          </p:cNvPr>
          <p:cNvSpPr/>
          <p:nvPr/>
        </p:nvSpPr>
        <p:spPr bwMode="auto">
          <a:xfrm>
            <a:off x="6786578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287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2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 showWhenStopped="0">
                <p:cTn id="20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2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2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2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2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28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87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2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35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6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8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28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287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2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28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287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6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20000"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428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287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6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 прве и последње књиге у Библији. ( по 3 бода)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261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4400" dirty="0" smtClean="0"/>
              <a:t>Имате по 6 секунди да одговорите </a:t>
            </a:r>
          </a:p>
          <a:p>
            <a:r>
              <a:rPr lang="sr-Cyrl-CS" sz="4400" dirty="0" smtClean="0"/>
              <a:t>( ПО БОД)</a:t>
            </a:r>
            <a:endParaRPr lang="sr-Cyrl-CS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786578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428736"/>
            <a:ext cx="5362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КОЛИКО ИМА СВЕТИХ ТАЈНИ?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071678"/>
            <a:ext cx="4796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КОЛИКО ИМА АПОСТОЛА?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2714620"/>
            <a:ext cx="320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КАД ЈЕ СРЕТЕЊЕ?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3286124"/>
            <a:ext cx="3716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КАД ЈЕ ЂУРЂЕВДАН?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3857628"/>
            <a:ext cx="5153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КАД ЈЕ ВЕЛИКА ГОСПОЈИНА?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4500570"/>
            <a:ext cx="4969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КОЈИ ЈЕ ДАНАС ДАТУМ? </a:t>
            </a:r>
            <a:r>
              <a:rPr lang="sr-Cyrl-RS" sz="3200" dirty="0" smtClean="0">
                <a:sym typeface="Wingdings" pitchFamily="2" charset="2"/>
              </a:rPr>
              <a:t> </a:t>
            </a:r>
            <a:endParaRPr lang="en-US" sz="3200" dirty="0"/>
          </a:p>
        </p:txBody>
      </p:sp>
      <p:pic>
        <p:nvPicPr>
          <p:cNvPr id="12" name="Picture 11" descr="Men-jump-into-the-water-t-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9144000" cy="4174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8858280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  <a:alpha val="7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је кључна разлика у догматском учењу Римокатоличке цркве у односу на Православну? + 3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4357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348" y="2571744"/>
          <a:ext cx="8072494" cy="25717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36247"/>
                <a:gridCol w="4036247"/>
              </a:tblGrid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11" y="2571744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А) ЦЕЛИБАТ СВЕШТЕНСТВА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190" y="2643182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Б) НЕДОСТАТАК</a:t>
            </a:r>
          </a:p>
          <a:p>
            <a:pPr algn="ctr"/>
            <a:r>
              <a:rPr lang="sr-Cyrl-R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ИКОНОСТАСА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1538" y="4071942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ХРИСТОС ЈЕ САМО ЧОВЕК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9190" y="3857628"/>
            <a:ext cx="350046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Г) СВЕТИ ДУХ ИСХОДИ И ОД СИНА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08178_10153022054585330_645949696778529108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8280" cy="6643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5720" y="214290"/>
            <a:ext cx="3214710" cy="1714512"/>
          </a:xfrm>
          <a:prstGeom prst="wedgeRoundRectCallout">
            <a:avLst>
              <a:gd name="adj1" fmla="val 52684"/>
              <a:gd name="adj2" fmla="val 84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Шта је ХОДОЧАШЋЕ? +2</a:t>
            </a:r>
            <a:endParaRPr lang="sr-Cyrl-CS" sz="3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500694" y="285728"/>
            <a:ext cx="3643306" cy="2571768"/>
          </a:xfrm>
          <a:prstGeom prst="wedgeEllipseCallout">
            <a:avLst>
              <a:gd name="adj1" fmla="val -43397"/>
              <a:gd name="adj2" fmla="val 71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3636" y="785794"/>
            <a:ext cx="22145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Шта је ЛИТИЈА? +2</a:t>
            </a:r>
            <a:endParaRPr lang="sr-Cyrl-C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Православно учење о Литургији је следеће: +3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57150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43380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rabicParenR"/>
            </a:pPr>
            <a:r>
              <a:rPr lang="sr-Cyrl-R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Литургија је само симбол ствари из прошлости</a:t>
            </a:r>
          </a:p>
          <a:p>
            <a:pPr marL="742950" indent="-742950" algn="ctr">
              <a:buAutoNum type="arabicParenR"/>
            </a:pPr>
            <a:r>
              <a:rPr lang="sr-Cyrl-R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Литургија је симбол ствари из будућности</a:t>
            </a:r>
          </a:p>
          <a:p>
            <a:pPr marL="742950" indent="-742950" algn="ctr">
              <a:buAutoNum type="arabicParenR"/>
            </a:pPr>
            <a:r>
              <a:rPr lang="sr-Cyrl-R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Литургија је икона Царства небеског</a:t>
            </a:r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7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158" y="357166"/>
            <a:ext cx="8899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CS" sz="3600" b="1" dirty="0" smtClean="0">
                <a:solidFill>
                  <a:schemeClr val="bg1"/>
                </a:solidFill>
              </a:rPr>
              <a:t>Наведи бар пет епархија у Србији данас. +4</a:t>
            </a:r>
            <a:endParaRPr lang="sr-Cyrl-C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786578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4290"/>
            <a:ext cx="7984237" cy="1323439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4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Који догађај се сматра почетком, </a:t>
            </a:r>
          </a:p>
          <a:p>
            <a:pPr algn="ctr"/>
            <a:r>
              <a:rPr lang="sr-Cyrl-CS" sz="4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“рођенданом” историјске цркве? +4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7150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7" name="Picture 6" descr="23347894_323079348161503_311883365782179020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571612"/>
            <a:ext cx="528641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-Orthodox-priest-baptiz-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210" y="0"/>
            <a:ext cx="403479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450056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 је духовник?+</a:t>
            </a:r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</a:p>
          <a:p>
            <a:pPr algn="ctr"/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Шта је благослов? +2</a:t>
            </a:r>
          </a:p>
          <a:p>
            <a:pPr algn="ctr"/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550070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2706" name="AutoShape 2" descr="Image result for smiled orthodox priest"/>
          <p:cNvSpPr>
            <a:spLocks noChangeAspect="1" noChangeArrowheads="1"/>
          </p:cNvSpPr>
          <p:nvPr/>
        </p:nvSpPr>
        <p:spPr bwMode="auto">
          <a:xfrm>
            <a:off x="155575" y="-1790700"/>
            <a:ext cx="22002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AutoShape 4" descr="Epiphany Day: An Orthodox priest baptizes newborn baby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1" y="3571876"/>
            <a:ext cx="7715304" cy="1754326"/>
          </a:xfrm>
          <a:prstGeom prst="rect">
            <a:avLst/>
          </a:prstGeom>
          <a:solidFill>
            <a:schemeClr val="bg2">
              <a:lumMod val="40000"/>
              <a:lumOff val="60000"/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 су се звали родитељи Светог Саве? По бод. Кад је Српска Црква добила аутономију? +3</a:t>
            </a:r>
            <a:endParaRPr lang="en-US" sz="36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Left Arrow 3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285728"/>
            <a:ext cx="90011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апостолу Павлу, које су три највеће хришћанске врлине? По 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00504"/>
            <a:ext cx="8798225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Сапутник апостола Павла, сликар и лекар је свети...? +</a:t>
            </a:r>
            <a:r>
              <a:rPr lang="sr-Cyrl-C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40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mage result for свети никола"/>
          <p:cNvPicPr>
            <a:picLocks noChangeAspect="1" noChangeArrowheads="1"/>
          </p:cNvPicPr>
          <p:nvPr/>
        </p:nvPicPr>
        <p:blipFill>
          <a:blip r:embed="rId2"/>
          <a:srcRect t="17939"/>
          <a:stretch>
            <a:fillRect/>
          </a:stretch>
        </p:blipFill>
        <p:spPr bwMode="auto">
          <a:xfrm>
            <a:off x="4000497" y="912557"/>
            <a:ext cx="5143504" cy="5945443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" y="1"/>
            <a:ext cx="4429123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CS" sz="3200" baseline="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</a:rPr>
              <a:t>Погоди</a:t>
            </a:r>
            <a:r>
              <a:rPr lang="sr-Cyrl-CS" sz="3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</a:rPr>
              <a:t> свете на иконама. По бод.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6" name="Picture 5" descr="sv.dimitrije.jpg"/>
          <p:cNvPicPr>
            <a:picLocks noChangeAspect="1"/>
          </p:cNvPicPr>
          <p:nvPr/>
        </p:nvPicPr>
        <p:blipFill>
          <a:blip r:embed="rId5"/>
          <a:srcRect t="15939"/>
          <a:stretch>
            <a:fillRect/>
          </a:stretch>
        </p:blipFill>
        <p:spPr>
          <a:xfrm>
            <a:off x="0" y="1357298"/>
            <a:ext cx="4762500" cy="5500702"/>
          </a:xfrm>
          <a:prstGeom prst="rect">
            <a:avLst/>
          </a:prstGeom>
        </p:spPr>
      </p:pic>
      <p:pic>
        <p:nvPicPr>
          <p:cNvPr id="68612" name="Picture 4" descr="Image result for свети кнегиња милица"/>
          <p:cNvPicPr>
            <a:picLocks noChangeAspect="1" noChangeArrowheads="1"/>
          </p:cNvPicPr>
          <p:nvPr/>
        </p:nvPicPr>
        <p:blipFill>
          <a:blip r:embed="rId6"/>
          <a:srcRect l="16948" r="20339"/>
          <a:stretch>
            <a:fillRect/>
          </a:stretch>
        </p:blipFill>
        <p:spPr bwMode="auto">
          <a:xfrm>
            <a:off x="714348" y="980775"/>
            <a:ext cx="2643206" cy="5877225"/>
          </a:xfrm>
          <a:prstGeom prst="rect">
            <a:avLst/>
          </a:prstGeom>
          <a:noFill/>
        </p:spPr>
      </p:pic>
      <p:pic>
        <p:nvPicPr>
          <p:cNvPr id="68614" name="Picture 6" descr="Image result for свети јова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9" y="162012"/>
            <a:ext cx="5214942" cy="6010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5281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Погоди ко је на слици или икони – по бод.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758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036"/>
            <a:ext cx="8501090" cy="6917036"/>
          </a:xfrm>
          <a:prstGeom prst="rect">
            <a:avLst/>
          </a:prstGeom>
          <a:noFill/>
        </p:spPr>
      </p:pic>
      <p:pic>
        <p:nvPicPr>
          <p:cNvPr id="67588" name="Picture 4" descr="Related image"/>
          <p:cNvPicPr>
            <a:picLocks noChangeAspect="1" noChangeArrowheads="1"/>
          </p:cNvPicPr>
          <p:nvPr/>
        </p:nvPicPr>
        <p:blipFill>
          <a:blip r:embed="rId3"/>
          <a:srcRect t="10426"/>
          <a:stretch>
            <a:fillRect/>
          </a:stretch>
        </p:blipFill>
        <p:spPr bwMode="auto">
          <a:xfrm>
            <a:off x="857224" y="-22880"/>
            <a:ext cx="6000792" cy="6880882"/>
          </a:xfrm>
          <a:prstGeom prst="rect">
            <a:avLst/>
          </a:prstGeom>
          <a:noFill/>
        </p:spPr>
      </p:pic>
      <p:pic>
        <p:nvPicPr>
          <p:cNvPr id="67590" name="Picture 6" descr="Image result for света петка"/>
          <p:cNvPicPr>
            <a:picLocks noChangeAspect="1" noChangeArrowheads="1"/>
          </p:cNvPicPr>
          <p:nvPr/>
        </p:nvPicPr>
        <p:blipFill>
          <a:blip r:embed="rId4"/>
          <a:srcRect t="14583"/>
          <a:stretch>
            <a:fillRect/>
          </a:stretch>
        </p:blipFill>
        <p:spPr bwMode="auto">
          <a:xfrm>
            <a:off x="0" y="357166"/>
            <a:ext cx="9143997" cy="5857893"/>
          </a:xfrm>
          <a:prstGeom prst="rect">
            <a:avLst/>
          </a:prstGeom>
          <a:noFill/>
        </p:spPr>
      </p:pic>
      <p:sp>
        <p:nvSpPr>
          <p:cNvPr id="6" name="Left Arrow 5">
            <a:hlinkClick r:id="rId5" action="ppaction://hlinksldjump">
              <a:snd r:embed="rId6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67592" name="Picture 8" descr="Related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642918"/>
            <a:ext cx="4714908" cy="567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8858280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  <a:alpha val="7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– НЕ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ПИТАЊА О ХРИСТУ (по бод)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4357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57298"/>
            <a:ext cx="41433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ли је христос створен?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57430"/>
            <a:ext cx="40004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 ЛИ ЈЕ ХРИСТОС ИСТЕ СУШТИНЕ СА ОЦЕМ?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57628"/>
            <a:ext cx="40004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 ЛИ ЈЕ ХРИСТОС УЧЕСТВОВАО У СТВАРАЊУ СВЕТА?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age result for икона сретење"/>
          <p:cNvPicPr>
            <a:picLocks noChangeAspect="1" noChangeArrowheads="1"/>
          </p:cNvPicPr>
          <p:nvPr/>
        </p:nvPicPr>
        <p:blipFill>
          <a:blip r:embed="rId3"/>
          <a:srcRect t="12910"/>
          <a:stretch>
            <a:fillRect/>
          </a:stretch>
        </p:blipFill>
        <p:spPr bwMode="auto">
          <a:xfrm>
            <a:off x="2285984" y="857232"/>
            <a:ext cx="4786346" cy="6000769"/>
          </a:xfrm>
          <a:prstGeom prst="rect">
            <a:avLst/>
          </a:prstGeom>
          <a:noFill/>
        </p:spPr>
      </p:pic>
      <p:sp>
        <p:nvSpPr>
          <p:cNvPr id="7" name="AutoShape 149"/>
          <p:cNvSpPr>
            <a:spLocks noChangeArrowheads="1"/>
          </p:cNvSpPr>
          <p:nvPr/>
        </p:nvSpPr>
        <p:spPr bwMode="auto">
          <a:xfrm>
            <a:off x="22860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8" name="AutoShape 149"/>
          <p:cNvSpPr>
            <a:spLocks noChangeArrowheads="1"/>
          </p:cNvSpPr>
          <p:nvPr/>
        </p:nvSpPr>
        <p:spPr bwMode="auto">
          <a:xfrm>
            <a:off x="22860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</a:t>
            </a: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22860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2286000" y="34290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</a:t>
            </a: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2286000" y="4267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2286000" y="5943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AutoShape 149"/>
          <p:cNvSpPr>
            <a:spLocks noChangeArrowheads="1"/>
          </p:cNvSpPr>
          <p:nvPr/>
        </p:nvSpPr>
        <p:spPr bwMode="auto">
          <a:xfrm>
            <a:off x="2286000" y="51054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AutoShape 149"/>
          <p:cNvSpPr>
            <a:spLocks noChangeArrowheads="1"/>
          </p:cNvSpPr>
          <p:nvPr/>
        </p:nvSpPr>
        <p:spPr bwMode="auto">
          <a:xfrm>
            <a:off x="32004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AutoShape 149"/>
          <p:cNvSpPr>
            <a:spLocks noChangeArrowheads="1"/>
          </p:cNvSpPr>
          <p:nvPr/>
        </p:nvSpPr>
        <p:spPr bwMode="auto">
          <a:xfrm>
            <a:off x="41910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149"/>
          <p:cNvSpPr>
            <a:spLocks noChangeArrowheads="1"/>
          </p:cNvSpPr>
          <p:nvPr/>
        </p:nvSpPr>
        <p:spPr bwMode="auto">
          <a:xfrm>
            <a:off x="51054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8" name="AutoShape 149"/>
          <p:cNvSpPr>
            <a:spLocks noChangeArrowheads="1"/>
          </p:cNvSpPr>
          <p:nvPr/>
        </p:nvSpPr>
        <p:spPr bwMode="auto">
          <a:xfrm>
            <a:off x="60198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" name="AutoShape 149"/>
          <p:cNvSpPr>
            <a:spLocks noChangeArrowheads="1"/>
          </p:cNvSpPr>
          <p:nvPr/>
        </p:nvSpPr>
        <p:spPr bwMode="auto">
          <a:xfrm>
            <a:off x="32766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" name="AutoShape 149"/>
          <p:cNvSpPr>
            <a:spLocks noChangeArrowheads="1"/>
          </p:cNvSpPr>
          <p:nvPr/>
        </p:nvSpPr>
        <p:spPr bwMode="auto">
          <a:xfrm>
            <a:off x="41910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 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AutoShape 149"/>
          <p:cNvSpPr>
            <a:spLocks noChangeArrowheads="1"/>
          </p:cNvSpPr>
          <p:nvPr/>
        </p:nvSpPr>
        <p:spPr bwMode="auto">
          <a:xfrm>
            <a:off x="51054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AutoShape 149"/>
          <p:cNvSpPr>
            <a:spLocks noChangeArrowheads="1"/>
          </p:cNvSpPr>
          <p:nvPr/>
        </p:nvSpPr>
        <p:spPr bwMode="auto">
          <a:xfrm>
            <a:off x="59436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AutoShape 149"/>
          <p:cNvSpPr>
            <a:spLocks noChangeArrowheads="1"/>
          </p:cNvSpPr>
          <p:nvPr/>
        </p:nvSpPr>
        <p:spPr bwMode="auto">
          <a:xfrm>
            <a:off x="32766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AutoShape 149"/>
          <p:cNvSpPr>
            <a:spLocks noChangeArrowheads="1"/>
          </p:cNvSpPr>
          <p:nvPr/>
        </p:nvSpPr>
        <p:spPr bwMode="auto">
          <a:xfrm>
            <a:off x="32004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5" name="AutoShape 149"/>
          <p:cNvSpPr>
            <a:spLocks noChangeArrowheads="1"/>
          </p:cNvSpPr>
          <p:nvPr/>
        </p:nvSpPr>
        <p:spPr bwMode="auto">
          <a:xfrm>
            <a:off x="41910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AutoShape 149"/>
          <p:cNvSpPr>
            <a:spLocks noChangeArrowheads="1"/>
          </p:cNvSpPr>
          <p:nvPr/>
        </p:nvSpPr>
        <p:spPr bwMode="auto">
          <a:xfrm>
            <a:off x="51054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7" name="AutoShape 149"/>
          <p:cNvSpPr>
            <a:spLocks noChangeArrowheads="1"/>
          </p:cNvSpPr>
          <p:nvPr/>
        </p:nvSpPr>
        <p:spPr bwMode="auto">
          <a:xfrm>
            <a:off x="59436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8" name="AutoShape 149"/>
          <p:cNvSpPr>
            <a:spLocks noChangeArrowheads="1"/>
          </p:cNvSpPr>
          <p:nvPr/>
        </p:nvSpPr>
        <p:spPr bwMode="auto">
          <a:xfrm>
            <a:off x="59436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51054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" name="AutoShape 149"/>
          <p:cNvSpPr>
            <a:spLocks noChangeArrowheads="1"/>
          </p:cNvSpPr>
          <p:nvPr/>
        </p:nvSpPr>
        <p:spPr bwMode="auto">
          <a:xfrm>
            <a:off x="41910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1" name="AutoShape 149"/>
          <p:cNvSpPr>
            <a:spLocks noChangeArrowheads="1"/>
          </p:cNvSpPr>
          <p:nvPr/>
        </p:nvSpPr>
        <p:spPr bwMode="auto">
          <a:xfrm>
            <a:off x="51054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9436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943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181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2672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3276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</a:t>
            </a:r>
            <a:r>
              <a:rPr lang="x-none" sz="2400" b="1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9436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8" name="AutoShape 149"/>
          <p:cNvSpPr>
            <a:spLocks noChangeArrowheads="1"/>
          </p:cNvSpPr>
          <p:nvPr/>
        </p:nvSpPr>
        <p:spPr bwMode="auto">
          <a:xfrm>
            <a:off x="51054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x-none" sz="2400" b="1" smtClean="0">
                <a:solidFill>
                  <a:schemeClr val="bg1"/>
                </a:solidFill>
                <a:cs typeface="+mn-cs"/>
              </a:rPr>
              <a:t>З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9" name="AutoShape 149"/>
          <p:cNvSpPr>
            <a:spLocks noChangeArrowheads="1"/>
          </p:cNvSpPr>
          <p:nvPr/>
        </p:nvSpPr>
        <p:spPr bwMode="auto">
          <a:xfrm>
            <a:off x="42672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38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" name="AutoShape 149"/>
          <p:cNvSpPr>
            <a:spLocks noChangeArrowheads="1"/>
          </p:cNvSpPr>
          <p:nvPr/>
        </p:nvSpPr>
        <p:spPr bwMode="auto">
          <a:xfrm>
            <a:off x="32766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" name="AutoShape 149"/>
          <p:cNvSpPr>
            <a:spLocks noChangeArrowheads="1"/>
          </p:cNvSpPr>
          <p:nvPr/>
        </p:nvSpPr>
        <p:spPr bwMode="auto">
          <a:xfrm>
            <a:off x="32766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2" name="AutoShape 149"/>
          <p:cNvSpPr>
            <a:spLocks noChangeArrowheads="1"/>
          </p:cNvSpPr>
          <p:nvPr/>
        </p:nvSpPr>
        <p:spPr bwMode="auto">
          <a:xfrm>
            <a:off x="41910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3" name="Left Arrow 42">
            <a:hlinkClick r:id="rId4" action="ppaction://hlinksldjump">
              <a:snd r:embed="rId5" name="bomb.wav" builtIn="1"/>
            </a:hlinkClick>
          </p:cNvPr>
          <p:cNvSpPr/>
          <p:nvPr/>
        </p:nvSpPr>
        <p:spPr bwMode="auto">
          <a:xfrm>
            <a:off x="6858016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" y="4143380"/>
            <a:ext cx="12144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+4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593467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072462" cy="2123658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Погоди називе предмета или личности са слика. </a:t>
            </a:r>
          </a:p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</a:t>
            </a:r>
            <a:r>
              <a:rPr lang="sr-Cyrl-RS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 бод.</a:t>
            </a:r>
            <a:endParaRPr lang="en-US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4514" name="Picture 2" descr="Image result for канди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044896" cy="5276875"/>
          </a:xfrm>
          <a:prstGeom prst="rect">
            <a:avLst/>
          </a:prstGeom>
          <a:noFill/>
        </p:spPr>
      </p:pic>
      <p:pic>
        <p:nvPicPr>
          <p:cNvPr id="64516" name="Picture 4" descr="Image result for босиљкач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-17543"/>
            <a:ext cx="5143536" cy="6875543"/>
          </a:xfrm>
          <a:prstGeom prst="rect">
            <a:avLst/>
          </a:prstGeom>
          <a:noFill/>
        </p:spPr>
      </p:pic>
      <p:pic>
        <p:nvPicPr>
          <p:cNvPr id="64520" name="Picture 8" descr="Image result for патријарх ирине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71480"/>
            <a:ext cx="7000892" cy="5878954"/>
          </a:xfrm>
          <a:prstGeom prst="rect">
            <a:avLst/>
          </a:prstGeom>
          <a:noFill/>
        </p:spPr>
      </p:pic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5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4357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1433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КОЈИ ЈЕ МОТИВ ХРИСТОВОГ ОВАПЛОЋЕЊА? (+2)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28736"/>
            <a:ext cx="40004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ШТА ЈЕ МАРИЈА ДЈЕВА ПО ПРИРОДИ? (+2)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57496"/>
            <a:ext cx="40004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 ЈЕ ИЛИ ШТА ЈЕ ЛОГОС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 (+4)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CS" sz="36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Који апостол није лично познавао Христа?+4</a:t>
            </a:r>
            <a:endParaRPr kumimoji="0" lang="sr-Latn-CS" sz="36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500702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348" y="2571744"/>
          <a:ext cx="8072494" cy="25717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36247"/>
                <a:gridCol w="4036247"/>
              </a:tblGrid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11" y="2571744"/>
            <a:ext cx="35004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А) матеј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2066" y="2714620"/>
            <a:ext cx="35004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Б) Андрија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4000504"/>
            <a:ext cx="35004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павле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9190" y="4071942"/>
            <a:ext cx="35004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петар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29063" y="528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214" name="Group 126"/>
          <p:cNvGraphicFramePr>
            <a:graphicFrameLocks noGrp="1"/>
          </p:cNvGraphicFramePr>
          <p:nvPr/>
        </p:nvGraphicFramePr>
        <p:xfrm>
          <a:off x="539750" y="765175"/>
          <a:ext cx="7921625" cy="5378471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78025"/>
                <a:gridCol w="1981200"/>
              </a:tblGrid>
              <a:tr h="879395"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СТЕНА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ВРАТА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РЕДНИ БР.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МЕСЕЦ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</a:tr>
              <a:tr h="879395">
                <a:tc>
                  <a:txBody>
                    <a:bodyPr/>
                    <a:lstStyle/>
                    <a:p>
                      <a:r>
                        <a:rPr lang="sr-Cyrl-CS" sz="240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r>
                        <a:rPr lang="sr-Cyrl-CS" sz="2000" dirty="0" smtClean="0">
                          <a:solidFill>
                            <a:schemeClr val="bg1"/>
                          </a:solidFill>
                        </a:rPr>
                        <a:t>ОТРЉАЊЕ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АНЂЕО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НАЈБОЉИ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ЗИМА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</a:tr>
              <a:tr h="879395">
                <a:tc>
                  <a:txBody>
                    <a:bodyPr/>
                    <a:lstStyle/>
                    <a:p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ОДРОН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ЧИН</a:t>
                      </a:r>
                      <a:r>
                        <a:rPr lang="sr-Cyrl-CS" sz="2400" b="1" baseline="0" dirty="0" smtClean="0">
                          <a:solidFill>
                            <a:schemeClr val="bg1"/>
                          </a:solidFill>
                        </a:rPr>
                        <a:t> У ЦРКВИ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АС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БОЖИЋ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</a:tr>
              <a:tr h="879395">
                <a:tc>
                  <a:txBody>
                    <a:bodyPr/>
                    <a:lstStyle/>
                    <a:p>
                      <a:r>
                        <a:rPr lang="sr-Cyrl-CS" sz="2400" dirty="0" smtClean="0">
                          <a:solidFill>
                            <a:schemeClr val="bg1"/>
                          </a:solidFill>
                        </a:rPr>
                        <a:t>КАТАПУЛТ</a:t>
                      </a:r>
                      <a:endParaRPr lang="sr-Cyrl-C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1"/>
                          </a:solidFill>
                        </a:rPr>
                        <a:t>СЛУЖИ</a:t>
                      </a:r>
                      <a:r>
                        <a:rPr lang="sr-Cyrl-CS" sz="1800" baseline="0" dirty="0" smtClean="0">
                          <a:solidFill>
                            <a:schemeClr val="bg1"/>
                          </a:solidFill>
                        </a:rPr>
                        <a:t> ЛИТУРГИЈУ</a:t>
                      </a:r>
                      <a:endParaRPr lang="sr-Cyrl-C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ДРУГИ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ПРВИ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</a:tr>
              <a:tr h="892569">
                <a:tc>
                  <a:txBody>
                    <a:bodyPr/>
                    <a:lstStyle/>
                    <a:p>
                      <a:r>
                        <a:rPr lang="sr-Cyrl-CS" sz="2400" b="1" dirty="0" smtClean="0">
                          <a:solidFill>
                            <a:srgbClr val="FFC000"/>
                          </a:solidFill>
                        </a:rPr>
                        <a:t>КАМЕН</a:t>
                      </a:r>
                      <a:endParaRPr lang="sr-Cyrl-CS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rgbClr val="FFC000"/>
                          </a:solidFill>
                        </a:rPr>
                        <a:t>ЂАКОН</a:t>
                      </a:r>
                      <a:endParaRPr lang="sr-Cyrl-CS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mic Sans MS" pitchFamily="66" charset="0"/>
                        </a:rPr>
                        <a:t>ПРВИ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rgbClr val="FFC000"/>
                          </a:solidFill>
                        </a:rPr>
                        <a:t>ЈАНУАР</a:t>
                      </a:r>
                      <a:endParaRPr lang="sr-Cyrl-CS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</a:tr>
              <a:tr h="96832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СВЕТИ АРХИЂАКОН И ПРВОМУЧЕНИК СТЕФАН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237" name="AutoShape 149"/>
          <p:cNvSpPr>
            <a:spLocks noChangeArrowheads="1"/>
          </p:cNvSpPr>
          <p:nvPr/>
        </p:nvSpPr>
        <p:spPr bwMode="auto">
          <a:xfrm>
            <a:off x="571472" y="85723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1</a:t>
            </a:r>
          </a:p>
        </p:txBody>
      </p:sp>
      <p:sp>
        <p:nvSpPr>
          <p:cNvPr id="89238" name="AutoShape 150"/>
          <p:cNvSpPr>
            <a:spLocks noChangeArrowheads="1"/>
          </p:cNvSpPr>
          <p:nvPr/>
        </p:nvSpPr>
        <p:spPr bwMode="auto">
          <a:xfrm>
            <a:off x="571472" y="1714488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2</a:t>
            </a:r>
          </a:p>
        </p:txBody>
      </p:sp>
      <p:sp>
        <p:nvSpPr>
          <p:cNvPr id="89239" name="AutoShape 151"/>
          <p:cNvSpPr>
            <a:spLocks noChangeArrowheads="1"/>
          </p:cNvSpPr>
          <p:nvPr/>
        </p:nvSpPr>
        <p:spPr bwMode="auto">
          <a:xfrm>
            <a:off x="571472" y="2571744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3</a:t>
            </a:r>
          </a:p>
        </p:txBody>
      </p:sp>
      <p:sp>
        <p:nvSpPr>
          <p:cNvPr id="89240" name="AutoShape 152"/>
          <p:cNvSpPr>
            <a:spLocks noChangeArrowheads="1"/>
          </p:cNvSpPr>
          <p:nvPr/>
        </p:nvSpPr>
        <p:spPr bwMode="auto">
          <a:xfrm>
            <a:off x="571472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4</a:t>
            </a:r>
          </a:p>
        </p:txBody>
      </p:sp>
      <p:sp>
        <p:nvSpPr>
          <p:cNvPr id="89241" name="AutoShape 153"/>
          <p:cNvSpPr>
            <a:spLocks noChangeArrowheads="1"/>
          </p:cNvSpPr>
          <p:nvPr/>
        </p:nvSpPr>
        <p:spPr bwMode="auto">
          <a:xfrm>
            <a:off x="571472" y="428625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89242" name="AutoShape 154"/>
          <p:cNvSpPr>
            <a:spLocks noChangeArrowheads="1"/>
          </p:cNvSpPr>
          <p:nvPr/>
        </p:nvSpPr>
        <p:spPr bwMode="auto">
          <a:xfrm>
            <a:off x="2571736" y="85723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9243" name="AutoShape 155"/>
          <p:cNvSpPr>
            <a:spLocks noChangeArrowheads="1"/>
          </p:cNvSpPr>
          <p:nvPr/>
        </p:nvSpPr>
        <p:spPr bwMode="auto">
          <a:xfrm>
            <a:off x="4500562" y="85723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89244" name="AutoShape 156"/>
          <p:cNvSpPr>
            <a:spLocks noChangeArrowheads="1"/>
          </p:cNvSpPr>
          <p:nvPr/>
        </p:nvSpPr>
        <p:spPr bwMode="auto">
          <a:xfrm>
            <a:off x="6572264" y="85723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89245" name="AutoShape 157"/>
          <p:cNvSpPr>
            <a:spLocks noChangeArrowheads="1"/>
          </p:cNvSpPr>
          <p:nvPr/>
        </p:nvSpPr>
        <p:spPr bwMode="auto">
          <a:xfrm>
            <a:off x="2571736" y="1714488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9246" name="AutoShape 158"/>
          <p:cNvSpPr>
            <a:spLocks noChangeArrowheads="1"/>
          </p:cNvSpPr>
          <p:nvPr/>
        </p:nvSpPr>
        <p:spPr bwMode="auto">
          <a:xfrm>
            <a:off x="4500562" y="1714488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9247" name="AutoShape 159"/>
          <p:cNvSpPr>
            <a:spLocks noChangeArrowheads="1"/>
          </p:cNvSpPr>
          <p:nvPr/>
        </p:nvSpPr>
        <p:spPr bwMode="auto">
          <a:xfrm>
            <a:off x="6572264" y="1714488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9248" name="AutoShape 160"/>
          <p:cNvSpPr>
            <a:spLocks noChangeArrowheads="1"/>
          </p:cNvSpPr>
          <p:nvPr/>
        </p:nvSpPr>
        <p:spPr bwMode="auto">
          <a:xfrm>
            <a:off x="2571736" y="264318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9249" name="AutoShape 161"/>
          <p:cNvSpPr>
            <a:spLocks noChangeArrowheads="1"/>
          </p:cNvSpPr>
          <p:nvPr/>
        </p:nvSpPr>
        <p:spPr bwMode="auto">
          <a:xfrm>
            <a:off x="4572000" y="2571744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9250" name="AutoShape 162"/>
          <p:cNvSpPr>
            <a:spLocks noChangeArrowheads="1"/>
          </p:cNvSpPr>
          <p:nvPr/>
        </p:nvSpPr>
        <p:spPr bwMode="auto">
          <a:xfrm>
            <a:off x="6572264" y="2571744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9251" name="AutoShape 163"/>
          <p:cNvSpPr>
            <a:spLocks noChangeArrowheads="1"/>
          </p:cNvSpPr>
          <p:nvPr/>
        </p:nvSpPr>
        <p:spPr bwMode="auto">
          <a:xfrm>
            <a:off x="2571736" y="3500438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9252" name="AutoShape 164"/>
          <p:cNvSpPr>
            <a:spLocks noChangeArrowheads="1"/>
          </p:cNvSpPr>
          <p:nvPr/>
        </p:nvSpPr>
        <p:spPr bwMode="auto">
          <a:xfrm>
            <a:off x="4572000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9253" name="AutoShape 165"/>
          <p:cNvSpPr>
            <a:spLocks noChangeArrowheads="1"/>
          </p:cNvSpPr>
          <p:nvPr/>
        </p:nvSpPr>
        <p:spPr bwMode="auto">
          <a:xfrm>
            <a:off x="6643702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9254" name="AutoShape 166"/>
          <p:cNvSpPr>
            <a:spLocks noChangeArrowheads="1"/>
          </p:cNvSpPr>
          <p:nvPr/>
        </p:nvSpPr>
        <p:spPr bwMode="auto">
          <a:xfrm>
            <a:off x="2571736" y="428625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Б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9255" name="AutoShape 167"/>
          <p:cNvSpPr>
            <a:spLocks noChangeArrowheads="1"/>
          </p:cNvSpPr>
          <p:nvPr/>
        </p:nvSpPr>
        <p:spPr bwMode="auto">
          <a:xfrm>
            <a:off x="4572000" y="428625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В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9256" name="AutoShape 168"/>
          <p:cNvSpPr>
            <a:spLocks noChangeArrowheads="1"/>
          </p:cNvSpPr>
          <p:nvPr/>
        </p:nvSpPr>
        <p:spPr bwMode="auto">
          <a:xfrm>
            <a:off x="6500826" y="4357694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Г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9257" name="AutoShape 169"/>
          <p:cNvSpPr>
            <a:spLocks noChangeArrowheads="1"/>
          </p:cNvSpPr>
          <p:nvPr/>
        </p:nvSpPr>
        <p:spPr bwMode="auto">
          <a:xfrm>
            <a:off x="642910" y="5286388"/>
            <a:ext cx="7775575" cy="719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  <a:latin typeface="Times New Roman" pitchFamily="18" charset="0"/>
              </a:rPr>
              <a:t>КОНАЧНО РЕШЕЊЕ</a:t>
            </a:r>
            <a:endParaRPr lang="hr-H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86454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Left Arrow 25">
            <a:hlinkClick r:id="rId6" action="ppaction://hlinksldjump">
              <a:snd r:embed="rId7" name="bomb.wav" builtIn="1"/>
            </a:hlinkClick>
          </p:cNvPr>
          <p:cNvSpPr/>
          <p:nvPr/>
        </p:nvSpPr>
        <p:spPr bwMode="auto">
          <a:xfrm>
            <a:off x="6572264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8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8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8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8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9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8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8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8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8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8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8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9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8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9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8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8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9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8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8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9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8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9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8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9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8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9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89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9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89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71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9237" grpId="0" animBg="1"/>
      <p:bldP spid="89238" grpId="0" animBg="1"/>
      <p:bldP spid="89239" grpId="0" animBg="1"/>
      <p:bldP spid="89240" grpId="0" animBg="1"/>
      <p:bldP spid="89241" grpId="0" animBg="1"/>
      <p:bldP spid="89242" grpId="0" animBg="1"/>
      <p:bldP spid="89243" grpId="0" animBg="1"/>
      <p:bldP spid="89244" grpId="0" animBg="1"/>
      <p:bldP spid="89245" grpId="0" animBg="1"/>
      <p:bldP spid="89246" grpId="0" animBg="1"/>
      <p:bldP spid="89247" grpId="0" animBg="1"/>
      <p:bldP spid="89248" grpId="0" animBg="1"/>
      <p:bldP spid="89249" grpId="0" animBg="1"/>
      <p:bldP spid="89250" grpId="0" animBg="1"/>
      <p:bldP spid="89251" grpId="0" animBg="1"/>
      <p:bldP spid="89252" grpId="0" animBg="1"/>
      <p:bldP spid="89253" grpId="0" animBg="1"/>
      <p:bldP spid="89254" grpId="0" animBg="1"/>
      <p:bldP spid="89255" grpId="0" animBg="1"/>
      <p:bldP spid="89256" grpId="0" animBg="1"/>
      <p:bldP spid="892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3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Која</a:t>
            </a:r>
            <a:r>
              <a:rPr kumimoji="0" lang="sr-Cyrl-RS" sz="36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 од наведених није православна Црква? +3</a:t>
            </a:r>
            <a:endParaRPr kumimoji="0" lang="sr-Latn-CS" sz="36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500702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348" y="2571744"/>
          <a:ext cx="8072494" cy="25717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36247"/>
                <a:gridCol w="4036247"/>
              </a:tblGrid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10" y="2571744"/>
            <a:ext cx="407196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А) александријска црква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2066" y="2714620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Б) грузијска црква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4000504"/>
            <a:ext cx="35004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sr-Cyrl-R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ГРЧКА ЦРКВА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9190" y="4071942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индијска црква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0"/>
            <a:ext cx="8858280" cy="1323439"/>
          </a:xfrm>
          <a:prstGeom prst="rect">
            <a:avLst/>
          </a:prstGeom>
          <a:gradFill>
            <a:gsLst>
              <a:gs pos="0">
                <a:srgbClr val="CC6600">
                  <a:alpha val="59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C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Чему је посвећена свака недеља</a:t>
            </a:r>
            <a:r>
              <a:rPr kumimoji="0" lang="sr-Latn-CS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sr-Cyrl-C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sr-Latn-CS" sz="4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643578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CS" sz="36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Која земља је прва прихватила хришћанство као државну религију?+4</a:t>
            </a:r>
            <a:endParaRPr kumimoji="0" lang="sr-Latn-CS" sz="36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500702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348" y="2571744"/>
          <a:ext cx="8072494" cy="25717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36247"/>
                <a:gridCol w="4036247"/>
              </a:tblGrid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11" y="2571744"/>
            <a:ext cx="35004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А) јерменија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2066" y="2714620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Б) римско царство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4000504"/>
            <a:ext cx="35004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византија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9190" y="4071942"/>
            <a:ext cx="35004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русија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F4E7ED"/>
      </a:lt2>
      <a:accent1>
        <a:srgbClr val="C00000"/>
      </a:accent1>
      <a:accent2>
        <a:srgbClr val="C00000"/>
      </a:accent2>
      <a:accent3>
        <a:srgbClr val="DE6C36"/>
      </a:accent3>
      <a:accent4>
        <a:srgbClr val="F9B639"/>
      </a:accent4>
      <a:accent5>
        <a:srgbClr val="C00000"/>
      </a:accent5>
      <a:accent6>
        <a:srgbClr val="FA8D3D"/>
      </a:accent6>
      <a:hlink>
        <a:srgbClr val="FFDE66"/>
      </a:hlink>
      <a:folHlink>
        <a:srgbClr val="FF656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3">
      <a:dk1>
        <a:srgbClr val="005BD3"/>
      </a:dk1>
      <a:lt1>
        <a:srgbClr val="73D6FD"/>
      </a:lt1>
      <a:dk2>
        <a:srgbClr val="00349E"/>
      </a:dk2>
      <a:lt2>
        <a:srgbClr val="D2D2D2"/>
      </a:lt2>
      <a:accent1>
        <a:srgbClr val="2B71FF"/>
      </a:accent1>
      <a:accent2>
        <a:srgbClr val="87BAFF"/>
      </a:accent2>
      <a:accent3>
        <a:srgbClr val="000000"/>
      </a:accent3>
      <a:accent4>
        <a:srgbClr val="2B71FF"/>
      </a:accent4>
      <a:accent5>
        <a:srgbClr val="005BD3"/>
      </a:accent5>
      <a:accent6>
        <a:srgbClr val="002676"/>
      </a:accent6>
      <a:hlink>
        <a:srgbClr val="17BBFD"/>
      </a:hlink>
      <a:folHlink>
        <a:srgbClr val="4B98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em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520</TotalTime>
  <Words>878</Words>
  <Application>Microsoft Office PowerPoint</Application>
  <PresentationFormat>On-screen Show (4:3)</PresentationFormat>
  <Paragraphs>311</Paragraphs>
  <Slides>31</Slides>
  <Notes>4</Notes>
  <HiddenSlides>0</HiddenSlides>
  <MMClips>17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Apex</vt:lpstr>
      <vt:lpstr>1_Apex</vt:lpstr>
      <vt:lpstr>Default Design</vt:lpstr>
      <vt:lpstr>Office tema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KВИЗ ИЗ ВЕРОНАУКЕ</dc:title>
  <dc:creator>Home</dc:creator>
  <cp:lastModifiedBy>marko</cp:lastModifiedBy>
  <cp:revision>71</cp:revision>
  <dcterms:created xsi:type="dcterms:W3CDTF">2012-10-02T17:23:33Z</dcterms:created>
  <dcterms:modified xsi:type="dcterms:W3CDTF">2018-03-23T14:26:06Z</dcterms:modified>
</cp:coreProperties>
</file>