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77" r:id="rId7"/>
    <p:sldId id="278" r:id="rId8"/>
    <p:sldId id="279" r:id="rId9"/>
    <p:sldId id="280" r:id="rId10"/>
    <p:sldId id="263" r:id="rId11"/>
    <p:sldId id="264" r:id="rId12"/>
    <p:sldId id="265" r:id="rId13"/>
    <p:sldId id="266" r:id="rId14"/>
    <p:sldId id="281" r:id="rId15"/>
    <p:sldId id="282" r:id="rId16"/>
    <p:sldId id="283" r:id="rId17"/>
    <p:sldId id="284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58" r:id="rId2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BackColor" ax:value="2147483655"/>
  <ax:ocxPr ax:name="ForeColor" ax:value="2147483662"/>
  <ax:ocxPr ax:name="Size" ax:value="3678;1217"/>
  <ax:ocxPr ax:name="SpecialEffect" ax:value="0"/>
  <ax:ocxPr ax:name="FontName" ax:value="Arial"/>
  <ax:ocxPr ax:name="FontEffects" ax:value="1073741825"/>
  <ax:ocxPr ax:name="FontHeight" ax:value="360"/>
  <ax:ocxPr ax:name="FontCharSet" ax:value="0"/>
  <ax:ocxPr ax:name="FontPitchAndFamily" ax:value="2"/>
  <ax:ocxPr ax:name="ParagraphAlign" ax:value="2"/>
  <ax:ocxPr ax:name="FontWeight" ax:value="700"/>
</ax:ocx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BackColor" ax:value="2147483655"/>
  <ax:ocxPr ax:name="ForeColor" ax:value="2147483662"/>
  <ax:ocxPr ax:name="Size" ax:value="3678;1217"/>
  <ax:ocxPr ax:name="SpecialEffect" ax:value="0"/>
  <ax:ocxPr ax:name="FontName" ax:value="Arial"/>
  <ax:ocxPr ax:name="FontEffects" ax:value="1073741825"/>
  <ax:ocxPr ax:name="FontHeight" ax:value="360"/>
  <ax:ocxPr ax:name="FontCharSet" ax:value="0"/>
  <ax:ocxPr ax:name="FontPitchAndFamily" ax:value="2"/>
  <ax:ocxPr ax:name="ParagraphAlign" ax:value="2"/>
  <ax:ocxPr ax:name="FontWeight" ax:value="700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27.2.2013</a:t>
            </a:fld>
            <a:endParaRPr lang="sr-Cyrl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27.2.2013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27.2.2013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27.2.2013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27.2.2013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27.2.2013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27.2.2013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27.2.2013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27.2.2013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27.2.2013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C0E3-DFCB-4741-802C-2C0C2EA93D91}" type="datetimeFigureOut">
              <a:rPr lang="sr-Latn-CS" smtClean="0"/>
              <a:pPr/>
              <a:t>27.2.2013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7AC0E3-DFCB-4741-802C-2C0C2EA93D91}" type="datetimeFigureOut">
              <a:rPr lang="sr-Latn-CS" smtClean="0"/>
              <a:pPr/>
              <a:t>27.2.2013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2BCF25-8ED3-49DF-864E-6CBAAD7C0CE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slide" Target="slide9.xml"/><Relationship Id="rId18" Type="http://schemas.openxmlformats.org/officeDocument/2006/relationships/slide" Target="slide18.xml"/><Relationship Id="rId26" Type="http://schemas.openxmlformats.org/officeDocument/2006/relationships/slide" Target="slide22.xml"/><Relationship Id="rId3" Type="http://schemas.openxmlformats.org/officeDocument/2006/relationships/control" Target="../activeX/activeX2.xml"/><Relationship Id="rId21" Type="http://schemas.openxmlformats.org/officeDocument/2006/relationships/slide" Target="slide20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5" Type="http://schemas.openxmlformats.org/officeDocument/2006/relationships/slide" Target="slide21.xml"/><Relationship Id="rId2" Type="http://schemas.openxmlformats.org/officeDocument/2006/relationships/control" Target="../activeX/activeX1.xml"/><Relationship Id="rId16" Type="http://schemas.openxmlformats.org/officeDocument/2006/relationships/slide" Target="slide12.xml"/><Relationship Id="rId20" Type="http://schemas.openxmlformats.org/officeDocument/2006/relationships/slide" Target="slide19.xml"/><Relationship Id="rId29" Type="http://schemas.openxmlformats.org/officeDocument/2006/relationships/slide" Target="slide16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11" Type="http://schemas.openxmlformats.org/officeDocument/2006/relationships/slide" Target="slide7.xml"/><Relationship Id="rId24" Type="http://schemas.openxmlformats.org/officeDocument/2006/relationships/slide" Target="slide25.xml"/><Relationship Id="rId5" Type="http://schemas.openxmlformats.org/officeDocument/2006/relationships/slide" Target="slide4.xml"/><Relationship Id="rId15" Type="http://schemas.openxmlformats.org/officeDocument/2006/relationships/slide" Target="slide11.xml"/><Relationship Id="rId23" Type="http://schemas.openxmlformats.org/officeDocument/2006/relationships/slide" Target="slide24.xml"/><Relationship Id="rId28" Type="http://schemas.openxmlformats.org/officeDocument/2006/relationships/slide" Target="slide15.xml"/><Relationship Id="rId10" Type="http://schemas.openxmlformats.org/officeDocument/2006/relationships/slide" Target="slide6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7.xml"/><Relationship Id="rId9" Type="http://schemas.openxmlformats.org/officeDocument/2006/relationships/slide" Target="slide5.xml"/><Relationship Id="rId14" Type="http://schemas.openxmlformats.org/officeDocument/2006/relationships/slide" Target="slide10.xml"/><Relationship Id="rId22" Type="http://schemas.openxmlformats.org/officeDocument/2006/relationships/slide" Target="slide23.xml"/><Relationship Id="rId27" Type="http://schemas.openxmlformats.org/officeDocument/2006/relationships/slide" Target="slide14.xml"/><Relationship Id="rId30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43372" y="714356"/>
            <a:ext cx="28575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r-Cyrl-C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</a:t>
            </a:r>
            <a:endParaRPr lang="sr-Latn-CS" sz="6600" b="1" dirty="0" smtClean="0">
              <a:ln/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AutoShape 14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1643050"/>
            <a:ext cx="857224" cy="78581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1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4" name="AutoShape 149">
            <a:hlinkClick r:id="rId5" action="ppaction://hlinksldjump" highlightClick="1">
              <a:snd r:embed="rId6" name="breeze.wav" builtIn="1"/>
            </a:hlinkClick>
          </p:cNvPr>
          <p:cNvSpPr>
            <a:spLocks noChangeArrowheads="1"/>
          </p:cNvSpPr>
          <p:nvPr/>
        </p:nvSpPr>
        <p:spPr bwMode="auto">
          <a:xfrm>
            <a:off x="857224" y="1643050"/>
            <a:ext cx="857256" cy="78581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2</a:t>
            </a:r>
            <a:endParaRPr kumimoji="0" lang="hr-HR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6" name="AutoShape 149">
            <a:hlinkClick r:id="rId7" action="ppaction://hlinksldjump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1643042" y="1643050"/>
            <a:ext cx="785818" cy="78581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3</a:t>
            </a:r>
            <a:endParaRPr kumimoji="0" lang="hr-HR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8" name="AutoShape 149">
            <a:hlinkClick r:id="rId9" action="ppaction://hlinksldjump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2428860" y="1643050"/>
            <a:ext cx="852502" cy="75723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Cyrl-C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4</a:t>
            </a:r>
            <a:endParaRPr kumimoji="0" lang="hr-HR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9" name="AutoShape 149">
            <a:hlinkClick r:id="rId10" action="ppaction://hlinksldjump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2428868"/>
            <a:ext cx="857224" cy="78581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200" b="1" kern="0" dirty="0" smtClean="0">
                <a:solidFill>
                  <a:srgbClr val="FFFFFF"/>
                </a:solidFill>
              </a:rPr>
              <a:t>5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0" name="AutoShape 149">
            <a:hlinkClick r:id="rId11" action="ppaction://hlinksldjump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857224" y="2428868"/>
            <a:ext cx="857224" cy="78581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sr-Latn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6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1" name="AutoShape 14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643042" y="2428868"/>
            <a:ext cx="857224" cy="78581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sr-Latn-CS" sz="1200" b="1" kern="0" dirty="0" smtClean="0">
                <a:solidFill>
                  <a:srgbClr val="FFFFFF"/>
                </a:solidFill>
                <a:hlinkClick r:id="rId12" action="ppaction://hlinksldjump"/>
              </a:rPr>
              <a:t>7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2" name="AutoShape 149">
            <a:hlinkClick r:id="rId13" action="ppaction://hlinksldjump" highlightClick="1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2428860" y="2428868"/>
            <a:ext cx="857224" cy="78581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lang="sr-Latn-CS" sz="1200" b="1" kern="0" dirty="0" smtClean="0">
                <a:solidFill>
                  <a:srgbClr val="FFFFFF"/>
                </a:solidFill>
              </a:rPr>
              <a:t>8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5" name="Rectangle 60"/>
          <p:cNvSpPr>
            <a:spLocks noChangeArrowheads="1"/>
          </p:cNvSpPr>
          <p:nvPr/>
        </p:nvSpPr>
        <p:spPr bwMode="auto">
          <a:xfrm>
            <a:off x="2285984" y="0"/>
            <a:ext cx="428628" cy="428604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Rectangle 60"/>
          <p:cNvSpPr>
            <a:spLocks noChangeArrowheads="1"/>
          </p:cNvSpPr>
          <p:nvPr/>
        </p:nvSpPr>
        <p:spPr bwMode="auto">
          <a:xfrm>
            <a:off x="2714612" y="0"/>
            <a:ext cx="433398" cy="428604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 smtClean="0">
                <a:solidFill>
                  <a:srgbClr val="FFFFFF"/>
                </a:solidFill>
              </a:rPr>
              <a:t>2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9" name="Rectangle 60"/>
          <p:cNvSpPr>
            <a:spLocks noChangeArrowheads="1"/>
          </p:cNvSpPr>
          <p:nvPr/>
        </p:nvSpPr>
        <p:spPr bwMode="auto">
          <a:xfrm>
            <a:off x="3143240" y="0"/>
            <a:ext cx="428628" cy="428604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1" name="Rectangle 60"/>
          <p:cNvSpPr>
            <a:spLocks noChangeArrowheads="1"/>
          </p:cNvSpPr>
          <p:nvPr/>
        </p:nvSpPr>
        <p:spPr bwMode="auto">
          <a:xfrm>
            <a:off x="3571868" y="0"/>
            <a:ext cx="500066" cy="428604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 smtClean="0">
                <a:solidFill>
                  <a:srgbClr val="FFFFFF"/>
                </a:solidFill>
              </a:rPr>
              <a:t>4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3" name="Rectangle 60"/>
          <p:cNvSpPr>
            <a:spLocks noChangeArrowheads="1"/>
          </p:cNvSpPr>
          <p:nvPr/>
        </p:nvSpPr>
        <p:spPr bwMode="auto">
          <a:xfrm>
            <a:off x="2285984" y="428604"/>
            <a:ext cx="428628" cy="35719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 smtClean="0">
                <a:solidFill>
                  <a:srgbClr val="FFFFFF"/>
                </a:solidFill>
              </a:rPr>
              <a:t>5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5" name="Rectangle 60"/>
          <p:cNvSpPr>
            <a:spLocks noChangeArrowheads="1"/>
          </p:cNvSpPr>
          <p:nvPr/>
        </p:nvSpPr>
        <p:spPr bwMode="auto">
          <a:xfrm>
            <a:off x="2714612" y="428604"/>
            <a:ext cx="428628" cy="35719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 smtClean="0">
                <a:solidFill>
                  <a:srgbClr val="FFFFFF"/>
                </a:solidFill>
              </a:rPr>
              <a:t>6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7" name="Rectangle 60"/>
          <p:cNvSpPr>
            <a:spLocks noChangeArrowheads="1"/>
          </p:cNvSpPr>
          <p:nvPr/>
        </p:nvSpPr>
        <p:spPr bwMode="auto">
          <a:xfrm>
            <a:off x="3143240" y="428604"/>
            <a:ext cx="428628" cy="35719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 smtClean="0">
                <a:solidFill>
                  <a:srgbClr val="FFFFFF"/>
                </a:solidFill>
              </a:rPr>
              <a:t>7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9" name="Rectangle 60"/>
          <p:cNvSpPr>
            <a:spLocks noChangeArrowheads="1"/>
          </p:cNvSpPr>
          <p:nvPr/>
        </p:nvSpPr>
        <p:spPr bwMode="auto">
          <a:xfrm>
            <a:off x="3571868" y="428604"/>
            <a:ext cx="504836" cy="380984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 smtClean="0">
                <a:solidFill>
                  <a:srgbClr val="FFFFFF"/>
                </a:solidFill>
              </a:rPr>
              <a:t>8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1" name="AutoShape 14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86380" y="1643050"/>
            <a:ext cx="857256" cy="78581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2000" b="1" kern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BBE0E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kumimoji="0" lang="sr-Cyrl-CS" sz="20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cs typeface="+mn-cs"/>
            </a:endParaRPr>
          </a:p>
        </p:txBody>
      </p:sp>
      <p:sp>
        <p:nvSpPr>
          <p:cNvPr id="43" name="AutoShape 149"/>
          <p:cNvSpPr>
            <a:spLocks noChangeArrowheads="1"/>
          </p:cNvSpPr>
          <p:nvPr/>
        </p:nvSpPr>
        <p:spPr bwMode="auto">
          <a:xfrm>
            <a:off x="6143636" y="1643050"/>
            <a:ext cx="714380" cy="78581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endParaRPr kumimoji="0" lang="sr-Latn-CS" sz="1200" b="1" i="0" u="none" strike="noStrike" kern="0" cap="none" spc="0" normalizeH="0" baseline="0" noProof="0" dirty="0" smtClean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2000" b="1" kern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BBE0E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5" action="ppaction://hlinksldjump"/>
              </a:rPr>
              <a:t>2</a:t>
            </a:r>
            <a:endParaRPr kumimoji="0" lang="hr-HR" sz="20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8" name="AutoShape 149"/>
          <p:cNvSpPr>
            <a:spLocks noChangeArrowheads="1"/>
          </p:cNvSpPr>
          <p:nvPr/>
        </p:nvSpPr>
        <p:spPr bwMode="auto">
          <a:xfrm>
            <a:off x="6858016" y="1643050"/>
            <a:ext cx="785818" cy="78581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0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BBE0E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rId16" action="ppaction://hlinksldjump"/>
              </a:rPr>
              <a:t>3</a:t>
            </a:r>
            <a:endParaRPr kumimoji="0" lang="hr-HR" sz="20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0" name="AutoShape 149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643834" y="1643050"/>
            <a:ext cx="857256" cy="78581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000" b="1" i="0" u="none" strike="noStrike" kern="0" cap="none" spc="0" normalizeH="0" baseline="0" noProof="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BBE0E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4</a:t>
            </a:r>
            <a:endParaRPr kumimoji="0" lang="hr-HR" sz="20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BBE0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215074" y="0"/>
            <a:ext cx="428628" cy="428604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</a:rPr>
              <a:t>1</a:t>
            </a:r>
            <a:endParaRPr kumimoji="0" lang="sr-Cyrl-CS" sz="16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643702" y="0"/>
            <a:ext cx="357190" cy="428604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600" kern="0" dirty="0" smtClean="0">
                <a:solidFill>
                  <a:srgbClr val="333399">
                    <a:lumMod val="50000"/>
                  </a:srgbClr>
                </a:solidFill>
              </a:rPr>
              <a:t>2</a:t>
            </a:r>
            <a:endParaRPr kumimoji="0" lang="sr-Cyrl-CS" sz="16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000892" y="0"/>
            <a:ext cx="495320" cy="4476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600" kern="0" dirty="0" smtClean="0">
                <a:solidFill>
                  <a:srgbClr val="333399">
                    <a:lumMod val="50000"/>
                  </a:srgbClr>
                </a:solidFill>
              </a:rPr>
              <a:t>3</a:t>
            </a:r>
            <a:endParaRPr kumimoji="0" lang="sr-Cyrl-CS" sz="16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500958" y="0"/>
            <a:ext cx="423882" cy="4476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600" kern="0" dirty="0" smtClean="0">
                <a:solidFill>
                  <a:srgbClr val="333399">
                    <a:lumMod val="50000"/>
                  </a:srgbClr>
                </a:solidFill>
              </a:rPr>
              <a:t>4</a:t>
            </a:r>
            <a:endParaRPr kumimoji="0" lang="sr-Cyrl-CS" sz="16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215074" y="428604"/>
            <a:ext cx="423882" cy="4476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600" kern="0" dirty="0" smtClean="0">
                <a:solidFill>
                  <a:srgbClr val="333399">
                    <a:lumMod val="50000"/>
                  </a:srgbClr>
                </a:solidFill>
              </a:rPr>
              <a:t>5</a:t>
            </a:r>
            <a:endParaRPr kumimoji="0" lang="sr-Cyrl-CS" sz="16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643702" y="428604"/>
            <a:ext cx="428628" cy="4476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sr-Latn-CS" sz="1600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endParaRPr lang="sr-Cyrl-C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072330" y="428604"/>
            <a:ext cx="423882" cy="4476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600" kern="0" dirty="0" smtClean="0">
                <a:solidFill>
                  <a:srgbClr val="333399">
                    <a:lumMod val="50000"/>
                  </a:srgbClr>
                </a:solidFill>
              </a:rPr>
              <a:t>7</a:t>
            </a:r>
            <a:endParaRPr kumimoji="0" lang="sr-Cyrl-CS" sz="16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7429520" y="428604"/>
            <a:ext cx="495320" cy="4476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600" kern="0" dirty="0" smtClean="0">
                <a:solidFill>
                  <a:srgbClr val="333399">
                    <a:lumMod val="50000"/>
                  </a:srgbClr>
                </a:solidFill>
              </a:rPr>
              <a:t>8</a:t>
            </a:r>
            <a:endParaRPr kumimoji="0" lang="sr-Cyrl-CS" sz="16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9" name="AutoShape 149">
            <a:hlinkClick r:id="rId18" action="ppaction://hlinksldjump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3214686"/>
            <a:ext cx="714348" cy="714380"/>
          </a:xfrm>
          <a:prstGeom prst="roundRect">
            <a:avLst>
              <a:gd name="adj" fmla="val 16667"/>
            </a:avLst>
          </a:prstGeom>
          <a:blipFill>
            <a:blip r:embed="rId19"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1</a:t>
            </a: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1" name="AutoShape 149">
            <a:hlinkClick r:id="rId20" action="ppaction://hlinksldjump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714348" y="3214686"/>
            <a:ext cx="714380" cy="714380"/>
          </a:xfrm>
          <a:prstGeom prst="roundRect">
            <a:avLst>
              <a:gd name="adj" fmla="val 16667"/>
            </a:avLst>
          </a:prstGeom>
          <a:blipFill dpi="0" rotWithShape="1">
            <a:blip r:embed="rId19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AutoShape 149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1428728" y="3214686"/>
            <a:ext cx="709634" cy="719134"/>
          </a:xfrm>
          <a:prstGeom prst="roundRect">
            <a:avLst>
              <a:gd name="adj" fmla="val 16667"/>
            </a:avLst>
          </a:prstGeom>
          <a:blipFill>
            <a:blip r:embed="rId19"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C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5" name="AutoShape 149">
            <a:hlinkClick r:id="rId22" action="ppaction://hlinksldjump">
              <a:snd r:embed="rId8" name="bomb.wav" builtIn="1"/>
            </a:hlinkClick>
          </p:cNvPr>
          <p:cNvSpPr>
            <a:spLocks noChangeArrowheads="1"/>
          </p:cNvSpPr>
          <p:nvPr/>
        </p:nvSpPr>
        <p:spPr bwMode="auto">
          <a:xfrm>
            <a:off x="2143108" y="3214686"/>
            <a:ext cx="642918" cy="714380"/>
          </a:xfrm>
          <a:prstGeom prst="roundRect">
            <a:avLst>
              <a:gd name="adj" fmla="val 16667"/>
            </a:avLst>
          </a:prstGeom>
          <a:blipFill>
            <a:blip r:embed="rId19"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C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6" name="Rounded Rectangle 75">
            <a:hlinkClick r:id="rId23" action="ppaction://hlinksldjump"/>
          </p:cNvPr>
          <p:cNvSpPr/>
          <p:nvPr/>
        </p:nvSpPr>
        <p:spPr>
          <a:xfrm>
            <a:off x="0" y="3929066"/>
            <a:ext cx="714348" cy="714380"/>
          </a:xfrm>
          <a:prstGeom prst="roundRect">
            <a:avLst/>
          </a:prstGeom>
          <a:blipFill>
            <a:blip r:embed="rId19"/>
            <a:tile tx="0" ty="0" sx="100000" sy="100000" flip="none" algn="tl"/>
          </a:blip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>
                <a:solidFill>
                  <a:schemeClr val="accent3"/>
                </a:solidFill>
              </a:rPr>
              <a:t>5</a:t>
            </a:r>
            <a:endParaRPr lang="sr-Cyrl-CS" b="1" dirty="0">
              <a:solidFill>
                <a:schemeClr val="accent3"/>
              </a:solidFill>
            </a:endParaRPr>
          </a:p>
        </p:txBody>
      </p:sp>
      <p:sp>
        <p:nvSpPr>
          <p:cNvPr id="77" name="Rounded Rectangle 76">
            <a:hlinkClick r:id="rId24" action="ppaction://hlinksldjump"/>
          </p:cNvPr>
          <p:cNvSpPr/>
          <p:nvPr/>
        </p:nvSpPr>
        <p:spPr>
          <a:xfrm>
            <a:off x="714348" y="3929066"/>
            <a:ext cx="714348" cy="714380"/>
          </a:xfrm>
          <a:prstGeom prst="roundRect">
            <a:avLst/>
          </a:prstGeom>
          <a:blipFill>
            <a:blip r:embed="rId19"/>
            <a:tile tx="0" ty="0" sx="100000" sy="100000" flip="none" algn="tl"/>
          </a:blip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>
                <a:solidFill>
                  <a:schemeClr val="accent3"/>
                </a:solidFill>
              </a:rPr>
              <a:t>6</a:t>
            </a:r>
            <a:endParaRPr lang="sr-Cyrl-CS" b="1" dirty="0">
              <a:solidFill>
                <a:schemeClr val="accent3"/>
              </a:solidFill>
            </a:endParaRPr>
          </a:p>
        </p:txBody>
      </p:sp>
      <p:sp>
        <p:nvSpPr>
          <p:cNvPr id="78" name="Rounded Rectangle 77">
            <a:hlinkClick r:id="rId25" action="ppaction://hlinksldjump">
              <a:snd r:embed="rId8" name="bomb.wav" builtIn="1"/>
            </a:hlinkClick>
          </p:cNvPr>
          <p:cNvSpPr/>
          <p:nvPr/>
        </p:nvSpPr>
        <p:spPr>
          <a:xfrm>
            <a:off x="1428728" y="3929066"/>
            <a:ext cx="714348" cy="714380"/>
          </a:xfrm>
          <a:prstGeom prst="roundRect">
            <a:avLst/>
          </a:prstGeom>
          <a:blipFill>
            <a:blip r:embed="rId19"/>
            <a:tile tx="0" ty="0" sx="100000" sy="100000" flip="none" algn="tl"/>
          </a:blip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>
                <a:solidFill>
                  <a:schemeClr val="accent3"/>
                </a:solidFill>
              </a:rPr>
              <a:t>7</a:t>
            </a:r>
            <a:endParaRPr lang="sr-Cyrl-CS" b="1" dirty="0">
              <a:solidFill>
                <a:schemeClr val="accent3"/>
              </a:solidFill>
            </a:endParaRPr>
          </a:p>
        </p:txBody>
      </p:sp>
      <p:sp>
        <p:nvSpPr>
          <p:cNvPr id="79" name="Rounded Rectangle 78">
            <a:hlinkClick r:id="rId26" action="ppaction://hlinksldjump">
              <a:snd r:embed="rId8" name="bomb.wav" builtIn="1"/>
            </a:hlinkClick>
          </p:cNvPr>
          <p:cNvSpPr/>
          <p:nvPr/>
        </p:nvSpPr>
        <p:spPr>
          <a:xfrm>
            <a:off x="2143108" y="3929066"/>
            <a:ext cx="714348" cy="714380"/>
          </a:xfrm>
          <a:prstGeom prst="roundRect">
            <a:avLst/>
          </a:prstGeom>
          <a:blipFill>
            <a:blip r:embed="rId19"/>
            <a:tile tx="0" ty="0" sx="100000" sy="100000" flip="none" algn="tl"/>
          </a:blip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>
                <a:solidFill>
                  <a:schemeClr val="accent3"/>
                </a:solidFill>
              </a:rPr>
              <a:t>8</a:t>
            </a:r>
            <a:endParaRPr lang="sr-Cyrl-CS" b="1" dirty="0">
              <a:solidFill>
                <a:schemeClr val="accent3"/>
              </a:solidFill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500166" y="4857760"/>
            <a:ext cx="428628" cy="428628"/>
          </a:xfrm>
          <a:prstGeom prst="rect">
            <a:avLst/>
          </a:prstGeom>
          <a:blipFill>
            <a:blip r:embed="rId19"/>
            <a:tile tx="0" ty="0" sx="100000" sy="100000" flip="none" algn="tl"/>
          </a:blip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kern="0" dirty="0" smtClean="0">
                <a:solidFill>
                  <a:srgbClr val="333399">
                    <a:lumMod val="50000"/>
                  </a:srgbClr>
                </a:solidFill>
              </a:rPr>
              <a:t>1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928794" y="4857760"/>
            <a:ext cx="500066" cy="428628"/>
          </a:xfrm>
          <a:prstGeom prst="rect">
            <a:avLst/>
          </a:prstGeom>
          <a:blipFill>
            <a:blip r:embed="rId19"/>
            <a:tile tx="0" ty="0" sx="100000" sy="100000" flip="none" algn="tl"/>
          </a:blip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</a:rPr>
              <a:t>2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2428860" y="4857760"/>
            <a:ext cx="428628" cy="428628"/>
          </a:xfrm>
          <a:prstGeom prst="rect">
            <a:avLst/>
          </a:prstGeom>
          <a:blipFill>
            <a:blip r:embed="rId19"/>
            <a:tile tx="0" ty="0" sx="100000" sy="100000" flip="none" algn="tl"/>
          </a:blip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kern="0" dirty="0" smtClean="0">
                <a:solidFill>
                  <a:srgbClr val="333399">
                    <a:lumMod val="50000"/>
                  </a:srgbClr>
                </a:solidFill>
              </a:rPr>
              <a:t>3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2857488" y="4857760"/>
            <a:ext cx="428628" cy="428628"/>
          </a:xfrm>
          <a:prstGeom prst="rect">
            <a:avLst/>
          </a:prstGeom>
          <a:blipFill>
            <a:blip r:embed="rId19"/>
            <a:tile tx="0" ty="0" sx="100000" sy="100000" flip="none" algn="tl"/>
          </a:blip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</a:rPr>
              <a:t>4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1500166" y="5286388"/>
            <a:ext cx="428628" cy="428628"/>
          </a:xfrm>
          <a:prstGeom prst="rect">
            <a:avLst/>
          </a:prstGeom>
          <a:blipFill>
            <a:blip r:embed="rId19"/>
            <a:tile tx="0" ty="0" sx="100000" sy="100000" flip="none" algn="tl"/>
          </a:blip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</a:rPr>
              <a:t>5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1928794" y="5286388"/>
            <a:ext cx="500066" cy="428628"/>
          </a:xfrm>
          <a:prstGeom prst="rect">
            <a:avLst/>
          </a:prstGeom>
          <a:blipFill>
            <a:blip r:embed="rId19"/>
            <a:tile tx="0" ty="0" sx="100000" sy="100000" flip="none" algn="tl"/>
          </a:blip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</a:rPr>
              <a:t>6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2428860" y="5286388"/>
            <a:ext cx="428628" cy="428628"/>
          </a:xfrm>
          <a:prstGeom prst="rect">
            <a:avLst/>
          </a:prstGeom>
          <a:blipFill>
            <a:blip r:embed="rId19"/>
            <a:tile tx="0" ty="0" sx="100000" sy="100000" flip="none" algn="tl"/>
          </a:blip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</a:rPr>
              <a:t>7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2857488" y="5286388"/>
            <a:ext cx="428628" cy="428628"/>
          </a:xfrm>
          <a:prstGeom prst="rect">
            <a:avLst/>
          </a:prstGeom>
          <a:blipFill>
            <a:blip r:embed="rId19"/>
            <a:tile tx="0" ty="0" sx="100000" sy="100000" flip="none" algn="tl"/>
          </a:blip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</a:rPr>
              <a:t>8</a:t>
            </a:r>
            <a:endParaRPr kumimoji="0" lang="sr-Cyrl-CS" sz="1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5" name="Rounded Rectangle 54">
            <a:hlinkClick r:id="rId27" action="ppaction://hlinksldjump"/>
          </p:cNvPr>
          <p:cNvSpPr/>
          <p:nvPr/>
        </p:nvSpPr>
        <p:spPr>
          <a:xfrm>
            <a:off x="5072066" y="2428868"/>
            <a:ext cx="857256" cy="857256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sr-Cyrl-CS" b="1" dirty="0">
              <a:ln w="12700">
                <a:solidFill>
                  <a:schemeClr val="bg2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9" name="Rounded Rectangle 58">
            <a:hlinkClick r:id="rId28" action="ppaction://hlinksldjump"/>
          </p:cNvPr>
          <p:cNvSpPr/>
          <p:nvPr/>
        </p:nvSpPr>
        <p:spPr>
          <a:xfrm>
            <a:off x="5929322" y="2428868"/>
            <a:ext cx="857256" cy="857256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sr-Cyrl-CS" b="1" dirty="0">
              <a:ln w="12700">
                <a:solidFill>
                  <a:schemeClr val="bg2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786578" y="2428868"/>
            <a:ext cx="857256" cy="857256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9" action="ppaction://hlinksldjump"/>
              </a:rPr>
              <a:t>7</a:t>
            </a:r>
            <a:endParaRPr lang="sr-Cyrl-CS" b="1" dirty="0">
              <a:ln w="12700">
                <a:solidFill>
                  <a:schemeClr val="bg2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1" name="Rounded Rectangle 60">
            <a:hlinkClick r:id="rId30" action="ppaction://hlinksldjump"/>
          </p:cNvPr>
          <p:cNvSpPr/>
          <p:nvPr/>
        </p:nvSpPr>
        <p:spPr>
          <a:xfrm>
            <a:off x="7643834" y="2428868"/>
            <a:ext cx="857256" cy="857256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sr-Cyrl-CS" b="1" dirty="0">
              <a:ln w="12700">
                <a:solidFill>
                  <a:schemeClr val="bg2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357686" y="5500702"/>
            <a:ext cx="1561646" cy="461665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ЕКИПА 1: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357686" y="6072206"/>
            <a:ext cx="1561646" cy="461665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ЕКИПА 2: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28596" y="642918"/>
            <a:ext cx="84350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en-US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85720" y="4929198"/>
            <a:ext cx="7489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endParaRPr lang="en-US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214810" y="4214818"/>
            <a:ext cx="53303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sr-Cyrl-CS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СВЕТИТЕЉИ</a:t>
            </a:r>
            <a:endParaRPr lang="en-US" sz="6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929058" y="3786190"/>
            <a:ext cx="29033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КВИЗ ЗНАЊА:</a:t>
            </a:r>
            <a:endParaRPr lang="sr-Cyrl-C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Марко Радаковић, вероучитељ</a:t>
            </a:r>
          </a:p>
          <a:p>
            <a:pPr algn="ctr"/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Бачки Грачац, 2012. л. Г.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ontrols>
      <p:control spid="1026" name="TextBox1" r:id="rId2" imgW="1324080" imgH="438120"/>
      <p:control spid="1027" name="TextBox2" r:id="rId3" imgW="1324080" imgH="43812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52" grpId="0" animBg="1"/>
      <p:bldP spid="54" grpId="0" animBg="1"/>
      <p:bldP spid="56" grpId="0" animBg="1"/>
      <p:bldP spid="58" grpId="0" animBg="1"/>
      <p:bldP spid="62" grpId="0" animBg="1"/>
      <p:bldP spid="63" grpId="0" animBg="1"/>
      <p:bldP spid="65" grpId="0" animBg="1"/>
      <p:bldP spid="67" grpId="0" animBg="1"/>
      <p:bldP spid="81" grpId="0" animBg="1"/>
      <p:bldP spid="81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4000504"/>
            <a:ext cx="8801577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C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</a:rPr>
              <a:t>Објасни</a:t>
            </a:r>
            <a:r>
              <a:rPr kumimoji="0" lang="sr-Cyrl-CS" sz="3200" b="0" i="0" u="none" strike="noStrike" cap="none" normalizeH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</a:rPr>
              <a:t> аждају на икони Светог Георгија. +4</a:t>
            </a:r>
            <a:endParaRPr kumimoji="0" lang="sr-Latn-CS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r="5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786446" y="0"/>
            <a:ext cx="3316815" cy="452431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36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Последњи човек који је пророковао Христов долазак и доживео да Га види. 4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Cyrl-CS" sz="3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357290" y="3929066"/>
            <a:ext cx="7786710" cy="138499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2800" dirty="0" smtClean="0"/>
              <a:t>Старац који је узео Христа у наручје када су Га као бебу донели у храм. Овоме је посвећен празник Сретење. 5</a:t>
            </a:r>
            <a:endParaRPr kumimoji="0" lang="sr-Latn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4000504"/>
            <a:ext cx="8786842" cy="13234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40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Апостол који је могао да хода по води, док није посумњао у Христа.+4 </a:t>
            </a:r>
            <a:endParaRPr kumimoji="0" lang="sr-Cyrl-CS" sz="4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3811012"/>
            <a:ext cx="5857884" cy="30469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32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 Који апостол јеумро распет на крсту наглавачке,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r-Cyrl-CS" sz="32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јер је рекао да је недостојан да умре на начин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r-Cyrl-CS" sz="32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на који је Христос умро? + 5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Cyrl-CS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928934"/>
            <a:ext cx="8643966" cy="255454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Апостол који није био из броја 12-орице.Као јеврејски свештеник, у почетку гонио хришћане. Потом се крстио и постао највећи проповедник хришћанства. Написао много књига(посланица) која су касније стављена у Библију.</a:t>
            </a:r>
            <a:r>
              <a:rPr lang="sr-Latn-CS" sz="32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 +6</a:t>
            </a:r>
            <a:r>
              <a:rPr lang="sr-Cyrl-CS" sz="32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 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Left Arrow 4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00504"/>
            <a:ext cx="8798225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0" cap="none" spc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који начин је Свети Апостол Павле завршио свој овоземаљски живот? +</a:t>
            </a:r>
            <a:r>
              <a:rPr lang="sr-Latn-CS" sz="3600" b="0" cap="none" spc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3600" b="0" cap="none" spc="0" dirty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Left Arrow 2"/>
          <p:cNvSpPr/>
          <p:nvPr/>
        </p:nvSpPr>
        <p:spPr bwMode="auto">
          <a:xfrm>
            <a:off x="5643570" y="60960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0" t="-13000" r="13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72677"/>
            <a:ext cx="5975930" cy="2585323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Свети Димитрије је</a:t>
            </a:r>
          </a:p>
          <a:p>
            <a:pPr algn="ctr"/>
            <a:r>
              <a:rPr lang="sr-Cyrl-CS" sz="540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родом из града...? +3</a:t>
            </a:r>
            <a:endParaRPr lang="en-US" sz="5400" b="0" cap="none" spc="0" dirty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-34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7158" y="3286124"/>
            <a:ext cx="8906349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r-Cyrl-CS" sz="3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Који светитељ из лозе Немањића је у нашем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CS" sz="3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sr-Cyrl-C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ароду</a:t>
            </a:r>
            <a:r>
              <a:rPr kumimoji="0" lang="sr-Cyrl-CS" sz="3200" b="0" i="0" u="none" strike="noStrike" cap="none" normalizeH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познат као Свети Мрата?</a:t>
            </a:r>
            <a:r>
              <a:rPr kumimoji="0" lang="sr-Cyrl-C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+7 </a:t>
            </a:r>
            <a:endParaRPr kumimoji="0" lang="sr-Cyrl-CS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-26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7317131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r-Cyrl-CS" sz="3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Ко је Свети Симеон Мироточиви</a:t>
            </a:r>
            <a:r>
              <a:rPr kumimoji="0" lang="sr-Cyrl-C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sr-Latn-C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C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+6</a:t>
            </a:r>
            <a:endParaRPr kumimoji="0" lang="sr-Cyrl-CS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  <a:alpha val="7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Latn-CS" sz="4400" dirty="0" smtClean="0">
                <a:solidFill>
                  <a:srgbClr val="FF0000"/>
                </a:solidFill>
              </a:rPr>
              <a:t>Како  се звао отац Светог Јована Крститеља? +3 А мајка? +3</a:t>
            </a:r>
            <a:endParaRPr lang="sr-Cyrl-CS" sz="4400" dirty="0" smtClean="0">
              <a:solidFill>
                <a:srgbClr val="FF0000"/>
              </a:solidFill>
            </a:endParaRPr>
          </a:p>
        </p:txBody>
      </p:sp>
      <p:sp>
        <p:nvSpPr>
          <p:cNvPr id="4" name="Left Arrow 3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-10000" r="32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7686" y="0"/>
            <a:ext cx="478631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C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14. Јануара слави се аутор једне Литургије. Ко је он? + </a:t>
            </a:r>
            <a:r>
              <a:rPr lang="sr-Latn-C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8</a:t>
            </a:r>
            <a:endParaRPr lang="sr-Cyrl-CS" sz="3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8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7438" y="0"/>
            <a:ext cx="5192062" cy="1384995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Који светитељ је спасио</a:t>
            </a:r>
          </a:p>
          <a:p>
            <a:pPr algn="ctr"/>
            <a:r>
              <a:rPr lang="sr-Cyrl-C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три невино осуђена младића?</a:t>
            </a:r>
          </a:p>
          <a:p>
            <a:pPr algn="ctr"/>
            <a:r>
              <a:rPr lang="sr-Cyrl-CS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+3</a:t>
            </a:r>
            <a:endParaRPr lang="en-US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14346" y="0"/>
            <a:ext cx="4808752" cy="954107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којег је града Света Петка?</a:t>
            </a:r>
          </a:p>
          <a:p>
            <a:pPr algn="ctr"/>
            <a:r>
              <a:rPr lang="sr-Cyrl-CS" sz="28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3357562"/>
            <a:ext cx="4538423" cy="1323439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40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Чему је посвећен </a:t>
            </a:r>
          </a:p>
          <a:p>
            <a:pPr algn="ctr"/>
            <a:r>
              <a:rPr lang="sr-Cyrl-CS" sz="40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празник Ђурђиц?+3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-12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500438"/>
            <a:ext cx="6458050" cy="156966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3200" b="0" cap="none" spc="0" dirty="0" smtClean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Цар родом из Ниша, дао слободу</a:t>
            </a:r>
          </a:p>
          <a:p>
            <a:pPr algn="ctr"/>
            <a:r>
              <a:rPr lang="sr-Cyrl-CS" sz="3200" dirty="0" smtClean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хришћанима 313. год. и нашао Крст</a:t>
            </a:r>
          </a:p>
          <a:p>
            <a:pPr algn="ctr"/>
            <a:r>
              <a:rPr lang="sr-Cyrl-CS" sz="3200" b="0" cap="none" spc="0" dirty="0" smtClean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 ком је распет Господ? +6</a:t>
            </a:r>
            <a:endParaRPr lang="en-US" sz="3200" b="0" cap="none" spc="0" dirty="0">
              <a:ln w="10160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0" y="3571876"/>
            <a:ext cx="8544327" cy="1754326"/>
          </a:xfrm>
          <a:prstGeom prst="rect">
            <a:avLst/>
          </a:prstGeom>
          <a:solidFill>
            <a:schemeClr val="bg2">
              <a:lumMod val="40000"/>
              <a:lumOff val="60000"/>
              <a:alpha val="5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Кад је била Косовска битка?</a:t>
            </a:r>
          </a:p>
          <a:p>
            <a:pPr algn="ctr"/>
            <a:r>
              <a:rPr lang="sr-Cyrl-CS" sz="540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+6</a:t>
            </a:r>
            <a:endParaRPr lang="en-US" sz="5400" b="0" cap="none" spc="0" dirty="0">
              <a:ln w="18415" cmpd="sng">
                <a:solidFill>
                  <a:schemeClr val="accent3"/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" y="0"/>
            <a:ext cx="9144000" cy="255454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4000" dirty="0" smtClean="0"/>
              <a:t>Ко је најсветија личност у људској историји – после Богочовека Христа? +5 -2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alpha val="4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Latn-C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Како су се звали родитељи Пресвете Богородице Марије? </a:t>
            </a:r>
            <a:r>
              <a:rPr lang="sr-Cyrl-C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ПО </a:t>
            </a:r>
            <a:r>
              <a:rPr lang="sr-Latn-C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+</a:t>
            </a:r>
            <a:r>
              <a:rPr lang="sr-Cyrl-C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3</a:t>
            </a:r>
            <a:endParaRPr kumimoji="0" lang="sr-Cyrl-CS" sz="3600" b="0" i="0" u="none" strike="noStrike" cap="none" normalizeH="0" baseline="0" dirty="0" smtClean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gradFill flip="none" rotWithShape="1">
            <a:gsLst>
              <a:gs pos="9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2800" dirty="0" smtClean="0">
                <a:solidFill>
                  <a:schemeClr val="accent3"/>
                </a:solidFill>
              </a:rPr>
              <a:t>О коме је реч: био је епископ у Мири Ликијској (Мала Азија).Учествовао у првом Васељенском Сабору. Велики добротвор сиромашних. Честа крсна слава код Срба.</a:t>
            </a:r>
            <a:r>
              <a:rPr lang="sr-Latn-CS" sz="2800" dirty="0" smtClean="0">
                <a:solidFill>
                  <a:schemeClr val="accent3"/>
                </a:solidFill>
              </a:rPr>
              <a:t> 3</a:t>
            </a:r>
            <a:endParaRPr lang="sr-Cyrl-CS" sz="2800" dirty="0" smtClean="0">
              <a:solidFill>
                <a:schemeClr val="accent3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CS" sz="2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Како гласе лична имена светитеља, лекара, који се празнују 14. новембра? </a:t>
            </a:r>
            <a:endParaRPr lang="sr-Latn-CS" sz="3600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r-Cyrl-CS" sz="3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за сваког по 3</a:t>
            </a:r>
          </a:p>
        </p:txBody>
      </p:sp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4" name="Picture 3" descr="61.jpg"/>
          <p:cNvPicPr>
            <a:picLocks noChangeAspect="1"/>
          </p:cNvPicPr>
          <p:nvPr/>
        </p:nvPicPr>
        <p:blipFill>
          <a:blip r:embed="rId3"/>
          <a:srcRect t="3125"/>
          <a:stretch>
            <a:fillRect/>
          </a:stretch>
        </p:blipFill>
        <p:spPr>
          <a:xfrm>
            <a:off x="2051685" y="1841309"/>
            <a:ext cx="3806199" cy="5016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" y="1"/>
            <a:ext cx="9143999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CS" sz="36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О коме је реч: први човек убијен због вере у Христа као Богочовека. Каменовали га Јевреји. Ђакон, слави се у јануару. 5</a:t>
            </a:r>
          </a:p>
        </p:txBody>
      </p:sp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3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" y="0"/>
            <a:ext cx="88582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CS" sz="4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Како је  свети Јован Крститељ завршио свој живот? +</a:t>
            </a:r>
            <a:r>
              <a:rPr kumimoji="0" lang="sr-Cyrl-CS" sz="4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sr-Latn-CS" sz="4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143899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sr-Cyrl-CS" sz="5400" dirty="0" smtClean="0"/>
              <a:t>Светитељ, војник, мучен и убијен јер није хтео да се одрекне Христа. Његово име значи: “земљоделац”? +4</a:t>
            </a:r>
          </a:p>
          <a:p>
            <a:pPr algn="ctr"/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Left Arrow 2"/>
          <p:cNvSpPr/>
          <p:nvPr/>
        </p:nvSpPr>
        <p:spPr bwMode="auto">
          <a:xfrm>
            <a:off x="6248400" y="5410200"/>
            <a:ext cx="2133600" cy="762000"/>
          </a:xfrm>
          <a:prstGeom prst="lef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1" i="0" u="none" strike="noStrike" kern="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hlinkClick r:id="" action="ppaction://hlinkshowjump?jump=firstslide">
                  <a:snd r:embed="rId2" name="bomb.wav" builtIn="1"/>
                </a:hlinkClick>
              </a:rPr>
              <a:t>НАЗАД</a:t>
            </a:r>
            <a:endParaRPr kumimoji="0" lang="sr-Cyrl-CS" sz="1800" b="1" i="0" u="none" strike="noStrike" kern="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3">
      <a:dk1>
        <a:srgbClr val="005BD3"/>
      </a:dk1>
      <a:lt1>
        <a:srgbClr val="73D6FD"/>
      </a:lt1>
      <a:dk2>
        <a:srgbClr val="00349E"/>
      </a:dk2>
      <a:lt2>
        <a:srgbClr val="D2D2D2"/>
      </a:lt2>
      <a:accent1>
        <a:srgbClr val="2B71FF"/>
      </a:accent1>
      <a:accent2>
        <a:srgbClr val="87BAFF"/>
      </a:accent2>
      <a:accent3>
        <a:srgbClr val="000000"/>
      </a:accent3>
      <a:accent4>
        <a:srgbClr val="2B71FF"/>
      </a:accent4>
      <a:accent5>
        <a:srgbClr val="005BD3"/>
      </a:accent5>
      <a:accent6>
        <a:srgbClr val="002676"/>
      </a:accent6>
      <a:hlink>
        <a:srgbClr val="17BBFD"/>
      </a:hlink>
      <a:folHlink>
        <a:srgbClr val="4B98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254</TotalTime>
  <Words>512</Words>
  <Application>Microsoft Office PowerPoint</Application>
  <PresentationFormat>On-screen Show (4:3)</PresentationFormat>
  <Paragraphs>123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KВИЗ ИЗ ВЕРОНАУКЕ</dc:title>
  <dc:creator>Home</dc:creator>
  <cp:lastModifiedBy>Home</cp:lastModifiedBy>
  <cp:revision>28</cp:revision>
  <dcterms:created xsi:type="dcterms:W3CDTF">2012-10-02T17:23:33Z</dcterms:created>
  <dcterms:modified xsi:type="dcterms:W3CDTF">2013-02-27T09:29:28Z</dcterms:modified>
</cp:coreProperties>
</file>