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bin" ContentType="application/vnd.ms-office.activeX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5"/>
  </p:notesMasterIdLst>
  <p:sldIdLst>
    <p:sldId id="257" r:id="rId4"/>
    <p:sldId id="291" r:id="rId5"/>
    <p:sldId id="304" r:id="rId6"/>
    <p:sldId id="305" r:id="rId7"/>
    <p:sldId id="306" r:id="rId8"/>
    <p:sldId id="307" r:id="rId9"/>
    <p:sldId id="333" r:id="rId10"/>
    <p:sldId id="308" r:id="rId11"/>
    <p:sldId id="310" r:id="rId12"/>
    <p:sldId id="311" r:id="rId13"/>
    <p:sldId id="334" r:id="rId14"/>
    <p:sldId id="336" r:id="rId15"/>
    <p:sldId id="312" r:id="rId16"/>
    <p:sldId id="313" r:id="rId17"/>
    <p:sldId id="314" r:id="rId18"/>
    <p:sldId id="337" r:id="rId19"/>
    <p:sldId id="325" r:id="rId20"/>
    <p:sldId id="321" r:id="rId21"/>
    <p:sldId id="317" r:id="rId22"/>
    <p:sldId id="318" r:id="rId23"/>
    <p:sldId id="323" r:id="rId2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4B00"/>
    <a:srgbClr val="A47D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68" d="100"/>
          <a:sy n="68" d="100"/>
        </p:scale>
        <p:origin x="-14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D0AEB-4F65-47B1-A5D5-B5606F9AE0C2}" type="datetimeFigureOut">
              <a:rPr lang="sr-Latn-CS" smtClean="0"/>
              <a:pPr/>
              <a:t>30.12.2018</a:t>
            </a:fld>
            <a:endParaRPr lang="sr-Cyrl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Cyrl-C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50BFA-C28F-4219-A34D-7469497ABB54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Cyrl-C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8E662E-C1D9-4B52-8DD6-36248C0C25EC}" type="slidenum">
              <a:rPr lang="sr-Cyrl-CS" smtClean="0"/>
              <a:pPr/>
              <a:t>17</a:t>
            </a:fld>
            <a:endParaRPr lang="sr-Cyrl-C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30.12.2018</a:t>
            </a:fld>
            <a:endParaRPr lang="sr-Cyrl-C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30.12.2018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30.12.2018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30.12.2018</a:t>
            </a:fld>
            <a:endParaRPr lang="sr-Cyrl-C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30.12.2018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30.12.2018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30.12.2018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30.12.2018</a:t>
            </a:fld>
            <a:endParaRPr lang="sr-Cyrl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30.12.2018</a:t>
            </a:fld>
            <a:endParaRPr lang="sr-Cyrl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30.12.2018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30.12.2018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30.12.2018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30.12.2018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30.12.2018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30.12.2018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2E8F4-3C8D-4B3E-BA73-806BC936335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C8D90-AB45-43F1-8635-EE4E5C7CCA4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6494F-B93B-49DE-9236-51C3421448E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321D9-1B90-431A-AFE0-876FF136FED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D6CD8-D694-40BE-BFCD-D2C215D1A2D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81819-8B0A-4452-A65B-F241494DD0E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7029F-930E-41EA-AB26-A6E8EB963C0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30.12.2018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2FC32-F0E8-4DFE-850D-E81DC1F4391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B9CFA-A9BA-410D-8071-0A7ACBE862E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C99AD-38E8-49EE-BBEE-644F13F3B24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A08DD-E95D-45BF-8D94-E216F690F8F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30.12.2018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30.12.2018</a:t>
            </a:fld>
            <a:endParaRPr lang="sr-Cyrl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30.12.2018</a:t>
            </a:fld>
            <a:endParaRPr lang="sr-Cyrl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30.12.2018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30.12.2018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30.12.2018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7AC0E3-DFCB-4741-802C-2C0C2EA93D91}" type="datetimeFigureOut">
              <a:rPr lang="sr-Latn-CS" smtClean="0"/>
              <a:pPr/>
              <a:t>30.12.2018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r-Cyrl-C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7AC0E3-DFCB-4741-802C-2C0C2EA93D91}" type="datetimeFigureOut">
              <a:rPr lang="sr-Latn-CS" smtClean="0"/>
              <a:pPr/>
              <a:t>30.12.2018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r-Cyrl-C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39258B8-D7A0-4E82-A9A5-F6D17799959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18" Type="http://schemas.openxmlformats.org/officeDocument/2006/relationships/slide" Target="slide19.xml"/><Relationship Id="rId3" Type="http://schemas.openxmlformats.org/officeDocument/2006/relationships/control" Target="../activeX/activeX2.xml"/><Relationship Id="rId21" Type="http://schemas.openxmlformats.org/officeDocument/2006/relationships/slide" Target="slide15.xml"/><Relationship Id="rId7" Type="http://schemas.openxmlformats.org/officeDocument/2006/relationships/slide" Target="slide4.xml"/><Relationship Id="rId12" Type="http://schemas.openxmlformats.org/officeDocument/2006/relationships/slide" Target="slide9.xml"/><Relationship Id="rId17" Type="http://schemas.openxmlformats.org/officeDocument/2006/relationships/slide" Target="slide18.xml"/><Relationship Id="rId2" Type="http://schemas.openxmlformats.org/officeDocument/2006/relationships/control" Target="../activeX/activeX1.xml"/><Relationship Id="rId16" Type="http://schemas.openxmlformats.org/officeDocument/2006/relationships/slide" Target="slide14.xml"/><Relationship Id="rId20" Type="http://schemas.openxmlformats.org/officeDocument/2006/relationships/slide" Target="slide21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1.wav"/><Relationship Id="rId11" Type="http://schemas.openxmlformats.org/officeDocument/2006/relationships/slide" Target="slide8.xml"/><Relationship Id="rId5" Type="http://schemas.openxmlformats.org/officeDocument/2006/relationships/slide" Target="slide3.xml"/><Relationship Id="rId15" Type="http://schemas.openxmlformats.org/officeDocument/2006/relationships/slide" Target="slide13.xml"/><Relationship Id="rId23" Type="http://schemas.openxmlformats.org/officeDocument/2006/relationships/slide" Target="slide17.xml"/><Relationship Id="rId10" Type="http://schemas.openxmlformats.org/officeDocument/2006/relationships/slide" Target="slide7.xml"/><Relationship Id="rId19" Type="http://schemas.openxmlformats.org/officeDocument/2006/relationships/slide" Target="slide20.xml"/><Relationship Id="rId4" Type="http://schemas.openxmlformats.org/officeDocument/2006/relationships/slideLayout" Target="../slideLayouts/slideLayout7.xml"/><Relationship Id="rId9" Type="http://schemas.openxmlformats.org/officeDocument/2006/relationships/slide" Target="slide6.xml"/><Relationship Id="rId14" Type="http://schemas.openxmlformats.org/officeDocument/2006/relationships/slide" Target="slide11.xml"/><Relationship Id="rId22" Type="http://schemas.openxmlformats.org/officeDocument/2006/relationships/slide" Target="slide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.wav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29.xml"/><Relationship Id="rId1" Type="http://schemas.openxmlformats.org/officeDocument/2006/relationships/audio" Target="../media/audio2.wav"/><Relationship Id="rId6" Type="http://schemas.openxmlformats.org/officeDocument/2006/relationships/slide" Target="slide1.xml"/><Relationship Id="rId5" Type="http://schemas.openxmlformats.org/officeDocument/2006/relationships/image" Target="../media/image22.png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14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3143248"/>
            <a:ext cx="642910" cy="64294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sr-Cyrl-C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1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4" name="AutoShape 149">
            <a:hlinkClick r:id="rId5" action="ppaction://hlinksldjump" highlightClick="1">
              <a:snd r:embed="rId6" name="bomb.wav"/>
            </a:hlinkClick>
          </p:cNvPr>
          <p:cNvSpPr>
            <a:spLocks noChangeArrowheads="1"/>
          </p:cNvSpPr>
          <p:nvPr/>
        </p:nvSpPr>
        <p:spPr bwMode="auto">
          <a:xfrm>
            <a:off x="642910" y="3143248"/>
            <a:ext cx="714380" cy="6429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sr-Cyrl-C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2</a:t>
            </a:r>
            <a:endParaRPr kumimoji="0" lang="hr-HR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6" name="AutoShape 149">
            <a:hlinkClick r:id="rId7" action="ppaction://hlinksldjump">
              <a:snd r:embed="rId6" name="bomb.wav"/>
            </a:hlinkClick>
          </p:cNvPr>
          <p:cNvSpPr>
            <a:spLocks noChangeArrowheads="1"/>
          </p:cNvSpPr>
          <p:nvPr/>
        </p:nvSpPr>
        <p:spPr bwMode="auto">
          <a:xfrm>
            <a:off x="1357290" y="3143248"/>
            <a:ext cx="714380" cy="6429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sr-Cyrl-C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3</a:t>
            </a:r>
            <a:endParaRPr kumimoji="0" lang="hr-HR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8" name="AutoShape 149">
            <a:hlinkClick r:id="rId8" action="ppaction://hlinksldjump">
              <a:snd r:embed="rId6" name="bomb.wav"/>
            </a:hlinkClick>
          </p:cNvPr>
          <p:cNvSpPr>
            <a:spLocks noChangeArrowheads="1"/>
          </p:cNvSpPr>
          <p:nvPr/>
        </p:nvSpPr>
        <p:spPr bwMode="auto">
          <a:xfrm>
            <a:off x="2071670" y="3143248"/>
            <a:ext cx="642942" cy="68579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sr-Cyrl-C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sr-Cyrl-C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4</a:t>
            </a:r>
            <a:endParaRPr kumimoji="0" lang="hr-HR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9" name="AutoShape 149">
            <a:hlinkClick r:id="rId9" action="ppaction://hlinksldjump" highlightClick="1">
              <a:snd r:embed="rId6" name="bomb.wav"/>
            </a:hlinkClick>
          </p:cNvPr>
          <p:cNvSpPr>
            <a:spLocks noChangeArrowheads="1"/>
          </p:cNvSpPr>
          <p:nvPr/>
        </p:nvSpPr>
        <p:spPr bwMode="auto">
          <a:xfrm>
            <a:off x="2714612" y="3143248"/>
            <a:ext cx="642942" cy="64294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200" b="1" kern="0" dirty="0" smtClean="0">
                <a:solidFill>
                  <a:srgbClr val="FFFFFF"/>
                </a:solidFill>
              </a:rPr>
              <a:t>5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0" name="AutoShape 149">
            <a:hlinkClick r:id="rId10" action="ppaction://hlinksldjump" highlightClick="1">
              <a:snd r:embed="rId6" name="bomb.wav"/>
            </a:hlinkClick>
          </p:cNvPr>
          <p:cNvSpPr>
            <a:spLocks noChangeArrowheads="1"/>
          </p:cNvSpPr>
          <p:nvPr/>
        </p:nvSpPr>
        <p:spPr bwMode="auto">
          <a:xfrm>
            <a:off x="3357554" y="3143248"/>
            <a:ext cx="714380" cy="64294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sr-Latn-C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6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1" name="AutoShape 149">
            <a:hlinkClick r:id="rId11" action="ppaction://hlinksldjump" highlightClick="1">
              <a:snd r:embed="rId6" name="bomb.wav"/>
            </a:hlinkClick>
          </p:cNvPr>
          <p:cNvSpPr>
            <a:spLocks noChangeArrowheads="1"/>
          </p:cNvSpPr>
          <p:nvPr/>
        </p:nvSpPr>
        <p:spPr bwMode="auto">
          <a:xfrm>
            <a:off x="4071934" y="3143248"/>
            <a:ext cx="642942" cy="64294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lang="sr-Latn-CS" sz="1200" b="1" kern="0" dirty="0" smtClean="0">
                <a:solidFill>
                  <a:srgbClr val="FFFFFF"/>
                </a:solidFill>
              </a:rPr>
              <a:t>7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2" name="AutoShape 149">
            <a:hlinkClick r:id="rId12" action="ppaction://hlinksldjump" highlightClick="1">
              <a:snd r:embed="rId6" name="bomb.wav"/>
            </a:hlinkClick>
          </p:cNvPr>
          <p:cNvSpPr>
            <a:spLocks noChangeArrowheads="1"/>
          </p:cNvSpPr>
          <p:nvPr/>
        </p:nvSpPr>
        <p:spPr bwMode="auto">
          <a:xfrm>
            <a:off x="4714876" y="3143248"/>
            <a:ext cx="642942" cy="64294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lang="sr-Latn-CS" sz="1200" b="1" kern="0" dirty="0" smtClean="0">
                <a:solidFill>
                  <a:srgbClr val="FFFFFF"/>
                </a:solidFill>
              </a:rPr>
              <a:t>8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5" name="Rectangle 60"/>
          <p:cNvSpPr>
            <a:spLocks noChangeArrowheads="1"/>
          </p:cNvSpPr>
          <p:nvPr/>
        </p:nvSpPr>
        <p:spPr bwMode="auto">
          <a:xfrm>
            <a:off x="0" y="0"/>
            <a:ext cx="857224" cy="92867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lvl="0" eaLnBrk="0" hangingPunct="0">
              <a:defRPr/>
            </a:pPr>
            <a:r>
              <a:rPr lang="sr-Latn-CS" sz="6000" kern="0" dirty="0" smtClean="0">
                <a:solidFill>
                  <a:prstClr val="white"/>
                </a:solidFill>
              </a:rPr>
              <a:t> 1</a:t>
            </a:r>
            <a:endParaRPr kumimoji="0" lang="sr-Cyrl-C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7" name="Rectangle 60"/>
          <p:cNvSpPr>
            <a:spLocks noChangeArrowheads="1"/>
          </p:cNvSpPr>
          <p:nvPr/>
        </p:nvSpPr>
        <p:spPr bwMode="auto">
          <a:xfrm>
            <a:off x="857224" y="0"/>
            <a:ext cx="857256" cy="92867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lvl="0" eaLnBrk="0" hangingPunct="0">
              <a:defRPr/>
            </a:pPr>
            <a:r>
              <a:rPr lang="sr-Latn-CS" sz="6000" kern="0" dirty="0" smtClean="0">
                <a:solidFill>
                  <a:prstClr val="white"/>
                </a:solidFill>
              </a:rPr>
              <a:t> 2</a:t>
            </a:r>
            <a:endParaRPr kumimoji="0" lang="sr-Cyrl-C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9" name="Rectangle 60"/>
          <p:cNvSpPr>
            <a:spLocks noChangeArrowheads="1"/>
          </p:cNvSpPr>
          <p:nvPr/>
        </p:nvSpPr>
        <p:spPr bwMode="auto">
          <a:xfrm>
            <a:off x="1714480" y="0"/>
            <a:ext cx="857256" cy="92867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lvl="0" eaLnBrk="0" hangingPunct="0">
              <a:defRPr/>
            </a:pPr>
            <a:r>
              <a:rPr kumimoji="0" lang="sr-Latn-C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3</a:t>
            </a:r>
            <a:endParaRPr kumimoji="0" lang="sr-Cyrl-C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1" name="Rectangle 60"/>
          <p:cNvSpPr>
            <a:spLocks noChangeArrowheads="1"/>
          </p:cNvSpPr>
          <p:nvPr/>
        </p:nvSpPr>
        <p:spPr bwMode="auto">
          <a:xfrm>
            <a:off x="2571736" y="0"/>
            <a:ext cx="928694" cy="92867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6000" kern="0" dirty="0" smtClean="0">
                <a:solidFill>
                  <a:srgbClr val="FFFFFF"/>
                </a:solidFill>
              </a:rPr>
              <a:t>4</a:t>
            </a:r>
            <a:endParaRPr kumimoji="0" lang="sr-Cyrl-C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3" name="Rectangle 60"/>
          <p:cNvSpPr>
            <a:spLocks noChangeArrowheads="1"/>
          </p:cNvSpPr>
          <p:nvPr/>
        </p:nvSpPr>
        <p:spPr bwMode="auto">
          <a:xfrm>
            <a:off x="3500430" y="0"/>
            <a:ext cx="928694" cy="92867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6000" kern="0" dirty="0" smtClean="0">
                <a:solidFill>
                  <a:srgbClr val="FFFFFF"/>
                </a:solidFill>
              </a:rPr>
              <a:t>5</a:t>
            </a:r>
            <a:endParaRPr kumimoji="0" lang="sr-Cyrl-C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5" name="Rectangle 60"/>
          <p:cNvSpPr>
            <a:spLocks noChangeArrowheads="1"/>
          </p:cNvSpPr>
          <p:nvPr/>
        </p:nvSpPr>
        <p:spPr bwMode="auto">
          <a:xfrm>
            <a:off x="4429124" y="0"/>
            <a:ext cx="857256" cy="92867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6</a:t>
            </a:r>
            <a:endParaRPr kumimoji="0" lang="sr-Cyrl-C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7" name="Rectangle 60"/>
          <p:cNvSpPr>
            <a:spLocks noChangeArrowheads="1"/>
          </p:cNvSpPr>
          <p:nvPr/>
        </p:nvSpPr>
        <p:spPr bwMode="auto">
          <a:xfrm>
            <a:off x="5286380" y="0"/>
            <a:ext cx="857256" cy="92867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7</a:t>
            </a:r>
            <a:endParaRPr kumimoji="0" lang="sr-Cyrl-C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9" name="Rectangle 60"/>
          <p:cNvSpPr>
            <a:spLocks noChangeArrowheads="1"/>
          </p:cNvSpPr>
          <p:nvPr/>
        </p:nvSpPr>
        <p:spPr bwMode="auto">
          <a:xfrm>
            <a:off x="6143636" y="0"/>
            <a:ext cx="928694" cy="92867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8</a:t>
            </a:r>
            <a:endParaRPr kumimoji="0" lang="sr-Cyrl-C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1" name="AutoShape 149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357818" y="3143248"/>
            <a:ext cx="642910" cy="6429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hr-HR" sz="2000" b="1" kern="0" dirty="0" smtClean="0">
                <a:solidFill>
                  <a:srgbClr val="FFFFFF"/>
                </a:solidFill>
              </a:rPr>
              <a:t>9</a:t>
            </a:r>
          </a:p>
        </p:txBody>
      </p:sp>
      <p:sp>
        <p:nvSpPr>
          <p:cNvPr id="43" name="AutoShape 149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000760" y="3143248"/>
            <a:ext cx="642942" cy="6429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endParaRPr kumimoji="0" lang="sr-Latn-CS" sz="1200" b="1" i="0" u="none" strike="noStrike" kern="0" cap="none" spc="0" normalizeH="0" baseline="0" noProof="0" dirty="0" smtClean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BBE0E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  <a:p>
            <a:pPr algn="ctr" eaLnBrk="0" hangingPunct="0">
              <a:defRPr/>
            </a:pPr>
            <a:r>
              <a:rPr lang="hr-HR" sz="2000" b="1" kern="0" dirty="0" smtClean="0">
                <a:solidFill>
                  <a:srgbClr val="FFFFFF"/>
                </a:solidFill>
              </a:rPr>
              <a:t>10</a:t>
            </a:r>
            <a:endParaRPr kumimoji="0" lang="hr-HR" sz="20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BBE0E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48" name="AutoShape 14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0" y="3786190"/>
            <a:ext cx="714380" cy="6429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 algn="ctr" eaLnBrk="0" hangingPunct="0">
              <a:defRPr/>
            </a:pPr>
            <a:r>
              <a:rPr lang="hr-HR" sz="2000" b="1" kern="0" dirty="0" smtClean="0">
                <a:solidFill>
                  <a:srgbClr val="FFFFFF"/>
                </a:solidFill>
              </a:rPr>
              <a:t>11</a:t>
            </a:r>
            <a:endParaRPr kumimoji="0" lang="hr-HR" sz="20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BBE0E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0" name="AutoShape 149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14348" y="3786190"/>
            <a:ext cx="642942" cy="6429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BBE0E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400" b="1" kern="0" dirty="0" smtClean="0">
                <a:solidFill>
                  <a:srgbClr val="FFFFFF"/>
                </a:solidFill>
              </a:rPr>
              <a:t>12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7072330" y="0"/>
            <a:ext cx="1000132" cy="92867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6000" kern="0" dirty="0" smtClean="0"/>
              <a:t>  9</a:t>
            </a:r>
            <a:endParaRPr kumimoji="0" lang="sr-Cyrl-CS" sz="6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8072430" y="0"/>
            <a:ext cx="1071570" cy="92867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5400" kern="0" dirty="0" smtClean="0"/>
              <a:t>10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0" y="928670"/>
            <a:ext cx="1000100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lang="sr-Latn-CS" sz="6000" kern="0" dirty="0" smtClean="0">
                <a:solidFill>
                  <a:prstClr val="white"/>
                </a:solidFill>
              </a:rPr>
              <a:t>11</a:t>
            </a:r>
            <a:endParaRPr kumimoji="0" lang="sr-Cyrl-CS" sz="16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857224" y="928670"/>
            <a:ext cx="928694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lang="sr-Latn-CS" sz="5400" kern="0" dirty="0" smtClean="0">
                <a:solidFill>
                  <a:prstClr val="white"/>
                </a:solidFill>
              </a:rPr>
              <a:t>12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1714480" y="928670"/>
            <a:ext cx="928694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lang="sr-Latn-CS" sz="5400" kern="0" dirty="0" smtClean="0">
                <a:solidFill>
                  <a:prstClr val="white"/>
                </a:solidFill>
              </a:rPr>
              <a:t>13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2571736" y="928670"/>
            <a:ext cx="928694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sr-Latn-CS" sz="5400" kern="0" dirty="0" smtClean="0"/>
              <a:t>14</a:t>
            </a:r>
            <a:endParaRPr lang="sr-Cyrl-CS" sz="5400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500430" y="928670"/>
            <a:ext cx="928694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kumimoji="0" lang="sr-Latn-CS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15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429124" y="928670"/>
            <a:ext cx="1000132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lang="sr-Latn-CS" sz="5400" kern="0" dirty="0" smtClean="0">
                <a:solidFill>
                  <a:prstClr val="white"/>
                </a:solidFill>
              </a:rPr>
              <a:t>16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69" name="AutoShape 149">
            <a:hlinkClick r:id="rId17" action="ppaction://hlinksldjump">
              <a:snd r:embed="rId6" name="bomb.wav"/>
            </a:hlinkClick>
          </p:cNvPr>
          <p:cNvSpPr>
            <a:spLocks noChangeArrowheads="1"/>
          </p:cNvSpPr>
          <p:nvPr/>
        </p:nvSpPr>
        <p:spPr bwMode="auto">
          <a:xfrm>
            <a:off x="4000496" y="3786190"/>
            <a:ext cx="714348" cy="7143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hr-HR" sz="2000" b="1" kern="0" dirty="0" smtClean="0">
                <a:solidFill>
                  <a:srgbClr val="FFFFFF"/>
                </a:solidFill>
              </a:rPr>
              <a:t>17</a:t>
            </a:r>
          </a:p>
        </p:txBody>
      </p:sp>
      <p:sp>
        <p:nvSpPr>
          <p:cNvPr id="71" name="AutoShape 149">
            <a:hlinkClick r:id="rId18" action="ppaction://hlinksldjump">
              <a:snd r:embed="rId6" name="bomb.wav"/>
            </a:hlinkClick>
          </p:cNvPr>
          <p:cNvSpPr>
            <a:spLocks noChangeArrowheads="1"/>
          </p:cNvSpPr>
          <p:nvPr/>
        </p:nvSpPr>
        <p:spPr bwMode="auto">
          <a:xfrm>
            <a:off x="4714876" y="3786190"/>
            <a:ext cx="714380" cy="7143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hr-HR" sz="2000" b="1" kern="0" dirty="0" smtClean="0">
                <a:solidFill>
                  <a:srgbClr val="FFFFFF"/>
                </a:solidFill>
              </a:rPr>
              <a:t>18</a:t>
            </a:r>
          </a:p>
        </p:txBody>
      </p:sp>
      <p:sp>
        <p:nvSpPr>
          <p:cNvPr id="73" name="AutoShape 149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357818" y="3786190"/>
            <a:ext cx="709634" cy="71913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C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algn="ctr" eaLnBrk="0" hangingPunct="0">
              <a:defRPr/>
            </a:pPr>
            <a:r>
              <a:rPr lang="hr-HR" sz="2000" b="1" kern="0" dirty="0" smtClean="0">
                <a:solidFill>
                  <a:srgbClr val="FFFFFF"/>
                </a:solidFill>
              </a:rPr>
              <a:t>19</a:t>
            </a:r>
            <a:endParaRPr kumimoji="0" lang="hr-HR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75" name="AutoShape 149">
            <a:hlinkClick r:id="rId20" action="ppaction://hlinksldjump">
              <a:snd r:embed="rId6" name="bomb.wav"/>
            </a:hlinkClick>
          </p:cNvPr>
          <p:cNvSpPr>
            <a:spLocks noChangeArrowheads="1"/>
          </p:cNvSpPr>
          <p:nvPr/>
        </p:nvSpPr>
        <p:spPr bwMode="auto">
          <a:xfrm>
            <a:off x="6072198" y="3786190"/>
            <a:ext cx="642918" cy="7143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C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algn="ctr" eaLnBrk="0" hangingPunct="0">
              <a:defRPr/>
            </a:pPr>
            <a:r>
              <a:rPr kumimoji="0" lang="hr-H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20</a:t>
            </a:r>
            <a:endParaRPr kumimoji="0" lang="hr-HR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5286380" y="928670"/>
            <a:ext cx="928694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lang="sr-Latn-CS" sz="5400" kern="0" dirty="0" smtClean="0">
                <a:solidFill>
                  <a:prstClr val="white"/>
                </a:solidFill>
              </a:rPr>
              <a:t>17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6143636" y="928670"/>
            <a:ext cx="928694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lang="sr-Latn-CS" sz="5400" kern="0" dirty="0" smtClean="0">
                <a:solidFill>
                  <a:prstClr val="white"/>
                </a:solidFill>
              </a:rPr>
              <a:t>18</a:t>
            </a:r>
            <a:endParaRPr kumimoji="0" lang="sr-Cyrl-CS" sz="54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7072330" y="928670"/>
            <a:ext cx="1000132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lang="sr-Latn-CS" sz="6000" kern="0" dirty="0" smtClean="0">
                <a:solidFill>
                  <a:prstClr val="white"/>
                </a:solidFill>
              </a:rPr>
              <a:t>19</a:t>
            </a:r>
            <a:endParaRPr kumimoji="0" lang="sr-Cyrl-CS" sz="18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8072430" y="928670"/>
            <a:ext cx="1071570" cy="100013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0" hangingPunct="0">
              <a:defRPr/>
            </a:pPr>
            <a:r>
              <a:rPr kumimoji="0" lang="sr-Latn-C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2o</a:t>
            </a:r>
            <a:endParaRPr kumimoji="0" lang="sr-Cyrl-CS" sz="18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55" name="Rounded Rectangle 54">
            <a:hlinkClick r:id="rId21" action="ppaction://hlinksldjump"/>
          </p:cNvPr>
          <p:cNvSpPr/>
          <p:nvPr/>
        </p:nvSpPr>
        <p:spPr>
          <a:xfrm>
            <a:off x="1357290" y="3786190"/>
            <a:ext cx="714380" cy="642942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>
              <a:defRPr/>
            </a:pPr>
            <a:r>
              <a:rPr lang="hr-HR" b="1" kern="0" dirty="0" smtClean="0">
                <a:solidFill>
                  <a:srgbClr val="FFFFFF"/>
                </a:solidFill>
              </a:rPr>
              <a:t>13</a:t>
            </a:r>
            <a:endParaRPr lang="hr-HR" b="1" kern="0" dirty="0">
              <a:solidFill>
                <a:srgbClr val="FFFFFF"/>
              </a:solidFill>
            </a:endParaRPr>
          </a:p>
        </p:txBody>
      </p:sp>
      <p:sp>
        <p:nvSpPr>
          <p:cNvPr id="59" name="Rounded Rectangle 58">
            <a:hlinkClick r:id="rId22" action="ppaction://hlinksldjump"/>
          </p:cNvPr>
          <p:cNvSpPr/>
          <p:nvPr/>
        </p:nvSpPr>
        <p:spPr>
          <a:xfrm>
            <a:off x="2071670" y="3786190"/>
            <a:ext cx="642942" cy="642942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b="1" kern="0" dirty="0" smtClean="0">
                <a:solidFill>
                  <a:srgbClr val="FFFFFF"/>
                </a:solidFill>
              </a:rPr>
              <a:t>14</a:t>
            </a:r>
          </a:p>
        </p:txBody>
      </p:sp>
      <p:sp>
        <p:nvSpPr>
          <p:cNvPr id="60" name="Rounded Rectangle 59">
            <a:hlinkClick r:id="rId23" action="ppaction://hlinksldjump"/>
          </p:cNvPr>
          <p:cNvSpPr/>
          <p:nvPr/>
        </p:nvSpPr>
        <p:spPr>
          <a:xfrm>
            <a:off x="2714612" y="3786190"/>
            <a:ext cx="642942" cy="642942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b="1" kern="0" dirty="0" smtClean="0">
                <a:solidFill>
                  <a:srgbClr val="FFFFFF"/>
                </a:solidFill>
              </a:rPr>
              <a:t>15</a:t>
            </a:r>
          </a:p>
        </p:txBody>
      </p:sp>
      <p:sp>
        <p:nvSpPr>
          <p:cNvPr id="61" name="Rounded Rectangle 60">
            <a:hlinkClick r:id="rId17" action="ppaction://hlinksldjump"/>
          </p:cNvPr>
          <p:cNvSpPr/>
          <p:nvPr/>
        </p:nvSpPr>
        <p:spPr>
          <a:xfrm>
            <a:off x="3357554" y="3786190"/>
            <a:ext cx="642942" cy="642942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b="1" kern="0" dirty="0" smtClean="0">
                <a:solidFill>
                  <a:srgbClr val="FFFFFF"/>
                </a:solidFill>
              </a:rPr>
              <a:t>16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964798" y="5357826"/>
            <a:ext cx="1776448" cy="461665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СМИРЕНИ: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025528" y="6000768"/>
            <a:ext cx="1797864" cy="461665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СКРОМНИ: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0" y="5357826"/>
            <a:ext cx="6000760" cy="1446550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CS" sz="4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Постање – средња школа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084168" y="6597352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002060"/>
                </a:solidFill>
              </a:rPr>
              <a:t>Марко Радаковић</a:t>
            </a:r>
            <a:endParaRPr lang="en-US" dirty="0">
              <a:solidFill>
                <a:srgbClr val="002060"/>
              </a:solidFill>
            </a:endParaRPr>
          </a:p>
        </p:txBody>
      </p:sp>
    </p:spTree>
    <p:controls>
      <p:control spid="1026" name="TextBox1" r:id="rId2" imgW="1324080" imgH="438120"/>
      <p:control spid="1027" name="TextBox2" r:id="rId3" imgW="1324080" imgH="438120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9" grpId="0" animBg="1"/>
      <p:bldP spid="31" grpId="0" animBg="1"/>
      <p:bldP spid="33" grpId="0" animBg="1"/>
      <p:bldP spid="35" grpId="0" animBg="1"/>
      <p:bldP spid="37" grpId="0" animBg="1"/>
      <p:bldP spid="39" grpId="0" animBg="1"/>
      <p:bldP spid="52" grpId="0" animBg="1"/>
      <p:bldP spid="54" grpId="0" animBg="1"/>
      <p:bldP spid="56" grpId="0" animBg="1"/>
      <p:bldP spid="58" grpId="0" animBg="1"/>
      <p:bldP spid="62" grpId="0" animBg="1"/>
      <p:bldP spid="63" grpId="0" animBg="1"/>
      <p:bldP spid="65" grpId="0" animBg="1"/>
      <p:bldP spid="67" grpId="0" animBg="1"/>
      <p:bldP spid="81" grpId="0" animBg="1"/>
      <p:bldP spid="81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7284" y="332656"/>
            <a:ext cx="539545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 колико мањих књига </a:t>
            </a:r>
          </a:p>
          <a:p>
            <a:pPr algn="ctr"/>
            <a:r>
              <a:rPr lang="sr-Cyrl-R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 збирка Библија састоји? +4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 descr="bxp37671h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2910" y="2214554"/>
            <a:ext cx="6736048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Left Arrow 4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934670"/>
            <a:ext cx="530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</a:t>
            </a:r>
            <a:r>
              <a:rPr lang="sr-Cyrl-R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којем језику је написан Стари Завет? +3</a:t>
            </a:r>
            <a:endParaRPr 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934670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Joshua 1:1 as recorded in the Aleppo Co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4970047" cy="249289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-180528" y="3212976"/>
            <a:ext cx="9144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на којем Нови Завет? +3</a:t>
            </a:r>
            <a:endParaRPr 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Picture 2" descr="Image result for bible ancient gre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789040"/>
            <a:ext cx="3712464" cy="2782378"/>
          </a:xfrm>
          <a:prstGeom prst="rect">
            <a:avLst/>
          </a:prstGeom>
          <a:noFill/>
        </p:spPr>
      </p:pic>
      <p:sp>
        <p:nvSpPr>
          <p:cNvPr id="9" name="Left Arrow 8">
            <a:hlinkClick r:id="rId4" action="ppaction://hlinksldjump">
              <a:snd r:embed="rId5" name="bomb.wav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2" action="ppaction://hlinksldjump">
              <a:snd r:embed="rId3" name="bomb.wav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5" name="Picture 2" descr="Image result for библијски писац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6672"/>
            <a:ext cx="9140568" cy="42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2" name="bomb.wav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934670"/>
            <a:ext cx="8514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11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2" descr="Image result for нови завет сино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88640"/>
            <a:ext cx="4144747" cy="582455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115616" y="4581128"/>
            <a:ext cx="4896544" cy="194421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31640" y="4725144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accent3"/>
                </a:solidFill>
              </a:rPr>
              <a:t>Чији српски преводи Старог Завета (+3) и Новог Завета (+3) су данас званични преводи Српске Православне Цркве? </a:t>
            </a:r>
            <a:endParaRPr lang="en-US" sz="24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мали вход"/>
          <p:cNvPicPr>
            <a:picLocks noChangeAspect="1" noChangeArrowheads="1"/>
          </p:cNvPicPr>
          <p:nvPr/>
        </p:nvPicPr>
        <p:blipFill>
          <a:blip r:embed="rId2" cstate="print"/>
          <a:srcRect r="31250"/>
          <a:stretch>
            <a:fillRect/>
          </a:stretch>
        </p:blipFill>
        <p:spPr bwMode="auto">
          <a:xfrm>
            <a:off x="2857488" y="-1"/>
            <a:ext cx="6286512" cy="6857965"/>
          </a:xfrm>
          <a:prstGeom prst="rect">
            <a:avLst/>
          </a:prstGeom>
          <a:noFill/>
        </p:spPr>
      </p:pic>
      <p:sp>
        <p:nvSpPr>
          <p:cNvPr id="3" name="Left Arrow 2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934670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12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32656"/>
            <a:ext cx="21602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>
                <a:solidFill>
                  <a:schemeClr val="accent3"/>
                </a:solidFill>
              </a:rPr>
              <a:t>Које књиге Светог Писма се читају на свакој Литургији? +3</a:t>
            </a:r>
            <a:endParaRPr lang="en-US" sz="32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4077072"/>
            <a:ext cx="5184576" cy="2575139"/>
          </a:xfrm>
          <a:prstGeom prst="rect">
            <a:avLst/>
          </a:prstGeom>
        </p:spPr>
      </p:pic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chemeClr val="tx1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611560" y="2996952"/>
            <a:ext cx="7912294" cy="1077218"/>
          </a:xfrm>
          <a:prstGeom prst="rect">
            <a:avLst/>
          </a:prstGeom>
          <a:solidFill>
            <a:schemeClr val="accent1">
              <a:lumMod val="50000"/>
              <a:alpha val="53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Cyrl-CS" sz="32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itchFamily="34" charset="0"/>
              </a:rPr>
              <a:t>Ако су у почетку били само Адам и Ева,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Cyrl-CS" sz="32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itchFamily="34" charset="0"/>
              </a:rPr>
              <a:t>како је настао цео људски род? +5</a:t>
            </a:r>
            <a:r>
              <a:rPr kumimoji="0" lang="sr-Cyrl-CS" sz="3200" b="0" i="0" u="none" strike="noStrike" cap="none" normalizeH="0" dirty="0" smtClean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Arial" pitchFamily="34" charset="0"/>
              </a:rPr>
              <a:t> </a:t>
            </a:r>
            <a:endParaRPr kumimoji="0" lang="sr-Cyrl-CS" sz="3200" b="0" i="0" u="none" strike="noStrike" cap="none" normalizeH="0" baseline="0" dirty="0" smtClean="0">
              <a:ln>
                <a:noFill/>
              </a:ln>
              <a:solidFill>
                <a:schemeClr val="tx1">
                  <a:lumMod val="20000"/>
                  <a:lumOff val="8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934670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13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0418" name="Picture 2" descr="Image result for adam and eve and genetic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76672"/>
            <a:ext cx="7810500" cy="2276475"/>
          </a:xfrm>
          <a:prstGeom prst="rect">
            <a:avLst/>
          </a:prstGeom>
          <a:noFill/>
        </p:spPr>
      </p:pic>
      <p:sp>
        <p:nvSpPr>
          <p:cNvPr id="60430" name="AutoShape 14" descr="Image result for dna  without background"/>
          <p:cNvSpPr>
            <a:spLocks noChangeAspect="1" noChangeArrowheads="1"/>
          </p:cNvSpPr>
          <p:nvPr/>
        </p:nvSpPr>
        <p:spPr bwMode="auto">
          <a:xfrm>
            <a:off x="155575" y="-1608138"/>
            <a:ext cx="42767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2" name="AutoShape 16" descr="Image result for dna  without background"/>
          <p:cNvSpPr>
            <a:spLocks noChangeAspect="1" noChangeArrowheads="1"/>
          </p:cNvSpPr>
          <p:nvPr/>
        </p:nvSpPr>
        <p:spPr bwMode="auto">
          <a:xfrm>
            <a:off x="155575" y="-1608138"/>
            <a:ext cx="42767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Image result for univers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767" y="620688"/>
            <a:ext cx="9152767" cy="6237312"/>
          </a:xfrm>
          <a:prstGeom prst="rect">
            <a:avLst/>
          </a:prstGeom>
          <a:noFill/>
        </p:spPr>
      </p:pic>
      <p:sp>
        <p:nvSpPr>
          <p:cNvPr id="5" name="Left Arrow 4">
            <a:hlinkClick r:id="rId3" action="ppaction://hlinksldjump">
              <a:snd r:embed="rId4" name="bomb.wav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5934670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14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sr-Cyrl-CS" sz="32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КО ИЛИ ШТА ЈЕ УЗРОК БОГА? +2</a:t>
            </a:r>
          </a:p>
          <a:p>
            <a:r>
              <a:rPr lang="sr-Cyrl-CS" sz="32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ИЗ ЧЕГА БОГ СТВАРА СВЕТ? +2 </a:t>
            </a:r>
            <a:endParaRPr lang="sr-Cyrl-CS" sz="32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214" name="Group 126"/>
          <p:cNvGraphicFramePr>
            <a:graphicFrameLocks noGrp="1"/>
          </p:cNvGraphicFramePr>
          <p:nvPr/>
        </p:nvGraphicFramePr>
        <p:xfrm>
          <a:off x="539750" y="765175"/>
          <a:ext cx="7921625" cy="5378471"/>
        </p:xfrm>
        <a:graphic>
          <a:graphicData uri="http://schemas.openxmlformats.org/drawingml/2006/table">
            <a:tbl>
              <a:tblPr/>
              <a:tblGrid>
                <a:gridCol w="1981200"/>
                <a:gridCol w="1981200"/>
                <a:gridCol w="1978025"/>
                <a:gridCol w="1981200"/>
              </a:tblGrid>
              <a:tr h="879395">
                <a:tc>
                  <a:txBody>
                    <a:bodyPr/>
                    <a:lstStyle/>
                    <a:p>
                      <a:pPr algn="ctr"/>
                      <a:r>
                        <a:rPr lang="sr-Cyrl-CS" sz="2400" b="1" dirty="0" smtClean="0">
                          <a:solidFill>
                            <a:schemeClr val="bg1"/>
                          </a:solidFill>
                        </a:rPr>
                        <a:t>ПЛАТНО</a:t>
                      </a:r>
                      <a:endParaRPr lang="sr-Cyrl-C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400" b="1" dirty="0" smtClean="0">
                          <a:solidFill>
                            <a:schemeClr val="bg1"/>
                          </a:solidFill>
                        </a:rPr>
                        <a:t>ХАРФА</a:t>
                      </a:r>
                      <a:endParaRPr lang="sr-Cyrl-C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КРШТЕЊЕ</a:t>
                      </a:r>
                      <a:endParaRPr kumimoji="0" lang="hr-H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400" b="1" dirty="0" smtClean="0">
                          <a:solidFill>
                            <a:schemeClr val="bg1"/>
                          </a:solidFill>
                        </a:rPr>
                        <a:t>БОЖИЈИ</a:t>
                      </a:r>
                      <a:endParaRPr lang="sr-Cyrl-C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  <a:alpha val="99000"/>
                      </a:schemeClr>
                    </a:solidFill>
                  </a:tcPr>
                </a:tc>
              </a:tr>
              <a:tr h="879395">
                <a:tc>
                  <a:txBody>
                    <a:bodyPr/>
                    <a:lstStyle/>
                    <a:p>
                      <a:r>
                        <a:rPr lang="sr-Cyrl-CS" sz="2400" b="1" dirty="0" smtClean="0">
                          <a:solidFill>
                            <a:schemeClr val="bg1"/>
                          </a:solidFill>
                        </a:rPr>
                        <a:t>СВИЛА</a:t>
                      </a:r>
                      <a:endParaRPr lang="sr-Cyrl-CS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400" b="1" dirty="0" smtClean="0">
                          <a:solidFill>
                            <a:schemeClr val="bg1"/>
                          </a:solidFill>
                        </a:rPr>
                        <a:t>ДЕЧАК</a:t>
                      </a:r>
                      <a:endParaRPr lang="sr-Cyrl-C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БЛАГОДАТ</a:t>
                      </a:r>
                      <a:endParaRPr kumimoji="0" lang="hr-H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400" b="1" dirty="0" smtClean="0">
                          <a:solidFill>
                            <a:schemeClr val="bg1"/>
                          </a:solidFill>
                        </a:rPr>
                        <a:t>БУДУЋНОСТ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  <a:alpha val="99000"/>
                      </a:schemeClr>
                    </a:solidFill>
                  </a:tcPr>
                </a:tc>
              </a:tr>
              <a:tr h="879395">
                <a:tc>
                  <a:txBody>
                    <a:bodyPr/>
                    <a:lstStyle/>
                    <a:p>
                      <a:r>
                        <a:rPr lang="sr-Cyrl-CS" sz="2400" b="1" dirty="0" smtClean="0">
                          <a:solidFill>
                            <a:schemeClr val="bg1"/>
                          </a:solidFill>
                        </a:rPr>
                        <a:t>ДЕВОЈКЕ</a:t>
                      </a:r>
                      <a:endParaRPr lang="sr-Cyrl-C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400" b="1" dirty="0" smtClean="0">
                          <a:solidFill>
                            <a:schemeClr val="bg1"/>
                          </a:solidFill>
                        </a:rPr>
                        <a:t>ПАСТИР</a:t>
                      </a:r>
                      <a:endParaRPr lang="sr-Cyrl-C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МИРИС</a:t>
                      </a:r>
                      <a:endParaRPr kumimoji="0" lang="hr-H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400" b="1" dirty="0" smtClean="0">
                          <a:solidFill>
                            <a:schemeClr val="bg1"/>
                          </a:solidFill>
                        </a:rPr>
                        <a:t>ИЛИЈА</a:t>
                      </a:r>
                      <a:endParaRPr lang="sr-Cyrl-C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  <a:alpha val="99000"/>
                      </a:schemeClr>
                    </a:solidFill>
                  </a:tcPr>
                </a:tc>
              </a:tr>
              <a:tr h="879395">
                <a:tc>
                  <a:txBody>
                    <a:bodyPr/>
                    <a:lstStyle/>
                    <a:p>
                      <a:r>
                        <a:rPr lang="sr-Cyrl-CS" sz="2400" b="1" dirty="0" smtClean="0">
                          <a:solidFill>
                            <a:schemeClr val="bg1"/>
                          </a:solidFill>
                        </a:rPr>
                        <a:t>МАТУРСКА</a:t>
                      </a:r>
                      <a:endParaRPr lang="sr-Cyrl-C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800" baseline="0" dirty="0" smtClean="0">
                          <a:solidFill>
                            <a:schemeClr val="bg1"/>
                          </a:solidFill>
                        </a:rPr>
                        <a:t>ПЕСНИК</a:t>
                      </a:r>
                      <a:endParaRPr lang="sr-Cyrl-C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УЉЕ</a:t>
                      </a:r>
                      <a:endParaRPr kumimoji="0" lang="hr-H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400" b="1" dirty="0" smtClean="0">
                          <a:solidFill>
                            <a:schemeClr val="bg1"/>
                          </a:solidFill>
                        </a:rPr>
                        <a:t>ЈОНА</a:t>
                      </a:r>
                      <a:endParaRPr lang="sr-Cyrl-C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  <a:alpha val="99000"/>
                      </a:schemeClr>
                    </a:solidFill>
                  </a:tcPr>
                </a:tc>
              </a:tr>
              <a:tr h="892569">
                <a:tc>
                  <a:txBody>
                    <a:bodyPr/>
                    <a:lstStyle/>
                    <a:p>
                      <a:r>
                        <a:rPr lang="sr-Cyrl-CS" sz="2400" b="1" dirty="0" smtClean="0">
                          <a:solidFill>
                            <a:srgbClr val="FFC000"/>
                          </a:solidFill>
                        </a:rPr>
                        <a:t>ХАЉИНА</a:t>
                      </a:r>
                      <a:endParaRPr lang="sr-Cyrl-CS" sz="24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400" b="1" dirty="0" smtClean="0">
                          <a:solidFill>
                            <a:srgbClr val="FFC000"/>
                          </a:solidFill>
                        </a:rPr>
                        <a:t>ДАВИД</a:t>
                      </a:r>
                      <a:endParaRPr lang="sr-Cyrl-CS" sz="24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omic Sans MS" pitchFamily="66" charset="0"/>
                        </a:rPr>
                        <a:t>ПОМАЗАЊЕ</a:t>
                      </a:r>
                      <a:endParaRPr kumimoji="0" lang="hr-H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400" b="1" dirty="0" smtClean="0">
                          <a:solidFill>
                            <a:srgbClr val="FFC000"/>
                          </a:solidFill>
                        </a:rPr>
                        <a:t>ПРОРОК</a:t>
                      </a:r>
                      <a:endParaRPr lang="sr-Cyrl-CS" sz="24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  <a:alpha val="99000"/>
                      </a:schemeClr>
                    </a:solidFill>
                  </a:tcPr>
                </a:tc>
              </a:tr>
              <a:tr h="96832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Samuilo</a:t>
                      </a:r>
                      <a:endParaRPr kumimoji="0" lang="hr-HR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  <a:alpha val="9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63" y="5286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237" name="AutoShape 149"/>
          <p:cNvSpPr>
            <a:spLocks noChangeArrowheads="1"/>
          </p:cNvSpPr>
          <p:nvPr/>
        </p:nvSpPr>
        <p:spPr bwMode="auto">
          <a:xfrm>
            <a:off x="571472" y="857232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r-HR" sz="2400" b="1" dirty="0">
                <a:solidFill>
                  <a:schemeClr val="bg1"/>
                </a:solidFill>
              </a:rPr>
              <a:t>A 1</a:t>
            </a:r>
          </a:p>
        </p:txBody>
      </p:sp>
      <p:sp>
        <p:nvSpPr>
          <p:cNvPr id="89238" name="AutoShape 150"/>
          <p:cNvSpPr>
            <a:spLocks noChangeArrowheads="1"/>
          </p:cNvSpPr>
          <p:nvPr/>
        </p:nvSpPr>
        <p:spPr bwMode="auto">
          <a:xfrm>
            <a:off x="642910" y="1714488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r-HR" sz="2400" b="1" dirty="0">
                <a:solidFill>
                  <a:schemeClr val="bg1"/>
                </a:solidFill>
              </a:rPr>
              <a:t>A 2</a:t>
            </a:r>
          </a:p>
        </p:txBody>
      </p:sp>
      <p:sp>
        <p:nvSpPr>
          <p:cNvPr id="89239" name="AutoShape 151"/>
          <p:cNvSpPr>
            <a:spLocks noChangeArrowheads="1"/>
          </p:cNvSpPr>
          <p:nvPr/>
        </p:nvSpPr>
        <p:spPr bwMode="auto">
          <a:xfrm>
            <a:off x="571472" y="2571744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r-HR" sz="2400" b="1" dirty="0">
                <a:solidFill>
                  <a:schemeClr val="bg1"/>
                </a:solidFill>
              </a:rPr>
              <a:t>A 3</a:t>
            </a:r>
          </a:p>
        </p:txBody>
      </p:sp>
      <p:sp>
        <p:nvSpPr>
          <p:cNvPr id="89240" name="AutoShape 152"/>
          <p:cNvSpPr>
            <a:spLocks noChangeArrowheads="1"/>
          </p:cNvSpPr>
          <p:nvPr/>
        </p:nvSpPr>
        <p:spPr bwMode="auto">
          <a:xfrm>
            <a:off x="642910" y="3500438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r-HR" sz="2400" b="1" dirty="0">
                <a:solidFill>
                  <a:schemeClr val="bg1"/>
                </a:solidFill>
              </a:rPr>
              <a:t>A 4</a:t>
            </a:r>
          </a:p>
        </p:txBody>
      </p:sp>
      <p:sp>
        <p:nvSpPr>
          <p:cNvPr id="89241" name="AutoShape 153"/>
          <p:cNvSpPr>
            <a:spLocks noChangeArrowheads="1"/>
          </p:cNvSpPr>
          <p:nvPr/>
        </p:nvSpPr>
        <p:spPr bwMode="auto">
          <a:xfrm>
            <a:off x="642910" y="4429132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000" b="1" dirty="0">
                <a:solidFill>
                  <a:schemeClr val="bg1"/>
                </a:solidFill>
              </a:rPr>
              <a:t>Колона</a:t>
            </a:r>
            <a:r>
              <a:rPr lang="hr-HR" sz="2000" b="1" dirty="0">
                <a:solidFill>
                  <a:schemeClr val="bg1"/>
                </a:solidFill>
              </a:rPr>
              <a:t> A</a:t>
            </a:r>
          </a:p>
        </p:txBody>
      </p:sp>
      <p:sp>
        <p:nvSpPr>
          <p:cNvPr id="89242" name="AutoShape 154"/>
          <p:cNvSpPr>
            <a:spLocks noChangeArrowheads="1"/>
          </p:cNvSpPr>
          <p:nvPr/>
        </p:nvSpPr>
        <p:spPr bwMode="auto">
          <a:xfrm>
            <a:off x="2643174" y="928670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Б</a:t>
            </a:r>
            <a:r>
              <a:rPr lang="hr-HR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9243" name="AutoShape 155"/>
          <p:cNvSpPr>
            <a:spLocks noChangeArrowheads="1"/>
          </p:cNvSpPr>
          <p:nvPr/>
        </p:nvSpPr>
        <p:spPr bwMode="auto">
          <a:xfrm>
            <a:off x="4572000" y="928670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В</a:t>
            </a:r>
            <a:r>
              <a:rPr lang="hr-HR" sz="2400" b="1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89244" name="AutoShape 156"/>
          <p:cNvSpPr>
            <a:spLocks noChangeArrowheads="1"/>
          </p:cNvSpPr>
          <p:nvPr/>
        </p:nvSpPr>
        <p:spPr bwMode="auto">
          <a:xfrm>
            <a:off x="6500826" y="928670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Г</a:t>
            </a:r>
            <a:r>
              <a:rPr lang="hr-HR" sz="2400" b="1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89245" name="AutoShape 157"/>
          <p:cNvSpPr>
            <a:spLocks noChangeArrowheads="1"/>
          </p:cNvSpPr>
          <p:nvPr/>
        </p:nvSpPr>
        <p:spPr bwMode="auto">
          <a:xfrm>
            <a:off x="2643174" y="1785926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Б</a:t>
            </a:r>
            <a:r>
              <a:rPr lang="hr-HR" sz="2400" b="1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89246" name="AutoShape 158"/>
          <p:cNvSpPr>
            <a:spLocks noChangeArrowheads="1"/>
          </p:cNvSpPr>
          <p:nvPr/>
        </p:nvSpPr>
        <p:spPr bwMode="auto">
          <a:xfrm>
            <a:off x="4572000" y="1785926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В</a:t>
            </a:r>
            <a:r>
              <a:rPr lang="hr-HR" sz="2400" b="1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89247" name="AutoShape 159"/>
          <p:cNvSpPr>
            <a:spLocks noChangeArrowheads="1"/>
          </p:cNvSpPr>
          <p:nvPr/>
        </p:nvSpPr>
        <p:spPr bwMode="auto">
          <a:xfrm>
            <a:off x="6500826" y="1785926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Г</a:t>
            </a:r>
            <a:r>
              <a:rPr lang="hr-HR" sz="2400" b="1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89248" name="AutoShape 160"/>
          <p:cNvSpPr>
            <a:spLocks noChangeArrowheads="1"/>
          </p:cNvSpPr>
          <p:nvPr/>
        </p:nvSpPr>
        <p:spPr bwMode="auto">
          <a:xfrm>
            <a:off x="2643174" y="2643182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Б</a:t>
            </a:r>
            <a:r>
              <a:rPr lang="hr-HR" sz="2400" b="1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89249" name="AutoShape 161"/>
          <p:cNvSpPr>
            <a:spLocks noChangeArrowheads="1"/>
          </p:cNvSpPr>
          <p:nvPr/>
        </p:nvSpPr>
        <p:spPr bwMode="auto">
          <a:xfrm>
            <a:off x="4572000" y="2643182"/>
            <a:ext cx="1841500" cy="658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В</a:t>
            </a:r>
            <a:r>
              <a:rPr lang="hr-HR" sz="2400" b="1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89250" name="AutoShape 162"/>
          <p:cNvSpPr>
            <a:spLocks noChangeArrowheads="1"/>
          </p:cNvSpPr>
          <p:nvPr/>
        </p:nvSpPr>
        <p:spPr bwMode="auto">
          <a:xfrm>
            <a:off x="6429388" y="2643182"/>
            <a:ext cx="1841500" cy="658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Г</a:t>
            </a:r>
            <a:r>
              <a:rPr lang="hr-HR" sz="2400" b="1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89251" name="AutoShape 163"/>
          <p:cNvSpPr>
            <a:spLocks noChangeArrowheads="1"/>
          </p:cNvSpPr>
          <p:nvPr/>
        </p:nvSpPr>
        <p:spPr bwMode="auto">
          <a:xfrm>
            <a:off x="2571736" y="3500438"/>
            <a:ext cx="1841500" cy="658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Б</a:t>
            </a:r>
            <a:r>
              <a:rPr lang="hr-HR" sz="2400" b="1" dirty="0">
                <a:solidFill>
                  <a:schemeClr val="bg1"/>
                </a:solidFill>
              </a:rPr>
              <a:t> 4</a:t>
            </a:r>
          </a:p>
        </p:txBody>
      </p:sp>
      <p:sp>
        <p:nvSpPr>
          <p:cNvPr id="89252" name="AutoShape 164"/>
          <p:cNvSpPr>
            <a:spLocks noChangeArrowheads="1"/>
          </p:cNvSpPr>
          <p:nvPr/>
        </p:nvSpPr>
        <p:spPr bwMode="auto">
          <a:xfrm>
            <a:off x="4572000" y="3429000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В</a:t>
            </a:r>
            <a:r>
              <a:rPr lang="hr-HR" sz="2400" b="1" dirty="0">
                <a:solidFill>
                  <a:schemeClr val="bg1"/>
                </a:solidFill>
              </a:rPr>
              <a:t> 4</a:t>
            </a:r>
          </a:p>
        </p:txBody>
      </p:sp>
      <p:sp>
        <p:nvSpPr>
          <p:cNvPr id="89253" name="AutoShape 165"/>
          <p:cNvSpPr>
            <a:spLocks noChangeArrowheads="1"/>
          </p:cNvSpPr>
          <p:nvPr/>
        </p:nvSpPr>
        <p:spPr bwMode="auto">
          <a:xfrm>
            <a:off x="6500826" y="3429000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</a:rPr>
              <a:t>Г</a:t>
            </a:r>
            <a:r>
              <a:rPr lang="hr-HR" sz="2400" b="1" dirty="0">
                <a:solidFill>
                  <a:schemeClr val="bg1"/>
                </a:solidFill>
              </a:rPr>
              <a:t> 4</a:t>
            </a:r>
          </a:p>
        </p:txBody>
      </p:sp>
      <p:sp>
        <p:nvSpPr>
          <p:cNvPr id="89254" name="AutoShape 166"/>
          <p:cNvSpPr>
            <a:spLocks noChangeArrowheads="1"/>
          </p:cNvSpPr>
          <p:nvPr/>
        </p:nvSpPr>
        <p:spPr bwMode="auto">
          <a:xfrm>
            <a:off x="2571736" y="4429132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000" b="1" dirty="0">
                <a:solidFill>
                  <a:schemeClr val="bg1"/>
                </a:solidFill>
              </a:rPr>
              <a:t>Колона</a:t>
            </a:r>
            <a:r>
              <a:rPr lang="hr-HR" sz="2000" b="1" dirty="0">
                <a:solidFill>
                  <a:schemeClr val="bg1"/>
                </a:solidFill>
              </a:rPr>
              <a:t> </a:t>
            </a:r>
            <a:r>
              <a:rPr lang="x-none" sz="2000" b="1" dirty="0">
                <a:solidFill>
                  <a:schemeClr val="bg1"/>
                </a:solidFill>
              </a:rPr>
              <a:t>Б</a:t>
            </a:r>
            <a:endParaRPr lang="hr-HR" sz="2000" b="1" dirty="0">
              <a:solidFill>
                <a:schemeClr val="bg1"/>
              </a:solidFill>
            </a:endParaRPr>
          </a:p>
        </p:txBody>
      </p:sp>
      <p:sp>
        <p:nvSpPr>
          <p:cNvPr id="89255" name="AutoShape 167"/>
          <p:cNvSpPr>
            <a:spLocks noChangeArrowheads="1"/>
          </p:cNvSpPr>
          <p:nvPr/>
        </p:nvSpPr>
        <p:spPr bwMode="auto">
          <a:xfrm>
            <a:off x="4500562" y="4357694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000" b="1" dirty="0">
                <a:solidFill>
                  <a:schemeClr val="bg1"/>
                </a:solidFill>
              </a:rPr>
              <a:t>Колона</a:t>
            </a:r>
            <a:r>
              <a:rPr lang="hr-HR" sz="2000" b="1" dirty="0">
                <a:solidFill>
                  <a:schemeClr val="bg1"/>
                </a:solidFill>
              </a:rPr>
              <a:t> </a:t>
            </a:r>
            <a:r>
              <a:rPr lang="x-none" sz="2000" b="1" dirty="0">
                <a:solidFill>
                  <a:schemeClr val="bg1"/>
                </a:solidFill>
              </a:rPr>
              <a:t>В</a:t>
            </a:r>
            <a:endParaRPr lang="hr-HR" sz="2000" b="1" dirty="0">
              <a:solidFill>
                <a:schemeClr val="bg1"/>
              </a:solidFill>
            </a:endParaRPr>
          </a:p>
        </p:txBody>
      </p:sp>
      <p:sp>
        <p:nvSpPr>
          <p:cNvPr id="89256" name="AutoShape 168"/>
          <p:cNvSpPr>
            <a:spLocks noChangeArrowheads="1"/>
          </p:cNvSpPr>
          <p:nvPr/>
        </p:nvSpPr>
        <p:spPr bwMode="auto">
          <a:xfrm>
            <a:off x="6572264" y="4429132"/>
            <a:ext cx="1841500" cy="658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000" b="1" dirty="0">
                <a:solidFill>
                  <a:schemeClr val="bg1"/>
                </a:solidFill>
              </a:rPr>
              <a:t>Колона</a:t>
            </a:r>
            <a:r>
              <a:rPr lang="hr-HR" sz="2000" b="1" dirty="0">
                <a:solidFill>
                  <a:schemeClr val="bg1"/>
                </a:solidFill>
              </a:rPr>
              <a:t> </a:t>
            </a:r>
            <a:r>
              <a:rPr lang="x-none" sz="2000" b="1" dirty="0">
                <a:solidFill>
                  <a:schemeClr val="bg1"/>
                </a:solidFill>
              </a:rPr>
              <a:t>Г</a:t>
            </a:r>
            <a:endParaRPr lang="hr-HR" sz="2000" b="1" dirty="0">
              <a:solidFill>
                <a:schemeClr val="bg1"/>
              </a:solidFill>
            </a:endParaRPr>
          </a:p>
        </p:txBody>
      </p:sp>
      <p:sp>
        <p:nvSpPr>
          <p:cNvPr id="89257" name="AutoShape 169"/>
          <p:cNvSpPr>
            <a:spLocks noChangeArrowheads="1"/>
          </p:cNvSpPr>
          <p:nvPr/>
        </p:nvSpPr>
        <p:spPr bwMode="auto">
          <a:xfrm>
            <a:off x="714348" y="5286388"/>
            <a:ext cx="7775575" cy="7191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x-none" sz="2400" b="1" dirty="0">
                <a:solidFill>
                  <a:schemeClr val="bg1"/>
                </a:solidFill>
                <a:latin typeface="Times New Roman" pitchFamily="18" charset="0"/>
              </a:rPr>
              <a:t>КОНАЧНО РЕШЕЊЕ</a:t>
            </a:r>
            <a:endParaRPr lang="hr-HR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86454"/>
            <a:ext cx="9188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15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Left Arrow 25">
            <a:hlinkClick r:id="rId6" action="ppaction://hlinksldjump">
              <a:snd r:embed="rId7" name="bomb.wav"/>
            </a:hlinkClick>
          </p:cNvPr>
          <p:cNvSpPr/>
          <p:nvPr/>
        </p:nvSpPr>
        <p:spPr bwMode="auto">
          <a:xfrm>
            <a:off x="6572264" y="60960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9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8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9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8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9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8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9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8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9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8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4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9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8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9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89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4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9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89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4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9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89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4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9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89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9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6" dur="500"/>
                                        <p:tgtEl>
                                          <p:spTgt spid="89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4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9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2" dur="500"/>
                                        <p:tgtEl>
                                          <p:spTgt spid="8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4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9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8" dur="500"/>
                                        <p:tgtEl>
                                          <p:spTgt spid="89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9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4" dur="500"/>
                                        <p:tgtEl>
                                          <p:spTgt spid="89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5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9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0" dur="500"/>
                                        <p:tgtEl>
                                          <p:spTgt spid="89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5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9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6" dur="500"/>
                                        <p:tgtEl>
                                          <p:spTgt spid="89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5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9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2" dur="500"/>
                                        <p:tgtEl>
                                          <p:spTgt spid="89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5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9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8" dur="500"/>
                                        <p:tgtEl>
                                          <p:spTgt spid="89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5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9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4" dur="500"/>
                                        <p:tgtEl>
                                          <p:spTgt spid="89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5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9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0" dur="500"/>
                                        <p:tgtEl>
                                          <p:spTgt spid="89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5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9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6" dur="500"/>
                                        <p:tgtEl>
                                          <p:spTgt spid="89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5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471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1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89237" grpId="0" animBg="1"/>
      <p:bldP spid="89238" grpId="0" animBg="1"/>
      <p:bldP spid="89239" grpId="0" animBg="1"/>
      <p:bldP spid="89240" grpId="0" animBg="1"/>
      <p:bldP spid="89241" grpId="0" animBg="1"/>
      <p:bldP spid="89242" grpId="0" animBg="1"/>
      <p:bldP spid="89243" grpId="0" animBg="1"/>
      <p:bldP spid="89244" grpId="0" animBg="1"/>
      <p:bldP spid="89245" grpId="0" animBg="1"/>
      <p:bldP spid="89246" grpId="0" animBg="1"/>
      <p:bldP spid="89247" grpId="0" animBg="1"/>
      <p:bldP spid="89248" grpId="0" animBg="1"/>
      <p:bldP spid="89249" grpId="0" animBg="1"/>
      <p:bldP spid="89250" grpId="0" animBg="1"/>
      <p:bldP spid="89251" grpId="0" animBg="1"/>
      <p:bldP spid="89252" grpId="0" animBg="1"/>
      <p:bldP spid="89253" grpId="0" animBg="1"/>
      <p:bldP spid="89254" grpId="0" animBg="1"/>
      <p:bldP spid="89255" grpId="0" animBg="1"/>
      <p:bldP spid="89256" grpId="0" animBg="1"/>
      <p:bldP spid="892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9" y="0"/>
            <a:ext cx="9144389" cy="6669360"/>
          </a:xfrm>
          <a:prstGeom prst="rect">
            <a:avLst/>
          </a:prstGeom>
          <a:noFill/>
        </p:spPr>
      </p:pic>
      <p:sp>
        <p:nvSpPr>
          <p:cNvPr id="6" name="Left Arrow 5">
            <a:hlinkClick r:id="rId3" action="ppaction://hlinksldjump">
              <a:snd r:embed="rId4" name="bomb.wav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934670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17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5805264"/>
            <a:ext cx="5688632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Зашто се у првој глави Постања понавља реченица: “И виде Бог да је добро?”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Image result for nature from s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772816"/>
            <a:ext cx="9046727" cy="5085184"/>
          </a:xfrm>
          <a:prstGeom prst="rect">
            <a:avLst/>
          </a:prstGeom>
          <a:noFill/>
        </p:spPr>
      </p:pic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4" name="bomb.wav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43130" y="0"/>
            <a:ext cx="9187130" cy="1815882"/>
          </a:xfrm>
          <a:prstGeom prst="rect">
            <a:avLst/>
          </a:prstGeom>
          <a:solidFill>
            <a:schemeClr val="tx1">
              <a:lumMod val="20000"/>
              <a:lumOff val="80000"/>
              <a:alpha val="83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</a:t>
            </a:r>
            <a:r>
              <a:rPr lang="sr-Cyrl-R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 Библији, који је то седми дан који је благословио Господ? +3</a:t>
            </a:r>
          </a:p>
          <a:p>
            <a:pPr algn="ctr"/>
            <a:r>
              <a:rPr lang="sr-Cyrl-R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Шта је то антропоморфизам? +5</a:t>
            </a:r>
          </a:p>
          <a:p>
            <a:pPr algn="ctr"/>
            <a:endParaRPr lang="en-US" sz="2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934670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rizontal Scroll 10"/>
          <p:cNvSpPr/>
          <p:nvPr/>
        </p:nvSpPr>
        <p:spPr>
          <a:xfrm>
            <a:off x="2051720" y="5085184"/>
            <a:ext cx="6552728" cy="1152128"/>
          </a:xfrm>
          <a:prstGeom prst="horizontalScroll">
            <a:avLst/>
          </a:prstGeom>
          <a:solidFill>
            <a:schemeClr val="tx2"/>
          </a:solidFill>
          <a:ln>
            <a:solidFill>
              <a:srgbClr val="704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476672"/>
            <a:ext cx="8798225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600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Којим речима почиње Библија? +3</a:t>
            </a:r>
            <a:endParaRPr lang="en-US" sz="3600" b="0" cap="none" spc="0" dirty="0">
              <a:ln w="18415" cmpd="sng">
                <a:solidFill>
                  <a:schemeClr val="accent3"/>
                </a:solidFill>
                <a:prstDash val="solid"/>
              </a:ln>
              <a:solidFill>
                <a:schemeClr val="accent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5715016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Left Arrow 4">
            <a:hlinkClick r:id="rId3" action="ppaction://hlinksldjump">
              <a:snd r:embed="rId4" name="bomb.wav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323528" y="2564904"/>
            <a:ext cx="6552728" cy="1152128"/>
          </a:xfrm>
          <a:prstGeom prst="horizontalScroll">
            <a:avLst/>
          </a:prstGeom>
          <a:solidFill>
            <a:schemeClr val="tx2"/>
          </a:solidFill>
          <a:ln>
            <a:solidFill>
              <a:srgbClr val="704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9552" y="2780928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chemeClr val="accent3"/>
                </a:solidFill>
              </a:rPr>
              <a:t>А) </a:t>
            </a:r>
            <a:r>
              <a:rPr lang="ru-RU" sz="2400" dirty="0" smtClean="0">
                <a:solidFill>
                  <a:schemeClr val="accent3"/>
                </a:solidFill>
              </a:rPr>
              <a:t>Ја</a:t>
            </a:r>
            <a:r>
              <a:rPr lang="sr-Cyrl-RS" sz="2400" dirty="0" smtClean="0">
                <a:solidFill>
                  <a:schemeClr val="accent3"/>
                </a:solidFill>
              </a:rPr>
              <a:t> сам Бог твој, немој имати других богова осим мене 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1331640" y="3789040"/>
            <a:ext cx="6552728" cy="1152128"/>
          </a:xfrm>
          <a:prstGeom prst="horizontalScroll">
            <a:avLst/>
          </a:prstGeom>
          <a:solidFill>
            <a:schemeClr val="tx2"/>
          </a:solidFill>
          <a:ln>
            <a:solidFill>
              <a:srgbClr val="704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19672" y="3933056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chemeClr val="accent3"/>
                </a:solidFill>
              </a:rPr>
              <a:t>Б) У почетку беше Реч и Реч беше у Бога и Бог беше Реч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9752" y="5229200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chemeClr val="accent3"/>
                </a:solidFill>
              </a:rPr>
              <a:t>В) У почетку створи Бог небо и земљу.</a:t>
            </a:r>
            <a:endParaRPr lang="en-US" sz="24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2" name="bomb.wav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934670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4143380"/>
            <a:ext cx="6504858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sr-Cyrl-CS" sz="3200" dirty="0" smtClean="0">
                <a:solidFill>
                  <a:schemeClr val="accent3"/>
                </a:solidFill>
              </a:rPr>
              <a:t>Шта значи да је Бог створио човека </a:t>
            </a:r>
          </a:p>
          <a:p>
            <a:r>
              <a:rPr lang="sr-Cyrl-CS" sz="3200" dirty="0" smtClean="0">
                <a:solidFill>
                  <a:schemeClr val="accent3"/>
                </a:solidFill>
              </a:rPr>
              <a:t>од “праха земаљског”? (Пост. 2,7)+5</a:t>
            </a:r>
            <a:endParaRPr lang="sr-Cyrl-CS" sz="3200" dirty="0">
              <a:solidFill>
                <a:schemeClr val="accent3"/>
              </a:solidFill>
            </a:endParaRPr>
          </a:p>
        </p:txBody>
      </p:sp>
      <p:pic>
        <p:nvPicPr>
          <p:cNvPr id="53250" name="Picture 2" descr="Image result for human be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75" y="404664"/>
            <a:ext cx="9273335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Image result for eve and ri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6636"/>
            <a:ext cx="8095803" cy="5697047"/>
          </a:xfrm>
          <a:prstGeom prst="rect">
            <a:avLst/>
          </a:prstGeom>
          <a:noFill/>
        </p:spPr>
      </p:pic>
      <p:sp>
        <p:nvSpPr>
          <p:cNvPr id="5" name="Left Arrow 4">
            <a:hlinkClick r:id="rId3" action="ppaction://hlinksldjump">
              <a:snd r:embed="rId4" name="bomb.wav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934670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4509120"/>
            <a:ext cx="6472862" cy="1077218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sr-Cyrl-CS" sz="3200" dirty="0" smtClean="0">
                <a:solidFill>
                  <a:schemeClr val="accent3"/>
                </a:solidFill>
              </a:rPr>
              <a:t>Ева је створена од Адамовог ребра. </a:t>
            </a:r>
            <a:endParaRPr lang="sr-Cyrl-CS" sz="3200" smtClean="0">
              <a:solidFill>
                <a:schemeClr val="accent3"/>
              </a:solidFill>
            </a:endParaRPr>
          </a:p>
          <a:p>
            <a:r>
              <a:rPr lang="sr-Cyrl-CS" sz="3200" smtClean="0">
                <a:solidFill>
                  <a:schemeClr val="accent3"/>
                </a:solidFill>
              </a:rPr>
              <a:t>Шта </a:t>
            </a:r>
            <a:r>
              <a:rPr lang="sr-Cyrl-CS" sz="3200" dirty="0" smtClean="0">
                <a:solidFill>
                  <a:schemeClr val="accent3"/>
                </a:solidFill>
              </a:rPr>
              <a:t>то значи? +5</a:t>
            </a:r>
            <a:endParaRPr lang="sr-Cyrl-CS" sz="32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272677"/>
            <a:ext cx="6643702" cy="258532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чему се човек разликује од свега створеног? +</a:t>
            </a:r>
            <a:r>
              <a:rPr lang="sr-Cyrl-RS" sz="5400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sr-Cyrl-CS" sz="5400" dirty="0" smtClean="0">
              <a:ln w="18415" cmpd="sng">
                <a:solidFill>
                  <a:schemeClr val="accent3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934670"/>
            <a:ext cx="530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Latn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Left Arrow 5">
            <a:hlinkClick r:id="rId3" action="ppaction://hlinksldjump">
              <a:snd r:embed="rId4" name="bomb.wav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Image result for big ba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061202" cy="580526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" y="0"/>
            <a:ext cx="933355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 објаснити да Бибија тврди како је свет створен за 6 дана, док наука тврди супротно? +5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Left Arrow 4">
            <a:hlinkClick r:id="rId3" action="ppaction://hlinksldjump">
              <a:snd r:embed="rId4" name="bomb.wav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934670"/>
            <a:ext cx="530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4000504"/>
            <a:ext cx="9258560" cy="1569660"/>
          </a:xfrm>
          <a:prstGeom prst="rect">
            <a:avLst/>
          </a:prstGeom>
          <a:solidFill>
            <a:schemeClr val="bg2">
              <a:alpha val="5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C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Којем старозветном праоцу је Бог рекао да </a:t>
            </a:r>
            <a:endParaRPr kumimoji="0" lang="sr-Latn-CS" sz="3200" b="0" i="0" u="none" strike="noStrike" cap="none" normalizeH="0" baseline="0" dirty="0" smtClean="0">
              <a:ln>
                <a:noFill/>
              </a:ln>
              <a:solidFill>
                <a:schemeClr val="tx1">
                  <a:lumMod val="20000"/>
                  <a:lumOff val="80000"/>
                </a:schemeClr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C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жртвује сина, не би ли видео његову веру </a:t>
            </a:r>
            <a:endParaRPr kumimoji="0" lang="sr-Latn-CS" sz="3200" b="0" i="0" u="none" strike="noStrike" cap="none" normalizeH="0" baseline="0" dirty="0" smtClean="0">
              <a:ln>
                <a:noFill/>
              </a:ln>
              <a:solidFill>
                <a:schemeClr val="tx1">
                  <a:lumMod val="20000"/>
                  <a:lumOff val="80000"/>
                </a:schemeClr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C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 доказао људима да не жели људске жртве? </a:t>
            </a:r>
            <a:r>
              <a:rPr lang="sr-Cyrl-CS" sz="32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4</a:t>
            </a:r>
            <a:endParaRPr kumimoji="0" lang="sr-Latn-CS" sz="3200" b="0" i="0" u="none" strike="noStrike" cap="none" normalizeH="0" baseline="0" dirty="0" smtClean="0">
              <a:ln>
                <a:noFill/>
              </a:ln>
              <a:solidFill>
                <a:schemeClr val="tx1">
                  <a:lumMod val="20000"/>
                  <a:lumOff val="8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934670"/>
            <a:ext cx="530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2" name="bomb.wav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95536" y="4414465"/>
            <a:ext cx="8568952" cy="1323439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Cyrl-CS" sz="2000" dirty="0" smtClean="0">
                <a:solidFill>
                  <a:schemeClr val="accent3"/>
                </a:solidFill>
                <a:latin typeface="Arial" pitchFamily="34" charset="0"/>
              </a:rPr>
              <a:t>Након првородног греха Бог говори змији: “Још стављам непријатељство између тебе и жене, и између потомства твога и потомства њенога. Оно ће ти на главу стајати, а ти ћеш га за пету уједати. (Пост.3, 15) На шта се ово односи? +5</a:t>
            </a: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934670"/>
            <a:ext cx="530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9634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251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428992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 се, по Светом Писму, звао први човек убица? +3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Left Arrow 4">
            <a:hlinkClick r:id="rId2" action="ppaction://hlinksldjump">
              <a:snd r:embed="rId3" name="bomb.wav"/>
            </a:hlinkClick>
          </p:cNvPr>
          <p:cNvSpPr/>
          <p:nvPr/>
        </p:nvSpPr>
        <p:spPr bwMode="auto">
          <a:xfrm>
            <a:off x="6572264" y="592933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934670"/>
            <a:ext cx="530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8610" name="Picture 2" descr="Image result for kain i avel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8558" y="908720"/>
            <a:ext cx="4735392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Image result for православна ве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44987"/>
            <a:ext cx="4248472" cy="5702323"/>
          </a:xfrm>
          <a:prstGeom prst="rect">
            <a:avLst/>
          </a:prstGeom>
          <a:noFill/>
        </p:spPr>
      </p:pic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97280" y="404664"/>
            <a:ext cx="7449347" cy="523220"/>
          </a:xfrm>
          <a:prstGeom prst="rect">
            <a:avLst/>
          </a:prstGeom>
          <a:solidFill>
            <a:schemeClr val="bg2">
              <a:alpha val="5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Шта</a:t>
            </a:r>
            <a:r>
              <a:rPr kumimoji="0" lang="sr-Cyrl-R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је извор учења православне вере? +3</a:t>
            </a:r>
            <a:endParaRPr kumimoji="0" lang="sr-Latn-C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934670"/>
            <a:ext cx="530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1052736"/>
            <a:ext cx="32403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chemeClr val="accent3"/>
                </a:solidFill>
              </a:rPr>
              <a:t>А) </a:t>
            </a:r>
            <a:r>
              <a:rPr lang="ru-RU" sz="2800" dirty="0" smtClean="0">
                <a:solidFill>
                  <a:schemeClr val="accent3"/>
                </a:solidFill>
              </a:rPr>
              <a:t>Свето</a:t>
            </a:r>
            <a:r>
              <a:rPr lang="sr-Cyrl-RS" sz="2800" dirty="0" smtClean="0">
                <a:solidFill>
                  <a:schemeClr val="accent3"/>
                </a:solidFill>
              </a:rPr>
              <a:t> Писмо</a:t>
            </a:r>
          </a:p>
          <a:p>
            <a:endParaRPr lang="sr-Cyrl-RS" sz="2800" dirty="0" smtClean="0">
              <a:solidFill>
                <a:schemeClr val="accent3"/>
              </a:solidFill>
            </a:endParaRPr>
          </a:p>
          <a:p>
            <a:r>
              <a:rPr lang="sr-Cyrl-RS" sz="2800" dirty="0" smtClean="0">
                <a:solidFill>
                  <a:schemeClr val="accent3"/>
                </a:solidFill>
              </a:rPr>
              <a:t>Б) Свето Писмо и Свето Предање</a:t>
            </a:r>
          </a:p>
          <a:p>
            <a:endParaRPr lang="sr-Cyrl-RS" sz="2800" dirty="0" smtClean="0">
              <a:solidFill>
                <a:schemeClr val="accent3"/>
              </a:solidFill>
            </a:endParaRPr>
          </a:p>
          <a:p>
            <a:r>
              <a:rPr lang="sr-Cyrl-RS" sz="2800" dirty="0" smtClean="0">
                <a:solidFill>
                  <a:schemeClr val="accent3"/>
                </a:solidFill>
              </a:rPr>
              <a:t>В) Само Нови Завет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upload.wikimedia.org/wikipedia/commons/thumb/3/31/Great_Isaiah_Scroll.jpg/1920px-Great_Isaiah_Scro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785795"/>
            <a:ext cx="9168427" cy="6072206"/>
          </a:xfrm>
          <a:prstGeom prst="rect">
            <a:avLst/>
          </a:prstGeom>
          <a:noFill/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187624" y="0"/>
            <a:ext cx="60405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Cyrl-CS" sz="28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Шта значи реч “Библија”,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sz="28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βιβλία</a:t>
            </a:r>
            <a:r>
              <a:rPr lang="sr-Cyrl-CS" sz="28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кад се преведе са грчког</a:t>
            </a:r>
            <a:r>
              <a:rPr kumimoji="0" lang="sr-Cyrl-CS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? 3</a:t>
            </a:r>
            <a:endParaRPr kumimoji="0" lang="sr-Cyrl-CS" sz="2800" b="0" i="0" u="none" strike="noStrike" cap="none" normalizeH="0" baseline="0" dirty="0" smtClean="0">
              <a:ln>
                <a:noFill/>
              </a:ln>
              <a:solidFill>
                <a:schemeClr val="tx1">
                  <a:lumMod val="20000"/>
                  <a:lumOff val="8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934670"/>
            <a:ext cx="530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7BAF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87BAF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ysClr val="window" lastClr="FFFFFF"/>
      </a:lt1>
      <a:dk2>
        <a:srgbClr val="FF0000"/>
      </a:dk2>
      <a:lt2>
        <a:srgbClr val="F4E7ED"/>
      </a:lt2>
      <a:accent1>
        <a:srgbClr val="C00000"/>
      </a:accent1>
      <a:accent2>
        <a:srgbClr val="C00000"/>
      </a:accent2>
      <a:accent3>
        <a:srgbClr val="DE6C36"/>
      </a:accent3>
      <a:accent4>
        <a:srgbClr val="F9B639"/>
      </a:accent4>
      <a:accent5>
        <a:srgbClr val="C00000"/>
      </a:accent5>
      <a:accent6>
        <a:srgbClr val="FA8D3D"/>
      </a:accent6>
      <a:hlink>
        <a:srgbClr val="FFDE66"/>
      </a:hlink>
      <a:folHlink>
        <a:srgbClr val="FF6565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3">
      <a:dk1>
        <a:srgbClr val="005BD3"/>
      </a:dk1>
      <a:lt1>
        <a:srgbClr val="73D6FD"/>
      </a:lt1>
      <a:dk2>
        <a:srgbClr val="00349E"/>
      </a:dk2>
      <a:lt2>
        <a:srgbClr val="D2D2D2"/>
      </a:lt2>
      <a:accent1>
        <a:srgbClr val="2B71FF"/>
      </a:accent1>
      <a:accent2>
        <a:srgbClr val="87BAFF"/>
      </a:accent2>
      <a:accent3>
        <a:srgbClr val="000000"/>
      </a:accent3>
      <a:accent4>
        <a:srgbClr val="2B71FF"/>
      </a:accent4>
      <a:accent5>
        <a:srgbClr val="005BD3"/>
      </a:accent5>
      <a:accent6>
        <a:srgbClr val="002676"/>
      </a:accent6>
      <a:hlink>
        <a:srgbClr val="17BBFD"/>
      </a:hlink>
      <a:folHlink>
        <a:srgbClr val="4B98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643</TotalTime>
  <Words>544</Words>
  <Application>Microsoft Office PowerPoint</Application>
  <PresentationFormat>On-screen Show (4:3)</PresentationFormat>
  <Paragraphs>166</Paragraphs>
  <Slides>21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Apex</vt:lpstr>
      <vt:lpstr>1_Apex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KВИЗ ИЗ ВЕРОНАУКЕ</dc:title>
  <dc:creator>Home</dc:creator>
  <cp:lastModifiedBy>marko</cp:lastModifiedBy>
  <cp:revision>83</cp:revision>
  <dcterms:created xsi:type="dcterms:W3CDTF">2012-10-02T17:23:33Z</dcterms:created>
  <dcterms:modified xsi:type="dcterms:W3CDTF">2018-12-30T18:32:23Z</dcterms:modified>
</cp:coreProperties>
</file>