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6"/>
  </p:notesMasterIdLst>
  <p:sldIdLst>
    <p:sldId id="257" r:id="rId5"/>
    <p:sldId id="291" r:id="rId6"/>
    <p:sldId id="304" r:id="rId7"/>
    <p:sldId id="305" r:id="rId8"/>
    <p:sldId id="306" r:id="rId9"/>
    <p:sldId id="307" r:id="rId10"/>
    <p:sldId id="333" r:id="rId11"/>
    <p:sldId id="308" r:id="rId12"/>
    <p:sldId id="310" r:id="rId13"/>
    <p:sldId id="311" r:id="rId14"/>
    <p:sldId id="349" r:id="rId15"/>
    <p:sldId id="337" r:id="rId16"/>
    <p:sldId id="338" r:id="rId17"/>
    <p:sldId id="339" r:id="rId18"/>
    <p:sldId id="340" r:id="rId19"/>
    <p:sldId id="341" r:id="rId20"/>
    <p:sldId id="316" r:id="rId21"/>
    <p:sldId id="321" r:id="rId22"/>
    <p:sldId id="342" r:id="rId23"/>
    <p:sldId id="318" r:id="rId24"/>
    <p:sldId id="343" r:id="rId25"/>
    <p:sldId id="344" r:id="rId26"/>
    <p:sldId id="345" r:id="rId27"/>
    <p:sldId id="324" r:id="rId28"/>
    <p:sldId id="347" r:id="rId29"/>
    <p:sldId id="329" r:id="rId30"/>
    <p:sldId id="330" r:id="rId31"/>
    <p:sldId id="320" r:id="rId32"/>
    <p:sldId id="327" r:id="rId33"/>
    <p:sldId id="331" r:id="rId34"/>
    <p:sldId id="348" r:id="rId3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4B00"/>
    <a:srgbClr val="A47D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BackColor" ax:value="2147483655"/>
  <ax:ocxPr ax:name="ForeColor" ax:value="2147483662"/>
  <ax:ocxPr ax:name="Size" ax:value="3678;1217"/>
  <ax:ocxPr ax:name="SpecialEffect" ax:value="0"/>
  <ax:ocxPr ax:name="FontName" ax:value="Arial"/>
  <ax:ocxPr ax:name="FontEffects" ax:value="1073741825"/>
  <ax:ocxPr ax:name="FontHeight" ax:value="360"/>
  <ax:ocxPr ax:name="FontCharSet" ax:value="0"/>
  <ax:ocxPr ax:name="FontPitchAndFamily" ax:value="2"/>
  <ax:ocxPr ax:name="ParagraphAlign" ax:value="2"/>
  <ax:ocxPr ax:name="FontWeight" ax:value="700"/>
</ax:ocx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BackColor" ax:value="2147483655"/>
  <ax:ocxPr ax:name="ForeColor" ax:value="2147483662"/>
  <ax:ocxPr ax:name="Size" ax:value="3678;1217"/>
  <ax:ocxPr ax:name="SpecialEffect" ax:value="0"/>
  <ax:ocxPr ax:name="FontName" ax:value="Arial"/>
  <ax:ocxPr ax:name="FontEffects" ax:value="1073741825"/>
  <ax:ocxPr ax:name="FontHeight" ax:value="360"/>
  <ax:ocxPr ax:name="FontCharSet" ax:value="0"/>
  <ax:ocxPr ax:name="FontPitchAndFamily" ax:value="2"/>
  <ax:ocxPr ax:name="ParagraphAlign" ax:value="2"/>
  <ax:ocxPr ax:name="FontWeight" ax:value="700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D0AEB-4F65-47B1-A5D5-B5606F9AE0C2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50BFA-C28F-4219-A34D-7469497ABB5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CS" dirty="0" smtClean="0"/>
              <a:t>РЕКА, ПУНОЛЕТСТВО, СВ ЈОВАН, СВ ТРОЈИЦА - БОГОЈАВЉЕЊЕ</a:t>
            </a:r>
            <a:endParaRPr lang="sr-Cyrl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50BFA-C28F-4219-A34D-7469497ABB54}" type="slidenum">
              <a:rPr lang="sr-Cyrl-CS" smtClean="0"/>
              <a:pPr/>
              <a:t>11</a:t>
            </a:fld>
            <a:endParaRPr lang="sr-Cyrl-C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Cyrl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50BFA-C28F-4219-A34D-7469497ABB54}" type="slidenum">
              <a:rPr lang="sr-Cyrl-CS" smtClean="0"/>
              <a:pPr/>
              <a:t>26</a:t>
            </a:fld>
            <a:endParaRPr lang="sr-Cyrl-C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CS" dirty="0" smtClean="0"/>
              <a:t>СВ ЈОВАН</a:t>
            </a:r>
            <a:endParaRPr lang="sr-Cyrl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50BFA-C28F-4219-A34D-7469497ABB54}" type="slidenum">
              <a:rPr lang="sr-Cyrl-CS" smtClean="0"/>
              <a:pPr/>
              <a:t>31</a:t>
            </a:fld>
            <a:endParaRPr lang="sr-Cyrl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0E0C-E310-4F36-89E2-DEF1F8620D4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04A5B-F6C8-434B-A8AE-908F7E81A77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9CEEE-4D60-49DB-81CC-92B8C622820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E9D33-8B89-470D-930E-4E48AFC3ADD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7FC2A-E86D-4490-ADB8-C4E9779315F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8E0A9-BD68-43A7-9E51-89DF5ECE272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73CDD-51BB-4BFD-B00A-8BD70E0D7F7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726EF-4FE6-467F-998B-5D2D9EBAA0C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9E355-B651-4A76-9FA2-02F84A63741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96262-19F4-48AC-97F8-EA257712801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0FE2E-D4BC-471A-8678-C2943BCE5FA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B927-57CD-46D0-ACB0-E7CE45A5C31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A0E0C-E310-4F36-89E2-DEF1F8620D4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691A8-538B-4168-8093-0E290A6FEB1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A42F8A2-277B-4E14-8C65-66DFA39AA60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7.xml"/><Relationship Id="rId18" Type="http://schemas.openxmlformats.org/officeDocument/2006/relationships/slide" Target="slide12.xml"/><Relationship Id="rId26" Type="http://schemas.openxmlformats.org/officeDocument/2006/relationships/slide" Target="slide24.xml"/><Relationship Id="rId39" Type="http://schemas.openxmlformats.org/officeDocument/2006/relationships/image" Target="../media/image7.gif"/><Relationship Id="rId3" Type="http://schemas.openxmlformats.org/officeDocument/2006/relationships/audio" Target="file:///D:\za%20film\03.%20Loreena%20McKennitt%20-%20The%20Mystic's%20Dream.mp3" TargetMode="External"/><Relationship Id="rId21" Type="http://schemas.openxmlformats.org/officeDocument/2006/relationships/slide" Target="slide19.xml"/><Relationship Id="rId34" Type="http://schemas.openxmlformats.org/officeDocument/2006/relationships/slide" Target="slide28.xml"/><Relationship Id="rId7" Type="http://schemas.openxmlformats.org/officeDocument/2006/relationships/image" Target="../media/image5.jpeg"/><Relationship Id="rId12" Type="http://schemas.openxmlformats.org/officeDocument/2006/relationships/slide" Target="slide6.xml"/><Relationship Id="rId17" Type="http://schemas.openxmlformats.org/officeDocument/2006/relationships/slide" Target="slide11.xml"/><Relationship Id="rId25" Type="http://schemas.openxmlformats.org/officeDocument/2006/relationships/slide" Target="slide23.xml"/><Relationship Id="rId33" Type="http://schemas.openxmlformats.org/officeDocument/2006/relationships/slide" Target="slide27.xml"/><Relationship Id="rId38" Type="http://schemas.openxmlformats.org/officeDocument/2006/relationships/image" Target="../media/image6.png"/><Relationship Id="rId2" Type="http://schemas.openxmlformats.org/officeDocument/2006/relationships/audio" Target="file:///D:\za%20film\Sound\HeartBeat.wav" TargetMode="External"/><Relationship Id="rId16" Type="http://schemas.openxmlformats.org/officeDocument/2006/relationships/slide" Target="slide10.xml"/><Relationship Id="rId20" Type="http://schemas.openxmlformats.org/officeDocument/2006/relationships/slide" Target="slide18.xml"/><Relationship Id="rId29" Type="http://schemas.openxmlformats.org/officeDocument/2006/relationships/slide" Target="slide15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openxmlformats.org/officeDocument/2006/relationships/slide" Target="slide5.xml"/><Relationship Id="rId24" Type="http://schemas.openxmlformats.org/officeDocument/2006/relationships/slide" Target="slide22.xml"/><Relationship Id="rId32" Type="http://schemas.openxmlformats.org/officeDocument/2006/relationships/slide" Target="slide26.xml"/><Relationship Id="rId37" Type="http://schemas.openxmlformats.org/officeDocument/2006/relationships/slide" Target="slide31.xml"/><Relationship Id="rId5" Type="http://schemas.openxmlformats.org/officeDocument/2006/relationships/control" Target="../activeX/activeX2.xml"/><Relationship Id="rId15" Type="http://schemas.openxmlformats.org/officeDocument/2006/relationships/slide" Target="slide9.xml"/><Relationship Id="rId23" Type="http://schemas.openxmlformats.org/officeDocument/2006/relationships/slide" Target="slide21.xml"/><Relationship Id="rId28" Type="http://schemas.openxmlformats.org/officeDocument/2006/relationships/slide" Target="slide14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3.xml"/><Relationship Id="rId31" Type="http://schemas.openxmlformats.org/officeDocument/2006/relationships/slide" Target="slide17.xml"/><Relationship Id="rId4" Type="http://schemas.openxmlformats.org/officeDocument/2006/relationships/control" Target="../activeX/activeX1.xml"/><Relationship Id="rId9" Type="http://schemas.openxmlformats.org/officeDocument/2006/relationships/audio" Target="../media/audio1.wav"/><Relationship Id="rId14" Type="http://schemas.openxmlformats.org/officeDocument/2006/relationships/slide" Target="slide8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16.xml"/><Relationship Id="rId35" Type="http://schemas.openxmlformats.org/officeDocument/2006/relationships/slide" Target="slide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1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audio" Target="file:///D:\za%20film\Sound\BOOM.WAV" TargetMode="External"/><Relationship Id="rId1" Type="http://schemas.openxmlformats.org/officeDocument/2006/relationships/audio" Target="file:///D:\za%20film\Sound\cricketamb02.wav" TargetMode="External"/><Relationship Id="rId6" Type="http://schemas.openxmlformats.org/officeDocument/2006/relationships/image" Target="../media/image32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9.xml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ЛАЖНИ ДЕ\ВЕРОНАУКА\слике\молепствје 2014.jpg"/>
          <p:cNvPicPr>
            <a:picLocks noChangeAspect="1" noChangeArrowheads="1"/>
          </p:cNvPicPr>
          <p:nvPr/>
        </p:nvPicPr>
        <p:blipFill>
          <a:blip r:embed="rId7">
            <a:lum bright="8000" contrast="-2000"/>
          </a:blip>
          <a:srcRect/>
          <a:stretch>
            <a:fillRect/>
          </a:stretch>
        </p:blipFill>
        <p:spPr bwMode="auto">
          <a:xfrm>
            <a:off x="19049" y="0"/>
            <a:ext cx="9124951" cy="5133975"/>
          </a:xfrm>
          <a:prstGeom prst="rect">
            <a:avLst/>
          </a:prstGeom>
          <a:noFill/>
        </p:spPr>
      </p:pic>
      <p:sp>
        <p:nvSpPr>
          <p:cNvPr id="12" name="AutoShape 14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3143248"/>
            <a:ext cx="642910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1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4" name="AutoShape 149">
            <a:hlinkClick r:id="rId8" action="ppaction://hlinksldjump" highlightClick="1">
              <a:snd r:embed="rId9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642910" y="3143248"/>
            <a:ext cx="714380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2</a:t>
            </a:r>
            <a:endParaRPr kumimoji="0" lang="hr-H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6" name="AutoShape 149">
            <a:hlinkClick r:id="rId10" action="ppaction://hlinksldjump">
              <a:snd r:embed="rId9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1357290" y="3143248"/>
            <a:ext cx="714380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3</a:t>
            </a:r>
            <a:endParaRPr kumimoji="0" lang="hr-H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8" name="AutoShape 149">
            <a:hlinkClick r:id="rId11" action="ppaction://hlinksldjump">
              <a:snd r:embed="rId9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2071670" y="3143248"/>
            <a:ext cx="642942" cy="68579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4</a:t>
            </a:r>
            <a:endParaRPr kumimoji="0" lang="hr-H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9" name="AutoShape 149">
            <a:hlinkClick r:id="rId12" action="ppaction://hlinksldjump" highlightClick="1">
              <a:snd r:embed="rId9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2714612" y="3143248"/>
            <a:ext cx="642942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200" b="1" kern="0" dirty="0" smtClean="0">
                <a:solidFill>
                  <a:srgbClr val="FFFFFF"/>
                </a:solidFill>
              </a:rPr>
              <a:t>5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0" name="AutoShape 149">
            <a:hlinkClick r:id="rId13" action="ppaction://hlinksldjump" highlightClick="1">
              <a:snd r:embed="rId9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3357554" y="3143248"/>
            <a:ext cx="714380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Latn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6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1" name="AutoShape 149">
            <a:hlinkClick r:id="rId14" action="ppaction://hlinksldjump" highlightClick="1">
              <a:snd r:embed="rId9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4071934" y="3143248"/>
            <a:ext cx="642942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sr-Latn-CS" sz="1200" b="1" kern="0" dirty="0" smtClean="0">
                <a:solidFill>
                  <a:srgbClr val="FFFFFF"/>
                </a:solidFill>
              </a:rPr>
              <a:t>7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2" name="AutoShape 149">
            <a:hlinkClick r:id="rId15" action="ppaction://hlinksldjump" highlightClick="1">
              <a:snd r:embed="rId9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4714876" y="3143248"/>
            <a:ext cx="642942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sr-Latn-CS" sz="1200" b="1" kern="0" dirty="0" smtClean="0">
                <a:solidFill>
                  <a:srgbClr val="FFFFFF"/>
                </a:solidFill>
              </a:rPr>
              <a:t>8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5" name="Rectangle 60"/>
          <p:cNvSpPr>
            <a:spLocks noChangeArrowheads="1"/>
          </p:cNvSpPr>
          <p:nvPr/>
        </p:nvSpPr>
        <p:spPr bwMode="auto">
          <a:xfrm>
            <a:off x="0" y="0"/>
            <a:ext cx="857224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 1</a:t>
            </a:r>
            <a:endParaRPr kumimoji="0" lang="sr-Cyrl-C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Rectangle 60"/>
          <p:cNvSpPr>
            <a:spLocks noChangeArrowheads="1"/>
          </p:cNvSpPr>
          <p:nvPr/>
        </p:nvSpPr>
        <p:spPr bwMode="auto">
          <a:xfrm>
            <a:off x="857224" y="0"/>
            <a:ext cx="857256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 2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1714480" y="0"/>
            <a:ext cx="857256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lvl="0" eaLnBrk="0" hangingPunct="0"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3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1" name="Rectangle 60"/>
          <p:cNvSpPr>
            <a:spLocks noChangeArrowheads="1"/>
          </p:cNvSpPr>
          <p:nvPr/>
        </p:nvSpPr>
        <p:spPr bwMode="auto">
          <a:xfrm>
            <a:off x="2571736" y="0"/>
            <a:ext cx="928694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6000" kern="0" dirty="0" smtClean="0">
                <a:solidFill>
                  <a:srgbClr val="FFFFFF"/>
                </a:solidFill>
              </a:rPr>
              <a:t>4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3" name="Rectangle 60"/>
          <p:cNvSpPr>
            <a:spLocks noChangeArrowheads="1"/>
          </p:cNvSpPr>
          <p:nvPr/>
        </p:nvSpPr>
        <p:spPr bwMode="auto">
          <a:xfrm>
            <a:off x="3500430" y="0"/>
            <a:ext cx="928694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6000" kern="0" dirty="0" smtClean="0">
                <a:solidFill>
                  <a:srgbClr val="FFFFFF"/>
                </a:solidFill>
              </a:rPr>
              <a:t>5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5" name="Rectangle 60"/>
          <p:cNvSpPr>
            <a:spLocks noChangeArrowheads="1"/>
          </p:cNvSpPr>
          <p:nvPr/>
        </p:nvSpPr>
        <p:spPr bwMode="auto">
          <a:xfrm>
            <a:off x="4429124" y="0"/>
            <a:ext cx="857256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7" name="Rectangle 60"/>
          <p:cNvSpPr>
            <a:spLocks noChangeArrowheads="1"/>
          </p:cNvSpPr>
          <p:nvPr/>
        </p:nvSpPr>
        <p:spPr bwMode="auto">
          <a:xfrm>
            <a:off x="5286380" y="0"/>
            <a:ext cx="857256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7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9" name="Rectangle 60"/>
          <p:cNvSpPr>
            <a:spLocks noChangeArrowheads="1"/>
          </p:cNvSpPr>
          <p:nvPr/>
        </p:nvSpPr>
        <p:spPr bwMode="auto">
          <a:xfrm>
            <a:off x="6143636" y="0"/>
            <a:ext cx="928694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8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1" name="AutoShape 14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357818" y="3143248"/>
            <a:ext cx="642910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43" name="AutoShape 149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000760" y="3143248"/>
            <a:ext cx="642942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endParaRPr kumimoji="0" lang="sr-Latn-CS" sz="1200" b="1" i="0" u="none" strike="noStrike" kern="0" cap="none" spc="0" normalizeH="0" baseline="0" noProof="0" dirty="0" smtClean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10</a:t>
            </a:r>
            <a:endParaRPr kumimoji="0" lang="hr-HR" sz="20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8" name="AutoShape 149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0" y="3786190"/>
            <a:ext cx="714380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11</a:t>
            </a:r>
            <a:endParaRPr kumimoji="0" lang="hr-HR" sz="20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0" name="AutoShape 149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14348" y="3786190"/>
            <a:ext cx="642942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 kern="0" dirty="0" smtClean="0">
                <a:solidFill>
                  <a:srgbClr val="FFFFFF"/>
                </a:solidFill>
              </a:rPr>
              <a:t>12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7072330" y="0"/>
            <a:ext cx="1000132" cy="92867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6000" kern="0" dirty="0" smtClean="0"/>
              <a:t>  9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8072430" y="0"/>
            <a:ext cx="1071570" cy="92867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5400" kern="0" dirty="0" smtClean="0"/>
              <a:t>10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0" y="928670"/>
            <a:ext cx="1000100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11</a:t>
            </a:r>
            <a:endParaRPr kumimoji="0" lang="sr-Cyrl-CS" sz="16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857224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12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714480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13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2571736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sr-Latn-CS" sz="5400" kern="0" dirty="0" smtClean="0"/>
              <a:t>14</a:t>
            </a:r>
            <a:endParaRPr lang="sr-Cyrl-CS" sz="5400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500430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15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429124" y="928670"/>
            <a:ext cx="1000132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16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9" name="AutoShape 149">
            <a:hlinkClick r:id="rId20" action="ppaction://hlinksldjump">
              <a:snd r:embed="rId9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4000496" y="3786190"/>
            <a:ext cx="714348" cy="7143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17</a:t>
            </a:r>
          </a:p>
        </p:txBody>
      </p:sp>
      <p:sp>
        <p:nvSpPr>
          <p:cNvPr id="71" name="AutoShape 149">
            <a:hlinkClick r:id="rId21" action="ppaction://hlinksldjump">
              <a:snd r:embed="rId9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4714876" y="3786190"/>
            <a:ext cx="714380" cy="7143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18</a:t>
            </a:r>
          </a:p>
        </p:txBody>
      </p:sp>
      <p:sp>
        <p:nvSpPr>
          <p:cNvPr id="73" name="AutoShape 149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357818" y="3786190"/>
            <a:ext cx="709634" cy="71913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C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19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5" name="AutoShape 149">
            <a:hlinkClick r:id="rId23" action="ppaction://hlinksldjump">
              <a:snd r:embed="rId9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6072198" y="3786190"/>
            <a:ext cx="642918" cy="7143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C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algn="ctr" eaLnBrk="0" hangingPunct="0"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20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6" name="Rounded Rectangle 75">
            <a:hlinkClick r:id="rId24" action="ppaction://hlinksldjump"/>
          </p:cNvPr>
          <p:cNvSpPr/>
          <p:nvPr/>
        </p:nvSpPr>
        <p:spPr>
          <a:xfrm>
            <a:off x="0" y="4429132"/>
            <a:ext cx="714348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21</a:t>
            </a:r>
          </a:p>
        </p:txBody>
      </p:sp>
      <p:sp>
        <p:nvSpPr>
          <p:cNvPr id="77" name="Rounded Rectangle 76">
            <a:hlinkClick r:id="rId25" action="ppaction://hlinksldjump"/>
          </p:cNvPr>
          <p:cNvSpPr/>
          <p:nvPr/>
        </p:nvSpPr>
        <p:spPr>
          <a:xfrm>
            <a:off x="714348" y="4429132"/>
            <a:ext cx="714348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22</a:t>
            </a:r>
          </a:p>
        </p:txBody>
      </p:sp>
      <p:sp>
        <p:nvSpPr>
          <p:cNvPr id="78" name="Rounded Rectangle 77">
            <a:hlinkClick r:id="rId26" action="ppaction://hlinksldjump">
              <a:snd r:embed="rId9" name="bomb.wav" builtIn="1"/>
            </a:hlinkClick>
          </p:cNvPr>
          <p:cNvSpPr/>
          <p:nvPr/>
        </p:nvSpPr>
        <p:spPr>
          <a:xfrm>
            <a:off x="1428728" y="4429132"/>
            <a:ext cx="714348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23</a:t>
            </a:r>
          </a:p>
        </p:txBody>
      </p:sp>
      <p:sp>
        <p:nvSpPr>
          <p:cNvPr id="79" name="Rounded Rectangle 78">
            <a:hlinkClick r:id="rId27" action="ppaction://hlinksldjump">
              <a:snd r:embed="rId9" name="bomb.wav" builtIn="1"/>
            </a:hlinkClick>
          </p:cNvPr>
          <p:cNvSpPr/>
          <p:nvPr/>
        </p:nvSpPr>
        <p:spPr>
          <a:xfrm>
            <a:off x="2143108" y="4429132"/>
            <a:ext cx="571504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24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5286380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17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143636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18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7072330" y="928670"/>
            <a:ext cx="1000132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19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8072430" y="928670"/>
            <a:ext cx="1071570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2o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0" y="1928802"/>
            <a:ext cx="928662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21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57224" y="1928802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22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1714480" y="1928802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23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2571736" y="1928802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24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5" name="Rounded Rectangle 54">
            <a:hlinkClick r:id="rId28" action="ppaction://hlinksldjump"/>
          </p:cNvPr>
          <p:cNvSpPr/>
          <p:nvPr/>
        </p:nvSpPr>
        <p:spPr>
          <a:xfrm>
            <a:off x="1357290" y="3786190"/>
            <a:ext cx="714380" cy="642942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defRPr/>
            </a:pPr>
            <a:r>
              <a:rPr lang="hr-HR" b="1" kern="0" dirty="0" smtClean="0">
                <a:solidFill>
                  <a:srgbClr val="FFFFFF"/>
                </a:solidFill>
              </a:rPr>
              <a:t>13</a:t>
            </a:r>
            <a:endParaRPr lang="hr-HR" b="1" kern="0" dirty="0">
              <a:solidFill>
                <a:srgbClr val="FFFFFF"/>
              </a:solidFill>
            </a:endParaRPr>
          </a:p>
        </p:txBody>
      </p:sp>
      <p:sp>
        <p:nvSpPr>
          <p:cNvPr id="59" name="Rounded Rectangle 58">
            <a:hlinkClick r:id="rId29" action="ppaction://hlinksldjump"/>
          </p:cNvPr>
          <p:cNvSpPr/>
          <p:nvPr/>
        </p:nvSpPr>
        <p:spPr>
          <a:xfrm>
            <a:off x="2071670" y="3786190"/>
            <a:ext cx="642942" cy="642942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60" name="Rounded Rectangle 59">
            <a:hlinkClick r:id="rId30" action="ppaction://hlinksldjump"/>
          </p:cNvPr>
          <p:cNvSpPr/>
          <p:nvPr/>
        </p:nvSpPr>
        <p:spPr>
          <a:xfrm>
            <a:off x="2714612" y="3786190"/>
            <a:ext cx="642942" cy="642942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61" name="Rounded Rectangle 60">
            <a:hlinkClick r:id="rId31" action="ppaction://hlinksldjump"/>
          </p:cNvPr>
          <p:cNvSpPr/>
          <p:nvPr/>
        </p:nvSpPr>
        <p:spPr>
          <a:xfrm>
            <a:off x="3357554" y="3786190"/>
            <a:ext cx="642942" cy="642942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072066" y="5357826"/>
            <a:ext cx="2551276" cy="461665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МИРОТВОРЦИ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  :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14942" y="6000768"/>
            <a:ext cx="1895775" cy="461665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ПРАВЕД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500430" y="1928802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25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429124" y="1928802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26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214942" y="1928802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27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143636" y="1928802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28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072330" y="1928802"/>
            <a:ext cx="1000132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29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072462" y="1928802"/>
            <a:ext cx="1071538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30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2" name="Rounded Rectangle 81">
            <a:hlinkClick r:id="rId32" action="ppaction://hlinksldjump">
              <a:snd r:embed="rId9" name="bomb.wav" builtIn="1"/>
            </a:hlinkClick>
          </p:cNvPr>
          <p:cNvSpPr/>
          <p:nvPr/>
        </p:nvSpPr>
        <p:spPr>
          <a:xfrm>
            <a:off x="2714612" y="4429132"/>
            <a:ext cx="642942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25</a:t>
            </a:r>
          </a:p>
        </p:txBody>
      </p:sp>
      <p:sp>
        <p:nvSpPr>
          <p:cNvPr id="90" name="Rounded Rectangle 89">
            <a:hlinkClick r:id="rId33" action="ppaction://hlinksldjump">
              <a:snd r:embed="rId9" name="bomb.wav" builtIn="1"/>
            </a:hlinkClick>
          </p:cNvPr>
          <p:cNvSpPr/>
          <p:nvPr/>
        </p:nvSpPr>
        <p:spPr>
          <a:xfrm>
            <a:off x="3357554" y="4429132"/>
            <a:ext cx="571504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26</a:t>
            </a:r>
          </a:p>
        </p:txBody>
      </p:sp>
      <p:sp>
        <p:nvSpPr>
          <p:cNvPr id="91" name="Rounded Rectangle 90">
            <a:hlinkClick r:id="rId34" action="ppaction://hlinksldjump">
              <a:snd r:embed="rId9" name="bomb.wav" builtIn="1"/>
            </a:hlinkClick>
          </p:cNvPr>
          <p:cNvSpPr/>
          <p:nvPr/>
        </p:nvSpPr>
        <p:spPr>
          <a:xfrm>
            <a:off x="3929058" y="4500570"/>
            <a:ext cx="714380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27</a:t>
            </a:r>
          </a:p>
        </p:txBody>
      </p:sp>
      <p:sp>
        <p:nvSpPr>
          <p:cNvPr id="92" name="Rounded Rectangle 91">
            <a:hlinkClick r:id="rId35" action="ppaction://hlinksldjump">
              <a:snd r:embed="rId9" name="bomb.wav" builtIn="1"/>
            </a:hlinkClick>
          </p:cNvPr>
          <p:cNvSpPr/>
          <p:nvPr/>
        </p:nvSpPr>
        <p:spPr>
          <a:xfrm>
            <a:off x="4643438" y="4500570"/>
            <a:ext cx="785818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28</a:t>
            </a:r>
          </a:p>
        </p:txBody>
      </p:sp>
      <p:sp>
        <p:nvSpPr>
          <p:cNvPr id="93" name="Rounded Rectangle 92">
            <a:hlinkClick r:id="rId36" action="ppaction://hlinksldjump">
              <a:snd r:embed="rId9" name="bomb.wav" builtIn="1"/>
            </a:hlinkClick>
          </p:cNvPr>
          <p:cNvSpPr/>
          <p:nvPr/>
        </p:nvSpPr>
        <p:spPr>
          <a:xfrm>
            <a:off x="5429256" y="4500570"/>
            <a:ext cx="642942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29</a:t>
            </a:r>
          </a:p>
        </p:txBody>
      </p:sp>
      <p:sp>
        <p:nvSpPr>
          <p:cNvPr id="94" name="Rounded Rectangle 93">
            <a:hlinkClick r:id="rId37" action="ppaction://hlinksldjump">
              <a:snd r:embed="rId9" name="bomb.wav" builtIn="1"/>
            </a:hlinkClick>
          </p:cNvPr>
          <p:cNvSpPr/>
          <p:nvPr/>
        </p:nvSpPr>
        <p:spPr>
          <a:xfrm>
            <a:off x="6072198" y="4500570"/>
            <a:ext cx="642942" cy="71438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30</a:t>
            </a:r>
          </a:p>
        </p:txBody>
      </p:sp>
      <p:pic>
        <p:nvPicPr>
          <p:cNvPr id="98" name="HeartBeat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38" cstate="email"/>
          <a:stretch>
            <a:fillRect/>
          </a:stretch>
        </p:blipFill>
        <p:spPr>
          <a:xfrm>
            <a:off x="571472" y="6286520"/>
            <a:ext cx="304800" cy="304800"/>
          </a:xfrm>
          <a:prstGeom prst="rect">
            <a:avLst/>
          </a:prstGeom>
        </p:spPr>
      </p:pic>
      <p:pic>
        <p:nvPicPr>
          <p:cNvPr id="74" name="03. Loreena McKennitt - The Mystic's Dream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38" cstate="email"/>
          <a:stretch>
            <a:fillRect/>
          </a:stretch>
        </p:blipFill>
        <p:spPr>
          <a:xfrm>
            <a:off x="1500166" y="6357958"/>
            <a:ext cx="304800" cy="304800"/>
          </a:xfrm>
          <a:prstGeom prst="rect">
            <a:avLst/>
          </a:prstGeom>
        </p:spPr>
      </p:pic>
      <p:pic>
        <p:nvPicPr>
          <p:cNvPr id="96" name="Picture 95" descr="ishs.gif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572264" y="3071810"/>
            <a:ext cx="1409700" cy="2143125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2285984" y="6000768"/>
            <a:ext cx="3711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b="1" dirty="0" smtClean="0"/>
              <a:t>СОМБОР, 2013. л.Г.</a:t>
            </a:r>
          </a:p>
          <a:p>
            <a:r>
              <a:rPr lang="sr-Cyrl-CS" b="1" dirty="0" smtClean="0"/>
              <a:t>Марко И. Радаковић, вероучитељ</a:t>
            </a:r>
            <a:endParaRPr lang="sr-Cyrl-CS" b="1" dirty="0"/>
          </a:p>
        </p:txBody>
      </p:sp>
    </p:spTree>
    <p:controls>
      <p:control spid="1026" name="TextBox1" r:id="rId4" imgW="1324080" imgH="438120"/>
      <p:control spid="1027" name="TextBox2" r:id="rId5" imgW="1324080" imgH="43812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6" dur="3026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showWhenStopped="0">
                <p:cTn id="2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2" dur="400044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audio>
              <p:cMediaNode>
                <p:cTn id="2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  <p:bldLst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52" grpId="0" animBg="1"/>
      <p:bldP spid="54" grpId="0" animBg="1"/>
      <p:bldP spid="56" grpId="0" animBg="1"/>
      <p:bldP spid="58" grpId="0" animBg="1"/>
      <p:bldP spid="62" grpId="0" animBg="1"/>
      <p:bldP spid="63" grpId="0" animBg="1"/>
      <p:bldP spid="65" grpId="0" animBg="1"/>
      <p:bldP spid="67" grpId="0" animBg="1"/>
      <p:bldP spid="81" grpId="0" animBg="1"/>
      <p:bldP spid="81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53" grpId="0" animBg="1"/>
      <p:bldP spid="53" grpId="1" animBg="1"/>
      <p:bldP spid="57" grpId="0" animBg="1"/>
      <p:bldP spid="57" grpId="1" animBg="1"/>
      <p:bldP spid="68" grpId="0" animBg="1"/>
      <p:bldP spid="68" grpId="1" animBg="1"/>
      <p:bldP spid="70" grpId="0" animBg="1"/>
      <p:bldP spid="70" grpId="1" animBg="1"/>
      <p:bldP spid="72" grpId="0" animBg="1"/>
      <p:bldP spid="72" grpId="1" animBg="1"/>
      <p:bldP spid="80" grpId="0" animBg="1"/>
      <p:bldP spid="8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3071810"/>
            <a:ext cx="7114255" cy="1569660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sr-Cyrl-CS" sz="3200" dirty="0" smtClean="0">
                <a:solidFill>
                  <a:schemeClr val="accent3"/>
                </a:solidFill>
              </a:rPr>
              <a:t>Кад је Господ Исус Христос установио </a:t>
            </a:r>
            <a:endParaRPr lang="sr-Latn-CS" sz="3200" dirty="0" smtClean="0">
              <a:solidFill>
                <a:schemeClr val="accent3"/>
              </a:solidFill>
            </a:endParaRPr>
          </a:p>
          <a:p>
            <a:r>
              <a:rPr lang="sr-Cyrl-CS" sz="3200" dirty="0" smtClean="0">
                <a:solidFill>
                  <a:schemeClr val="accent3"/>
                </a:solidFill>
              </a:rPr>
              <a:t>Свету Тајну Причешћа?</a:t>
            </a:r>
          </a:p>
          <a:p>
            <a:r>
              <a:rPr lang="sr-Cyrl-CS" sz="3200" dirty="0" smtClean="0">
                <a:solidFill>
                  <a:schemeClr val="accent3"/>
                </a:solidFill>
              </a:rPr>
              <a:t>+</a:t>
            </a:r>
            <a:r>
              <a:rPr lang="sr-Latn-CS" sz="3200" dirty="0" smtClean="0">
                <a:solidFill>
                  <a:schemeClr val="accent3"/>
                </a:solidFill>
              </a:rPr>
              <a:t>4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isus 1999 (27)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11700" cy="6858000"/>
          </a:xfrm>
          <a:prstGeom prst="rect">
            <a:avLst/>
          </a:prstGeom>
        </p:spPr>
      </p:pic>
      <p:graphicFrame>
        <p:nvGraphicFramePr>
          <p:cNvPr id="88257" name="Group 193"/>
          <p:cNvGraphicFramePr>
            <a:graphicFrameLocks noGrp="1"/>
          </p:cNvGraphicFramePr>
          <p:nvPr/>
        </p:nvGraphicFramePr>
        <p:xfrm>
          <a:off x="468313" y="692150"/>
          <a:ext cx="8064500" cy="5427028"/>
        </p:xfrm>
        <a:graphic>
          <a:graphicData uri="http://schemas.openxmlformats.org/drawingml/2006/table">
            <a:tbl>
              <a:tblPr/>
              <a:tblGrid>
                <a:gridCol w="2016125"/>
                <a:gridCol w="2016125"/>
                <a:gridCol w="2016125"/>
                <a:gridCol w="2016125"/>
              </a:tblGrid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ВОДА</a:t>
                      </a:r>
                      <a:endParaRPr kumimoji="0" lang="hr-H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ВОЗАЧКА ДОЗВОЛА</a:t>
                      </a:r>
                      <a:endParaRPr kumimoji="0" lang="hr-H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ПОКАЈТЕ СЕ!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БОГ</a:t>
                      </a:r>
                      <a:endParaRPr kumimoji="0" lang="hr-H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8000"/>
                      </a:schemeClr>
                    </a:solidFill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РИБЕ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ЗРЕЛОСТ</a:t>
                      </a:r>
                      <a:endParaRPr kumimoji="0" lang="hr-H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МЕД</a:t>
                      </a:r>
                      <a:endParaRPr kumimoji="0" lang="hr-H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ОТАЦ</a:t>
                      </a:r>
                      <a:endParaRPr kumimoji="0" lang="hr-H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8000"/>
                      </a:schemeClr>
                    </a:solidFill>
                  </a:tcPr>
                </a:tc>
              </a:tr>
              <a:tr h="779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ДУНАВ</a:t>
                      </a:r>
                      <a:endParaRPr kumimoji="0" lang="hr-H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  <a:endParaRPr kumimoji="0" lang="hr-H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КАМИЉА ДЛАКА</a:t>
                      </a:r>
                      <a:endParaRPr kumimoji="0" lang="hr-H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СИН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8000"/>
                      </a:schemeClr>
                    </a:solidFill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САВА</a:t>
                      </a: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ГОДИНЕ</a:t>
                      </a:r>
                      <a:endParaRPr kumimoji="0" lang="hr-H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ПУСТИЊА</a:t>
                      </a:r>
                      <a:endParaRPr kumimoji="0" lang="hr-H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СВЕТИ ДУХ</a:t>
                      </a:r>
                      <a:endParaRPr kumimoji="0" lang="hr-H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8000"/>
                      </a:schemeClr>
                    </a:soli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Comic Sans MS" pitchFamily="66" charset="0"/>
                        </a:rPr>
                        <a:t>РЕКА</a:t>
                      </a:r>
                      <a:endParaRPr kumimoji="0" lang="hr-H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Comic Sans MS" pitchFamily="66" charset="0"/>
                        </a:rPr>
                        <a:t>ПУНОЛЕТСТВО</a:t>
                      </a:r>
                      <a:endParaRPr kumimoji="0" lang="hr-H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Comic Sans MS" pitchFamily="66" charset="0"/>
                        </a:rPr>
                        <a:t>СВЕТИ ЈОВАН КРСТИТЕЉ</a:t>
                      </a:r>
                      <a:endParaRPr kumimoji="0" lang="hr-H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Comic Sans MS" pitchFamily="66" charset="0"/>
                        </a:rPr>
                        <a:t>СВЕТА ТРОЈИЦА</a:t>
                      </a:r>
                      <a:endParaRPr kumimoji="0" lang="hr-H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8000"/>
                      </a:schemeClr>
                    </a:solidFill>
                  </a:tcPr>
                </a:tc>
              </a:tr>
              <a:tr h="84772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</a:rPr>
                        <a:t>БОГОЈАВЉЕЊЕ</a:t>
                      </a:r>
                      <a:endParaRPr kumimoji="0" lang="hr-HR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0" name="AutoShape 149"/>
          <p:cNvSpPr>
            <a:spLocks noChangeArrowheads="1"/>
          </p:cNvSpPr>
          <p:nvPr/>
        </p:nvSpPr>
        <p:spPr bwMode="auto">
          <a:xfrm>
            <a:off x="571500" y="714375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A 1</a:t>
            </a:r>
          </a:p>
        </p:txBody>
      </p:sp>
      <p:sp>
        <p:nvSpPr>
          <p:cNvPr id="61" name="AutoShape 150"/>
          <p:cNvSpPr>
            <a:spLocks noChangeArrowheads="1"/>
          </p:cNvSpPr>
          <p:nvPr/>
        </p:nvSpPr>
        <p:spPr bwMode="auto">
          <a:xfrm>
            <a:off x="428625" y="1643063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>
                <a:solidFill>
                  <a:schemeClr val="bg1"/>
                </a:solidFill>
              </a:rPr>
              <a:t>A 2</a:t>
            </a:r>
          </a:p>
        </p:txBody>
      </p:sp>
      <p:sp>
        <p:nvSpPr>
          <p:cNvPr id="62" name="AutoShape 151"/>
          <p:cNvSpPr>
            <a:spLocks noChangeArrowheads="1"/>
          </p:cNvSpPr>
          <p:nvPr/>
        </p:nvSpPr>
        <p:spPr bwMode="auto">
          <a:xfrm>
            <a:off x="571472" y="2571744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A 3</a:t>
            </a:r>
          </a:p>
        </p:txBody>
      </p:sp>
      <p:sp>
        <p:nvSpPr>
          <p:cNvPr id="63" name="AutoShape 152"/>
          <p:cNvSpPr>
            <a:spLocks noChangeArrowheads="1"/>
          </p:cNvSpPr>
          <p:nvPr/>
        </p:nvSpPr>
        <p:spPr bwMode="auto">
          <a:xfrm>
            <a:off x="642938" y="342900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A 4</a:t>
            </a:r>
          </a:p>
        </p:txBody>
      </p:sp>
      <p:sp>
        <p:nvSpPr>
          <p:cNvPr id="64" name="AutoShape 153"/>
          <p:cNvSpPr>
            <a:spLocks noChangeArrowheads="1"/>
          </p:cNvSpPr>
          <p:nvPr/>
        </p:nvSpPr>
        <p:spPr bwMode="auto">
          <a:xfrm>
            <a:off x="642910" y="4286256"/>
            <a:ext cx="1841500" cy="8731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000" b="1" dirty="0">
                <a:solidFill>
                  <a:schemeClr val="bg1"/>
                </a:solidFill>
              </a:rPr>
              <a:t>Колона</a:t>
            </a:r>
            <a:r>
              <a:rPr lang="hr-HR" sz="2000" b="1" dirty="0">
                <a:solidFill>
                  <a:schemeClr val="bg1"/>
                </a:solidFill>
              </a:rPr>
              <a:t> A</a:t>
            </a:r>
          </a:p>
        </p:txBody>
      </p:sp>
      <p:sp>
        <p:nvSpPr>
          <p:cNvPr id="65" name="AutoShape 154"/>
          <p:cNvSpPr>
            <a:spLocks noChangeArrowheads="1"/>
          </p:cNvSpPr>
          <p:nvPr/>
        </p:nvSpPr>
        <p:spPr bwMode="auto">
          <a:xfrm>
            <a:off x="2643188" y="785813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Б</a:t>
            </a:r>
            <a:r>
              <a:rPr lang="hr-H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6" name="AutoShape 155"/>
          <p:cNvSpPr>
            <a:spLocks noChangeArrowheads="1"/>
          </p:cNvSpPr>
          <p:nvPr/>
        </p:nvSpPr>
        <p:spPr bwMode="auto">
          <a:xfrm>
            <a:off x="4572000" y="785813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В</a:t>
            </a:r>
            <a:r>
              <a:rPr lang="hr-HR" sz="24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67" name="AutoShape 156"/>
          <p:cNvSpPr>
            <a:spLocks noChangeArrowheads="1"/>
          </p:cNvSpPr>
          <p:nvPr/>
        </p:nvSpPr>
        <p:spPr bwMode="auto">
          <a:xfrm>
            <a:off x="6572250" y="785813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Г</a:t>
            </a:r>
            <a:r>
              <a:rPr lang="hr-HR" sz="24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68" name="AutoShape 157"/>
          <p:cNvSpPr>
            <a:spLocks noChangeArrowheads="1"/>
          </p:cNvSpPr>
          <p:nvPr/>
        </p:nvSpPr>
        <p:spPr bwMode="auto">
          <a:xfrm>
            <a:off x="2500313" y="1571625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Б</a:t>
            </a:r>
            <a:r>
              <a:rPr lang="hr-HR" sz="24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69" name="AutoShape 158"/>
          <p:cNvSpPr>
            <a:spLocks noChangeArrowheads="1"/>
          </p:cNvSpPr>
          <p:nvPr/>
        </p:nvSpPr>
        <p:spPr bwMode="auto">
          <a:xfrm>
            <a:off x="4500563" y="1571625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В</a:t>
            </a:r>
            <a:r>
              <a:rPr lang="hr-HR" sz="24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70" name="AutoShape 159"/>
          <p:cNvSpPr>
            <a:spLocks noChangeArrowheads="1"/>
          </p:cNvSpPr>
          <p:nvPr/>
        </p:nvSpPr>
        <p:spPr bwMode="auto">
          <a:xfrm>
            <a:off x="6500813" y="1571625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Г</a:t>
            </a:r>
            <a:r>
              <a:rPr lang="hr-HR" sz="24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71" name="AutoShape 160"/>
          <p:cNvSpPr>
            <a:spLocks noChangeArrowheads="1"/>
          </p:cNvSpPr>
          <p:nvPr/>
        </p:nvSpPr>
        <p:spPr bwMode="auto">
          <a:xfrm>
            <a:off x="2500313" y="2500313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Б</a:t>
            </a:r>
            <a:r>
              <a:rPr lang="hr-HR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72" name="AutoShape 161"/>
          <p:cNvSpPr>
            <a:spLocks noChangeArrowheads="1"/>
          </p:cNvSpPr>
          <p:nvPr/>
        </p:nvSpPr>
        <p:spPr bwMode="auto">
          <a:xfrm>
            <a:off x="4572000" y="2428875"/>
            <a:ext cx="1841500" cy="8572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В</a:t>
            </a:r>
            <a:r>
              <a:rPr lang="hr-HR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73" name="AutoShape 162"/>
          <p:cNvSpPr>
            <a:spLocks noChangeArrowheads="1"/>
          </p:cNvSpPr>
          <p:nvPr/>
        </p:nvSpPr>
        <p:spPr bwMode="auto">
          <a:xfrm>
            <a:off x="6643688" y="257175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Г</a:t>
            </a:r>
            <a:r>
              <a:rPr lang="hr-HR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74" name="AutoShape 163"/>
          <p:cNvSpPr>
            <a:spLocks noChangeArrowheads="1"/>
          </p:cNvSpPr>
          <p:nvPr/>
        </p:nvSpPr>
        <p:spPr bwMode="auto">
          <a:xfrm>
            <a:off x="2571750" y="3286125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Б</a:t>
            </a:r>
            <a:r>
              <a:rPr lang="hr-HR" sz="2400" b="1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75" name="AutoShape 164"/>
          <p:cNvSpPr>
            <a:spLocks noChangeArrowheads="1"/>
          </p:cNvSpPr>
          <p:nvPr/>
        </p:nvSpPr>
        <p:spPr bwMode="auto">
          <a:xfrm>
            <a:off x="4643438" y="3500438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В</a:t>
            </a:r>
            <a:r>
              <a:rPr lang="hr-HR" sz="2400" b="1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76" name="AutoShape 165"/>
          <p:cNvSpPr>
            <a:spLocks noChangeArrowheads="1"/>
          </p:cNvSpPr>
          <p:nvPr/>
        </p:nvSpPr>
        <p:spPr bwMode="auto">
          <a:xfrm>
            <a:off x="6572250" y="3500438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Г</a:t>
            </a:r>
            <a:r>
              <a:rPr lang="hr-HR" sz="2400" b="1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77" name="AutoShape 166"/>
          <p:cNvSpPr>
            <a:spLocks noChangeArrowheads="1"/>
          </p:cNvSpPr>
          <p:nvPr/>
        </p:nvSpPr>
        <p:spPr bwMode="auto">
          <a:xfrm>
            <a:off x="2643188" y="4214813"/>
            <a:ext cx="1841500" cy="10001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000" b="1" dirty="0">
                <a:solidFill>
                  <a:schemeClr val="bg1"/>
                </a:solidFill>
              </a:rPr>
              <a:t>Колона</a:t>
            </a:r>
            <a:r>
              <a:rPr lang="hr-HR" sz="2000" b="1" dirty="0">
                <a:solidFill>
                  <a:schemeClr val="bg1"/>
                </a:solidFill>
              </a:rPr>
              <a:t> </a:t>
            </a:r>
            <a:r>
              <a:rPr lang="x-none" sz="2000" b="1" dirty="0">
                <a:solidFill>
                  <a:schemeClr val="bg1"/>
                </a:solidFill>
              </a:rPr>
              <a:t>Б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78" name="AutoShape 167"/>
          <p:cNvSpPr>
            <a:spLocks noChangeArrowheads="1"/>
          </p:cNvSpPr>
          <p:nvPr/>
        </p:nvSpPr>
        <p:spPr bwMode="auto">
          <a:xfrm>
            <a:off x="4572000" y="4286250"/>
            <a:ext cx="1785938" cy="9286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000" b="1" dirty="0">
                <a:solidFill>
                  <a:schemeClr val="bg1"/>
                </a:solidFill>
              </a:rPr>
              <a:t>Колона</a:t>
            </a:r>
            <a:r>
              <a:rPr lang="hr-HR" sz="2000" b="1" dirty="0">
                <a:solidFill>
                  <a:schemeClr val="bg1"/>
                </a:solidFill>
              </a:rPr>
              <a:t> </a:t>
            </a:r>
            <a:r>
              <a:rPr lang="x-none" sz="2000" b="1" dirty="0">
                <a:solidFill>
                  <a:schemeClr val="bg1"/>
                </a:solidFill>
              </a:rPr>
              <a:t>В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79" name="AutoShape 168"/>
          <p:cNvSpPr>
            <a:spLocks noChangeArrowheads="1"/>
          </p:cNvSpPr>
          <p:nvPr/>
        </p:nvSpPr>
        <p:spPr bwMode="auto">
          <a:xfrm>
            <a:off x="6572250" y="4286250"/>
            <a:ext cx="1841500" cy="8016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000" b="1" dirty="0">
                <a:solidFill>
                  <a:schemeClr val="bg1"/>
                </a:solidFill>
              </a:rPr>
              <a:t>Колона</a:t>
            </a:r>
            <a:r>
              <a:rPr lang="hr-HR" sz="2000" b="1" dirty="0">
                <a:solidFill>
                  <a:schemeClr val="bg1"/>
                </a:solidFill>
              </a:rPr>
              <a:t> </a:t>
            </a:r>
            <a:r>
              <a:rPr lang="x-none" sz="2000" b="1" dirty="0">
                <a:solidFill>
                  <a:schemeClr val="bg1"/>
                </a:solidFill>
              </a:rPr>
              <a:t>Г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80" name="AutoShape 169"/>
          <p:cNvSpPr>
            <a:spLocks noChangeArrowheads="1"/>
          </p:cNvSpPr>
          <p:nvPr/>
        </p:nvSpPr>
        <p:spPr bwMode="auto">
          <a:xfrm>
            <a:off x="500034" y="5357826"/>
            <a:ext cx="7775575" cy="7191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  <a:latin typeface="Times New Roman" pitchFamily="18" charset="0"/>
              </a:rPr>
              <a:t>КОНАЧНО РЕШЕЊЕ</a:t>
            </a:r>
            <a:endParaRPr lang="hr-HR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934670"/>
            <a:ext cx="9188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Left Arrow 25"/>
          <p:cNvSpPr/>
          <p:nvPr/>
        </p:nvSpPr>
        <p:spPr bwMode="auto">
          <a:xfrm>
            <a:off x="7010400" y="60960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4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8662" y="214290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+1 ЗА КОЛОНУ, +4 ЗА КОНАЧНО</a:t>
            </a:r>
            <a:endParaRPr lang="sr-Cyrl-C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8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  <a:alpha val="7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4400" dirty="0" smtClean="0">
                <a:solidFill>
                  <a:srgbClr val="FF0000"/>
                </a:solidFill>
              </a:rPr>
              <a:t>ЧЕМУ ЈЕ ПОСВЕЋЕН ИВАЊДАН</a:t>
            </a:r>
            <a:r>
              <a:rPr lang="sr-Latn-CS" sz="4400" dirty="0" smtClean="0">
                <a:solidFill>
                  <a:srgbClr val="FF0000"/>
                </a:solidFill>
              </a:rPr>
              <a:t>? +4</a:t>
            </a:r>
            <a:endParaRPr lang="sr-Cyrl-CS" sz="4400" dirty="0" smtClean="0">
              <a:solidFill>
                <a:srgbClr val="FF0000"/>
              </a:solidFill>
            </a:endParaRPr>
          </a:p>
        </p:txBody>
      </p:sp>
      <p:sp>
        <p:nvSpPr>
          <p:cNvPr id="4" name="Left Arrow 3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11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" y="0"/>
            <a:ext cx="9144000" cy="1323439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Чему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је посвећен празник Мала Госпојина? +</a:t>
            </a:r>
            <a:r>
              <a:rPr kumimoji="0" lang="sr-Latn-CS" sz="4000" b="1" i="0" u="none" strike="noStrike" cap="none" normalizeH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4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12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alpha val="4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r-Cyrl-CS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</a:rPr>
              <a:t>Чему</a:t>
            </a:r>
            <a:r>
              <a:rPr kumimoji="0" lang="sr-Cyrl-CS" sz="3600" b="0" i="0" u="none" strike="noStrike" cap="none" normalizeH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</a:rPr>
              <a:t> је посвећен празник Благовести? +</a:t>
            </a:r>
            <a:r>
              <a:rPr kumimoji="0" lang="sr-Latn-CS" sz="3600" b="0" i="0" u="none" strike="noStrike" cap="none" normalizeH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</a:rPr>
              <a:t>4</a:t>
            </a:r>
            <a:endParaRPr kumimoji="0" lang="sr-Cyrl-CS" sz="3600" b="0" i="0" u="none" strike="noStrike" cap="none" normalizeH="0" baseline="0" dirty="0" smtClean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13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gradFill flip="none" rotWithShape="1">
            <a:gsLst>
              <a:gs pos="9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2800" b="1" dirty="0" smtClean="0">
                <a:solidFill>
                  <a:schemeClr val="accent3"/>
                </a:solidFill>
              </a:rPr>
              <a:t>ЧЕМУ ЈЕ ПОСВЕЋЕМ ПРАЗНИК ВАВЕДЕЊЕ?+</a:t>
            </a:r>
            <a:r>
              <a:rPr lang="sr-Latn-CS" sz="2800" b="1" dirty="0" smtClean="0">
                <a:solidFill>
                  <a:schemeClr val="accent3"/>
                </a:solidFill>
              </a:rPr>
              <a:t>6</a:t>
            </a:r>
            <a:endParaRPr lang="sr-Cyrl-CS" sz="2800" b="1" dirty="0" smtClean="0">
              <a:solidFill>
                <a:schemeClr val="accent3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CS" sz="28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14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alpha val="3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3600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Чему је посвећен празник БОГОЈАВЉЕЊЕ? 5</a:t>
            </a:r>
          </a:p>
        </p:txBody>
      </p:sp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15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4290"/>
            <a:ext cx="7786742" cy="2862322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CS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 се зову четири књиге које су написали апостоли, а које говоре о Христовом животу, чудима и проповеди?</a:t>
            </a:r>
          </a:p>
          <a:p>
            <a:r>
              <a:rPr lang="sr-Cyrl-CS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+3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357686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5400" dirty="0" smtClean="0">
                <a:solidFill>
                  <a:schemeClr val="accent3"/>
                </a:solidFill>
              </a:rPr>
              <a:t>Како се зову четири Јеванђелист</a:t>
            </a:r>
            <a:r>
              <a:rPr lang="sr-Latn-CS" sz="5400" dirty="0" smtClean="0">
                <a:solidFill>
                  <a:schemeClr val="accent3"/>
                </a:solidFill>
              </a:rPr>
              <a:t>a</a:t>
            </a:r>
            <a:r>
              <a:rPr lang="sr-Cyrl-CS" sz="5400" dirty="0" smtClean="0">
                <a:solidFill>
                  <a:schemeClr val="accent3"/>
                </a:solidFill>
              </a:rPr>
              <a:t>, то јест, писци Јеванђеља?</a:t>
            </a:r>
          </a:p>
          <a:p>
            <a:r>
              <a:rPr lang="sr-Cyrl-CS" sz="5400" dirty="0" smtClean="0">
                <a:solidFill>
                  <a:schemeClr val="accent3"/>
                </a:solidFill>
              </a:rPr>
              <a:t>+2 за сваког погођеног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eft Arrow 5">
            <a:hlinkClick r:id="rId2" action="ppaction://hlinksldjump">
              <a:snd r:embed="rId3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7" descr="isus 1999 (27)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762" y="571480"/>
            <a:ext cx="4957238" cy="4199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" y="0"/>
            <a:ext cx="88582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r-Cyrl-CS" sz="4000" b="1" dirty="0" smtClean="0">
                <a:solidFill>
                  <a:schemeClr val="accent3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Чему је посвећена свака недеља</a:t>
            </a:r>
            <a:r>
              <a:rPr lang="sr-Latn-CS" sz="4000" b="1" dirty="0" smtClean="0">
                <a:solidFill>
                  <a:schemeClr val="accent3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sr-Latn-CS" sz="4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sr-Latn-CS" sz="4000" b="1" dirty="0" smtClean="0">
                <a:solidFill>
                  <a:schemeClr val="accent3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4   -2</a:t>
            </a:r>
            <a:endParaRPr kumimoji="0" lang="sr-Latn-CS" sz="4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18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775" y="2357430"/>
            <a:ext cx="8798225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r>
              <a:rPr lang="sr-Cyrl-CS" sz="3600" dirty="0" smtClean="0">
                <a:solidFill>
                  <a:schemeClr val="accent3"/>
                </a:solidFill>
              </a:rPr>
              <a:t>Чему је посвећен празник Благовести?</a:t>
            </a:r>
          </a:p>
          <a:p>
            <a:r>
              <a:rPr lang="sr-Cyrl-CS" sz="3600" dirty="0" smtClean="0">
                <a:solidFill>
                  <a:schemeClr val="accent3"/>
                </a:solidFill>
              </a:rPr>
              <a:t>+5</a:t>
            </a:r>
            <a:endParaRPr lang="en-US" sz="3600" b="0" cap="none" spc="0" dirty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715016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42907" y="0"/>
            <a:ext cx="8572560" cy="4247317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sr-Cyrl-CS" sz="5400" dirty="0" smtClean="0">
                <a:solidFill>
                  <a:schemeClr val="accent3"/>
                </a:solidFill>
              </a:rPr>
              <a:t>Којим занатом се Христос бавио док није почео своју проповед?</a:t>
            </a:r>
          </a:p>
          <a:p>
            <a:r>
              <a:rPr lang="sr-Cyrl-CS" sz="5400" dirty="0" smtClean="0">
                <a:solidFill>
                  <a:schemeClr val="accent3"/>
                </a:solidFill>
              </a:rPr>
              <a:t> </a:t>
            </a:r>
          </a:p>
          <a:p>
            <a:r>
              <a:rPr lang="sr-Cyrl-CS" sz="5400" dirty="0" smtClean="0">
                <a:solidFill>
                  <a:schemeClr val="accent3"/>
                </a:solidFill>
              </a:rPr>
              <a:t>+</a:t>
            </a:r>
            <a:r>
              <a:rPr lang="sr-Latn-CS" sz="5400" dirty="0" smtClean="0">
                <a:solidFill>
                  <a:schemeClr val="accent3"/>
                </a:solidFill>
              </a:rPr>
              <a:t>3</a:t>
            </a:r>
            <a:endParaRPr lang="en-US" sz="5400" b="0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accent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r="5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786446" y="0"/>
            <a:ext cx="3316815" cy="34163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36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Чему је посвећен празник Божић? + </a:t>
            </a:r>
            <a:r>
              <a:rPr lang="sr-Latn-CS" sz="36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3</a:t>
            </a:r>
            <a:endParaRPr lang="sr-Cyrl-CS" sz="3600" dirty="0" smtClean="0">
              <a:solidFill>
                <a:schemeClr val="accent3">
                  <a:lumMod val="95000"/>
                  <a:lumOff val="5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CS" sz="36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-4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Cyrl-CS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20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42852"/>
            <a:ext cx="8786842" cy="13234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r-Cyrl-CS" sz="4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Arial" pitchFamily="34" charset="0"/>
              </a:rPr>
              <a:t>На</a:t>
            </a:r>
            <a:r>
              <a:rPr kumimoji="0" lang="sr-Cyrl-CS" sz="40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Arial" pitchFamily="34" charset="0"/>
              </a:rPr>
              <a:t> који празник се врши велико свећење воде? +4</a:t>
            </a:r>
            <a:endParaRPr kumimoji="0" lang="sr-Cyrl-CS" sz="4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21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N09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084432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00627" y="0"/>
            <a:ext cx="4143373" cy="5078313"/>
          </a:xfrm>
          <a:prstGeom prst="rect">
            <a:avLst/>
          </a:prstGeom>
          <a:solidFill>
            <a:schemeClr val="bg2">
              <a:alpha val="33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Име оца Светог Јована Крститеља(+2) и мајке (+2).</a:t>
            </a:r>
            <a:endParaRPr lang="sr-Cyrl-CS" sz="5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5429264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Latn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eft Arrow 5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govest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72109"/>
            <a:ext cx="9144000" cy="65137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720" y="642918"/>
            <a:ext cx="324418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Име оца (+2) и мајке (+2) Пресвете Богородице.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23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928934"/>
            <a:ext cx="8643966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0" cap="none" spc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 означава БАДЊАК? +4</a:t>
            </a:r>
            <a:endParaRPr lang="en-US" sz="3200" b="0" cap="none" spc="0" dirty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accent3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24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5" action="ppaction://hlinksldjump">
              <a:snd r:embed="rId3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25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81208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КОЈИМ РЕЧИМА СЕ ОТАЦ</a:t>
            </a:r>
          </a:p>
          <a:p>
            <a:pPr algn="ctr"/>
            <a:r>
              <a:rPr lang="sr-Cyrl-C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ЈАВИО НА БОГОЈАВЉЕЊУ?</a:t>
            </a:r>
            <a:endParaRPr lang="sr-Cyrl-C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4000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Cyrl-CS" dirty="0"/>
          </a:p>
        </p:txBody>
      </p:sp>
      <p:sp>
        <p:nvSpPr>
          <p:cNvPr id="9" name="Pentagon 8"/>
          <p:cNvSpPr/>
          <p:nvPr/>
        </p:nvSpPr>
        <p:spPr>
          <a:xfrm>
            <a:off x="1285852" y="4286256"/>
            <a:ext cx="6357982" cy="64294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</a:rPr>
              <a:t>ЏОКЕР ЗА ПРОМЕНУ ПИТАЊА</a:t>
            </a:r>
            <a:endParaRPr lang="en-US" dirty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86439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 је написао </a:t>
            </a:r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 Завет</a:t>
            </a:r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 +5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Left Arrow 3">
            <a:hlinkClick r:id="rId2" action="ppaction://hlinksldjump">
              <a:snd r:embed="rId3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8260274" cy="2585323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dirty="0" smtClean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Вечера пред излазак из </a:t>
            </a:r>
          </a:p>
          <a:p>
            <a:pPr algn="ctr"/>
            <a:r>
              <a:rPr lang="sr-Cyrl-CS" sz="5400" dirty="0" smtClean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r>
              <a:rPr lang="sr-Cyrl-CS" sz="5400" b="0" cap="none" spc="0" dirty="0" smtClean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опства је праслика – чега?</a:t>
            </a:r>
          </a:p>
          <a:p>
            <a:pPr algn="ctr"/>
            <a:r>
              <a:rPr lang="sr-Cyrl-CS" sz="5400" dirty="0" smtClean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+2</a:t>
            </a:r>
            <a:endParaRPr lang="en-US" sz="5400" b="0" cap="none" spc="0" dirty="0">
              <a:ln w="10160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27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78634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dirty="0" smtClean="0">
                <a:solidFill>
                  <a:schemeClr val="bg2"/>
                </a:solidFill>
              </a:rPr>
              <a:t>Са колико година је Христос разапет?</a:t>
            </a:r>
            <a:endParaRPr lang="sr-Latn-CS" sz="5400" b="1" dirty="0" smtClean="0">
              <a:solidFill>
                <a:schemeClr val="bg2"/>
              </a:solidFill>
            </a:endParaRPr>
          </a:p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+4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28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643702" cy="206210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r>
              <a:rPr lang="sr-Cyrl-CS" sz="3200" dirty="0" smtClean="0">
                <a:solidFill>
                  <a:schemeClr val="bg1"/>
                </a:solidFill>
              </a:rPr>
              <a:t>Које је прво јавно чудо које је Христос учинио?</a:t>
            </a:r>
          </a:p>
          <a:p>
            <a:r>
              <a:rPr lang="sr-Cyrl-CS" sz="3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+</a:t>
            </a:r>
            <a:r>
              <a:rPr lang="sr-Latn-CS" sz="3200" dirty="0" smtClean="0">
                <a:solidFill>
                  <a:schemeClr val="bg1"/>
                </a:solidFill>
              </a:rPr>
              <a:t>3</a:t>
            </a:r>
            <a:endParaRPr lang="sr-Cyrl-CS" sz="3200" dirty="0" smtClean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Latn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eft Arrow 5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kstv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500306"/>
            <a:ext cx="8715404" cy="1754326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dirty="0" smtClean="0">
                <a:solidFill>
                  <a:srgbClr val="000000"/>
                </a:solidFill>
              </a:rPr>
              <a:t>Из којег града је био Христос? </a:t>
            </a:r>
            <a:r>
              <a:rPr lang="sr-Cyrl-C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eft Arrow 5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29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0_3175c_209e9e75_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17426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2" y="428604"/>
          <a:ext cx="6357982" cy="5929356"/>
        </p:xfrm>
        <a:graphic>
          <a:graphicData uri="http://schemas.openxmlformats.org/drawingml/2006/table">
            <a:tbl>
              <a:tblPr lastCol="1">
                <a:tableStyleId>{5C22544A-7EE6-4342-B048-85BDC9FD1C3A}</a:tableStyleId>
              </a:tblPr>
              <a:tblGrid>
                <a:gridCol w="6357982"/>
              </a:tblGrid>
              <a:tr h="988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2400" dirty="0" smtClean="0"/>
                        <a:t>КАЖЕ</a:t>
                      </a:r>
                      <a:r>
                        <a:rPr lang="sr-Cyrl-CS" sz="2400" baseline="0" dirty="0" smtClean="0"/>
                        <a:t> СЕ ДА ЈЕ ОН НОВОЗАВЕТНИ ИЛИЈА.</a:t>
                      </a:r>
                      <a:endParaRPr lang="sr-Cyrl-CS" sz="2400" dirty="0" smtClean="0"/>
                    </a:p>
                  </a:txBody>
                  <a:tcPr>
                    <a:solidFill>
                      <a:schemeClr val="accent1">
                        <a:alpha val="51000"/>
                      </a:schemeClr>
                    </a:solidFill>
                  </a:tcPr>
                </a:tc>
              </a:tr>
              <a:tr h="988226">
                <a:tc>
                  <a:txBody>
                    <a:bodyPr/>
                    <a:lstStyle/>
                    <a:p>
                      <a:r>
                        <a:rPr lang="sr-Cyrl-CS" sz="2400" dirty="0" smtClean="0"/>
                        <a:t>НА</a:t>
                      </a:r>
                      <a:r>
                        <a:rPr lang="sr-Cyrl-CS" sz="2400" baseline="0" dirty="0" smtClean="0"/>
                        <a:t> ИКОНАМА СЕ СЛИКА СА КРИЛИМА.</a:t>
                      </a:r>
                      <a:endParaRPr lang="sr-Cyrl-CS" sz="2400" dirty="0"/>
                    </a:p>
                  </a:txBody>
                  <a:tcPr>
                    <a:solidFill>
                      <a:schemeClr val="accent1">
                        <a:alpha val="51000"/>
                      </a:schemeClr>
                    </a:solidFill>
                  </a:tcPr>
                </a:tc>
              </a:tr>
              <a:tr h="988226">
                <a:tc>
                  <a:txBody>
                    <a:bodyPr/>
                    <a:lstStyle/>
                    <a:p>
                      <a:r>
                        <a:rPr lang="sr-Cyrl-CS" sz="2400" dirty="0" smtClean="0"/>
                        <a:t>ХРАНИО</a:t>
                      </a:r>
                      <a:r>
                        <a:rPr lang="sr-Cyrl-CS" sz="2400" baseline="0" dirty="0" smtClean="0"/>
                        <a:t> СЕ МЕДОМ И СКАКАВЦИМА.</a:t>
                      </a:r>
                      <a:endParaRPr lang="sr-Cyrl-CS" sz="2400" dirty="0"/>
                    </a:p>
                  </a:txBody>
                  <a:tcPr>
                    <a:solidFill>
                      <a:schemeClr val="accent1">
                        <a:alpha val="51000"/>
                      </a:schemeClr>
                    </a:solidFill>
                  </a:tcPr>
                </a:tc>
              </a:tr>
              <a:tr h="988226">
                <a:tc>
                  <a:txBody>
                    <a:bodyPr/>
                    <a:lstStyle/>
                    <a:p>
                      <a:r>
                        <a:rPr lang="sr-Cyrl-CS" sz="2400" dirty="0" smtClean="0"/>
                        <a:t>ЊЕГОВУ</a:t>
                      </a:r>
                      <a:r>
                        <a:rPr lang="sr-Cyrl-CS" sz="2400" baseline="0" dirty="0" smtClean="0"/>
                        <a:t> ОДРУБЉЕНУ ГЛАВУ СУ ОДНЕЛИ ЦАРИЦИ НА ТАЦНИ.</a:t>
                      </a:r>
                      <a:endParaRPr lang="sr-Cyrl-CS" sz="2400" dirty="0"/>
                    </a:p>
                  </a:txBody>
                  <a:tcPr>
                    <a:solidFill>
                      <a:schemeClr val="accent1">
                        <a:alpha val="51000"/>
                      </a:schemeClr>
                    </a:solidFill>
                  </a:tcPr>
                </a:tc>
              </a:tr>
              <a:tr h="988226">
                <a:tc>
                  <a:txBody>
                    <a:bodyPr/>
                    <a:lstStyle/>
                    <a:p>
                      <a:r>
                        <a:rPr lang="sr-Cyrl-CS" sz="2400" baseline="0" dirty="0" smtClean="0"/>
                        <a:t>ПРОРОК, ПРЕТЕЧА И КРСТИТЕЉ.</a:t>
                      </a:r>
                      <a:endParaRPr lang="sr-Cyrl-CS" sz="2400" dirty="0"/>
                    </a:p>
                  </a:txBody>
                  <a:tcPr>
                    <a:solidFill>
                      <a:schemeClr val="accent1">
                        <a:alpha val="51000"/>
                      </a:schemeClr>
                    </a:solidFill>
                  </a:tcPr>
                </a:tc>
              </a:tr>
              <a:tr h="988226">
                <a:tc>
                  <a:txBody>
                    <a:bodyPr/>
                    <a:lstStyle/>
                    <a:p>
                      <a:r>
                        <a:rPr lang="sr-Cyrl-CS" sz="3600" dirty="0" smtClean="0"/>
                        <a:t>СВЕТИ</a:t>
                      </a:r>
                      <a:r>
                        <a:rPr lang="sr-Cyrl-CS" sz="3600" baseline="0" dirty="0" smtClean="0"/>
                        <a:t> ЈОВАН КРСТИТЕЉ</a:t>
                      </a:r>
                      <a:endParaRPr lang="sr-Cyrl-CS" sz="3600" dirty="0"/>
                    </a:p>
                  </a:txBody>
                  <a:tcPr>
                    <a:solidFill>
                      <a:schemeClr val="accent1">
                        <a:alpha val="51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5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6500826" y="4714884"/>
            <a:ext cx="304800" cy="30480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8143900" y="500042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5</a:t>
            </a:r>
            <a:endParaRPr lang="sr-Cyrl-CS" b="1" dirty="0"/>
          </a:p>
        </p:txBody>
      </p:sp>
      <p:sp>
        <p:nvSpPr>
          <p:cNvPr id="24" name="Oval 23"/>
          <p:cNvSpPr/>
          <p:nvPr/>
        </p:nvSpPr>
        <p:spPr>
          <a:xfrm>
            <a:off x="8143900" y="1428736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4</a:t>
            </a:r>
            <a:endParaRPr lang="sr-Cyrl-CS" b="1" dirty="0"/>
          </a:p>
        </p:txBody>
      </p:sp>
      <p:sp>
        <p:nvSpPr>
          <p:cNvPr id="25" name="Oval 24"/>
          <p:cNvSpPr/>
          <p:nvPr/>
        </p:nvSpPr>
        <p:spPr>
          <a:xfrm>
            <a:off x="8143900" y="2428868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3</a:t>
            </a:r>
            <a:endParaRPr lang="sr-Cyrl-CS" b="1" dirty="0"/>
          </a:p>
        </p:txBody>
      </p:sp>
      <p:sp>
        <p:nvSpPr>
          <p:cNvPr id="26" name="Oval 25"/>
          <p:cNvSpPr/>
          <p:nvPr/>
        </p:nvSpPr>
        <p:spPr>
          <a:xfrm>
            <a:off x="8143900" y="3500438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2</a:t>
            </a:r>
            <a:endParaRPr lang="sr-Cyrl-CS" b="1" dirty="0"/>
          </a:p>
        </p:txBody>
      </p:sp>
      <p:sp>
        <p:nvSpPr>
          <p:cNvPr id="27" name="Oval 26"/>
          <p:cNvSpPr/>
          <p:nvPr/>
        </p:nvSpPr>
        <p:spPr>
          <a:xfrm>
            <a:off x="8143900" y="4500570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2</a:t>
            </a:r>
            <a:endParaRPr lang="sr-Cyrl-CS" b="1" dirty="0"/>
          </a:p>
        </p:txBody>
      </p:sp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71472" y="428604"/>
            <a:ext cx="6500858" cy="10096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1</a:t>
            </a:r>
          </a:p>
        </p:txBody>
      </p:sp>
      <p:pic>
        <p:nvPicPr>
          <p:cNvPr id="38" name="BOOM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7429520" y="857232"/>
            <a:ext cx="304800" cy="304800"/>
          </a:xfrm>
          <a:prstGeom prst="rect">
            <a:avLst/>
          </a:prstGeom>
        </p:spPr>
      </p:pic>
      <p:pic>
        <p:nvPicPr>
          <p:cNvPr id="39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7643834" y="642918"/>
            <a:ext cx="304800" cy="304800"/>
          </a:xfrm>
          <a:prstGeom prst="rect">
            <a:avLst/>
          </a:prstGeom>
        </p:spPr>
      </p:pic>
      <p:pic>
        <p:nvPicPr>
          <p:cNvPr id="40" name="TIC_TOC.wav">
            <a:hlinkClick r:id="" action="ppaction://media"/>
          </p:cNvPr>
          <p:cNvPicPr>
            <a:picLocks noRot="1" noChangeAspect="1"/>
          </p:cNvPicPr>
          <p:nvPr>
            <a:wavAudioFile r:embed="rId3" name="TIC_TOC.wav"/>
          </p:nvPr>
        </p:nvPicPr>
        <p:blipFill>
          <a:blip r:embed="rId7" cstate="email"/>
          <a:stretch>
            <a:fillRect/>
          </a:stretch>
        </p:blipFill>
        <p:spPr>
          <a:xfrm>
            <a:off x="7929586" y="357166"/>
            <a:ext cx="304800" cy="304800"/>
          </a:xfrm>
          <a:prstGeom prst="rect">
            <a:avLst/>
          </a:prstGeom>
        </p:spPr>
      </p:pic>
      <p:pic>
        <p:nvPicPr>
          <p:cNvPr id="41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7358082" y="1714488"/>
            <a:ext cx="304800" cy="304800"/>
          </a:xfrm>
          <a:prstGeom prst="rect">
            <a:avLst/>
          </a:prstGeom>
        </p:spPr>
      </p:pic>
      <p:pic>
        <p:nvPicPr>
          <p:cNvPr id="43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7286644" y="2571744"/>
            <a:ext cx="304800" cy="304800"/>
          </a:xfrm>
          <a:prstGeom prst="rect">
            <a:avLst/>
          </a:prstGeom>
        </p:spPr>
      </p:pic>
      <p:pic>
        <p:nvPicPr>
          <p:cNvPr id="44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7143768" y="3786190"/>
            <a:ext cx="304800" cy="304800"/>
          </a:xfrm>
          <a:prstGeom prst="rect">
            <a:avLst/>
          </a:prstGeom>
        </p:spPr>
      </p:pic>
      <p:pic>
        <p:nvPicPr>
          <p:cNvPr id="16" name="TIC_TOC.wav">
            <a:hlinkClick r:id="" action="ppaction://media"/>
          </p:cNvPr>
          <p:cNvPicPr>
            <a:picLocks noRot="1" noChangeAspect="1"/>
          </p:cNvPicPr>
          <p:nvPr>
            <a:wavAudioFile r:embed="rId3" name="TIC_TOC.wav"/>
          </p:nvPr>
        </p:nvPicPr>
        <p:blipFill>
          <a:blip r:embed="rId7" cstate="email"/>
          <a:stretch>
            <a:fillRect/>
          </a:stretch>
        </p:blipFill>
        <p:spPr>
          <a:xfrm>
            <a:off x="7786710" y="2857496"/>
            <a:ext cx="304800" cy="304800"/>
          </a:xfrm>
          <a:prstGeom prst="rect">
            <a:avLst/>
          </a:prstGeom>
        </p:spPr>
      </p:pic>
      <p:pic>
        <p:nvPicPr>
          <p:cNvPr id="17" name="TIC_TOC.wav">
            <a:hlinkClick r:id="" action="ppaction://media"/>
          </p:cNvPr>
          <p:cNvPicPr>
            <a:picLocks noRot="1" noChangeAspect="1"/>
          </p:cNvPicPr>
          <p:nvPr>
            <a:wavAudioFile r:embed="rId3" name="TIC_TOC.wav"/>
          </p:nvPr>
        </p:nvPicPr>
        <p:blipFill>
          <a:blip r:embed="rId7" cstate="email"/>
          <a:stretch>
            <a:fillRect/>
          </a:stretch>
        </p:blipFill>
        <p:spPr>
          <a:xfrm>
            <a:off x="7286644" y="2857496"/>
            <a:ext cx="304800" cy="304800"/>
          </a:xfrm>
          <a:prstGeom prst="rect">
            <a:avLst/>
          </a:prstGeom>
        </p:spPr>
      </p:pic>
      <p:pic>
        <p:nvPicPr>
          <p:cNvPr id="18" name="TIC_TOC.wav">
            <a:hlinkClick r:id="" action="ppaction://media"/>
          </p:cNvPr>
          <p:cNvPicPr>
            <a:picLocks noRot="1" noChangeAspect="1"/>
          </p:cNvPicPr>
          <p:nvPr>
            <a:wavAudioFile r:embed="rId3" name="TIC_TOC.wav"/>
          </p:nvPr>
        </p:nvPicPr>
        <p:blipFill>
          <a:blip r:embed="rId7" cstate="email"/>
          <a:stretch>
            <a:fillRect/>
          </a:stretch>
        </p:blipFill>
        <p:spPr>
          <a:xfrm>
            <a:off x="7715272" y="3857628"/>
            <a:ext cx="304800" cy="304800"/>
          </a:xfrm>
          <a:prstGeom prst="rect">
            <a:avLst/>
          </a:prstGeom>
        </p:spPr>
      </p:pic>
      <p:pic>
        <p:nvPicPr>
          <p:cNvPr id="19" name="TIC_TOC.wav">
            <a:hlinkClick r:id="" action="ppaction://media"/>
          </p:cNvPr>
          <p:cNvPicPr>
            <a:picLocks noRot="1" noChangeAspect="1"/>
          </p:cNvPicPr>
          <p:nvPr>
            <a:wavAudioFile r:embed="rId3" name="TIC_TOC.wav"/>
          </p:nvPr>
        </p:nvPicPr>
        <p:blipFill>
          <a:blip r:embed="rId7" cstate="email"/>
          <a:stretch>
            <a:fillRect/>
          </a:stretch>
        </p:blipFill>
        <p:spPr>
          <a:xfrm>
            <a:off x="7929586" y="1928802"/>
            <a:ext cx="304800" cy="304800"/>
          </a:xfrm>
          <a:prstGeom prst="rect">
            <a:avLst/>
          </a:prstGeom>
        </p:spPr>
      </p:pic>
      <p:pic>
        <p:nvPicPr>
          <p:cNvPr id="22" name="BOOM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7500958" y="3571876"/>
            <a:ext cx="304800" cy="304800"/>
          </a:xfrm>
          <a:prstGeom prst="rect">
            <a:avLst/>
          </a:prstGeom>
        </p:spPr>
      </p:pic>
      <p:pic>
        <p:nvPicPr>
          <p:cNvPr id="28" name="BOOM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7786710" y="1428736"/>
            <a:ext cx="304800" cy="304800"/>
          </a:xfrm>
          <a:prstGeom prst="rect">
            <a:avLst/>
          </a:prstGeom>
        </p:spPr>
      </p:pic>
      <p:pic>
        <p:nvPicPr>
          <p:cNvPr id="29" name="BOOM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7858148" y="5000636"/>
            <a:ext cx="304800" cy="304800"/>
          </a:xfrm>
          <a:prstGeom prst="rect">
            <a:avLst/>
          </a:prstGeom>
        </p:spPr>
      </p:pic>
      <p:pic>
        <p:nvPicPr>
          <p:cNvPr id="30" name="BOOM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7572396" y="2428868"/>
            <a:ext cx="304800" cy="304800"/>
          </a:xfrm>
          <a:prstGeom prst="rect">
            <a:avLst/>
          </a:prstGeom>
        </p:spPr>
      </p:pic>
      <p:pic>
        <p:nvPicPr>
          <p:cNvPr id="31" name="cricketamb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7643834" y="4572008"/>
            <a:ext cx="304800" cy="304800"/>
          </a:xfrm>
          <a:prstGeom prst="rect">
            <a:avLst/>
          </a:prstGeom>
        </p:spPr>
      </p:pic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71472" y="1357298"/>
            <a:ext cx="6500858" cy="10096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hr-HR" sz="2400" b="1" kern="0" dirty="0">
                <a:solidFill>
                  <a:srgbClr val="FFFFFF"/>
                </a:solidFill>
              </a:rPr>
              <a:t>2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00034" y="2357430"/>
            <a:ext cx="6500858" cy="115252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hr-HR" sz="2400" b="1" kern="0" dirty="0">
                <a:solidFill>
                  <a:srgbClr val="FFFFFF"/>
                </a:solidFill>
              </a:rPr>
              <a:t>3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00034" y="3357562"/>
            <a:ext cx="6500858" cy="10096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hr-HR" sz="2400" b="1" kern="0" dirty="0">
                <a:solidFill>
                  <a:srgbClr val="FFFFFF"/>
                </a:solidFill>
              </a:rPr>
              <a:t>4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00034" y="4357694"/>
            <a:ext cx="6500858" cy="10096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hr-HR" sz="2400" b="1" kern="0" dirty="0">
                <a:solidFill>
                  <a:srgbClr val="FFFFFF"/>
                </a:solidFill>
              </a:rPr>
              <a:t>5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71472" y="5286388"/>
            <a:ext cx="6500858" cy="10096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Left Arrow 46">
            <a:hlinkClick r:id="rId8" action="ppaction://hlinksldjump">
              <a:snd r:embed="rId9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8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287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2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20000"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 showWhenStopped="0">
                <p:cTn id="20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20000"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20000"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20000"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20000"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287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287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62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35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36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3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38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287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287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62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4287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287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62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20000" showWhenStopped="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428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287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62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500438"/>
            <a:ext cx="8643966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Где се родио Спаситељ (град) ?</a:t>
            </a:r>
            <a:r>
              <a:rPr lang="sr-Cyrl-CS" sz="5400" dirty="0" smtClean="0">
                <a:solidFill>
                  <a:srgbClr val="FF0000"/>
                </a:solidFill>
              </a:rPr>
              <a:t> </a:t>
            </a:r>
            <a:r>
              <a:rPr lang="ru-RU" sz="5400" dirty="0" smtClean="0">
                <a:solidFill>
                  <a:srgbClr val="FF0000"/>
                </a:solidFill>
              </a:rPr>
              <a:t>+</a:t>
            </a:r>
            <a:r>
              <a:rPr lang="sr-Latn-CS" sz="5400" dirty="0" smtClean="0">
                <a:solidFill>
                  <a:srgbClr val="FF0000"/>
                </a:solidFill>
              </a:rPr>
              <a:t>2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4000504"/>
            <a:ext cx="3954159" cy="1569660"/>
          </a:xfrm>
          <a:prstGeom prst="rect">
            <a:avLst/>
          </a:prstGeom>
          <a:solidFill>
            <a:schemeClr val="bg2"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/>
              <a:t>Шта значи име Исус?</a:t>
            </a:r>
            <a:endParaRPr lang="sr-Cyrl-CS" sz="3200" dirty="0" smtClean="0"/>
          </a:p>
          <a:p>
            <a:r>
              <a:rPr lang="ru-RU" sz="3200" dirty="0" smtClean="0"/>
              <a:t>+</a:t>
            </a:r>
            <a:r>
              <a:rPr lang="sr-Latn-CS" sz="3200" dirty="0" smtClean="0"/>
              <a:t>2 A </a:t>
            </a:r>
            <a:r>
              <a:rPr lang="sr-Cyrl-CS" sz="3200" dirty="0" smtClean="0"/>
              <a:t>Христос? +3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CS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03261" cy="1200329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r-Cyrl-CS" sz="3600" dirty="0" smtClean="0">
                <a:solidFill>
                  <a:schemeClr val="accent3"/>
                </a:solidFill>
              </a:rPr>
              <a:t>Чему је посвећен празник Сретење?</a:t>
            </a:r>
          </a:p>
          <a:p>
            <a:r>
              <a:rPr lang="sr-Cyrl-CS" sz="3600" dirty="0" smtClean="0">
                <a:solidFill>
                  <a:schemeClr val="accent3"/>
                </a:solidFill>
              </a:rPr>
              <a:t>+5</a:t>
            </a:r>
            <a:endParaRPr kumimoji="0" lang="sr-Cyrl-CS" sz="3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42899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3200" dirty="0" smtClean="0">
                <a:solidFill>
                  <a:schemeClr val="accent3"/>
                </a:solidFill>
              </a:rPr>
              <a:t>Са колико година је Господ Исус Христос почео своју проповед?</a:t>
            </a:r>
          </a:p>
          <a:p>
            <a:r>
              <a:rPr lang="sr-Cyrl-CS" sz="3200" dirty="0" smtClean="0">
                <a:solidFill>
                  <a:schemeClr val="accent3"/>
                </a:solidFill>
              </a:rPr>
              <a:t>+4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2" action="ppaction://hlinksldjump">
              <a:snd r:embed="rId3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7" descr="13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00042"/>
            <a:ext cx="3353564" cy="5081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8449301" cy="1815882"/>
          </a:xfrm>
          <a:prstGeom prst="rect">
            <a:avLst/>
          </a:prstGeom>
          <a:solidFill>
            <a:schemeClr val="bg2">
              <a:alpha val="5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r-Cyrl-CS" sz="2800" b="1" dirty="0" smtClean="0">
                <a:solidFill>
                  <a:schemeClr val="accent3"/>
                </a:solidFill>
              </a:rPr>
              <a:t>У ком народу се Син Божији родио као Богочовек?</a:t>
            </a:r>
          </a:p>
          <a:p>
            <a:r>
              <a:rPr lang="sr-Cyrl-CS" sz="2800" b="1" dirty="0" smtClean="0">
                <a:solidFill>
                  <a:schemeClr val="accent3"/>
                </a:solidFill>
              </a:rPr>
              <a:t> +3</a:t>
            </a:r>
          </a:p>
          <a:p>
            <a:r>
              <a:rPr lang="sr-Cyrl-CS" sz="2800" b="1" dirty="0" smtClean="0">
                <a:solidFill>
                  <a:schemeClr val="accent3"/>
                </a:solidFill>
              </a:rPr>
              <a:t>Зашто баш у том народу?</a:t>
            </a:r>
          </a:p>
          <a:p>
            <a:r>
              <a:rPr lang="sr-Cyrl-CS" sz="2800" b="1" dirty="0" smtClean="0">
                <a:solidFill>
                  <a:schemeClr val="accent3"/>
                </a:solidFill>
              </a:rPr>
              <a:t> +3</a:t>
            </a:r>
            <a:endParaRPr kumimoji="0" lang="sr-Latn-CS" sz="28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71472" y="3357562"/>
            <a:ext cx="7000892" cy="107721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chemeClr val="accent3"/>
                </a:solidFill>
              </a:rPr>
              <a:t>Који апостол је издао Господа Исуса Христа?+</a:t>
            </a:r>
            <a:r>
              <a:rPr lang="sr-Latn-CS" sz="3200" dirty="0" smtClean="0">
                <a:solidFill>
                  <a:schemeClr val="accent3"/>
                </a:solidFill>
              </a:rPr>
              <a:t>3</a:t>
            </a:r>
            <a:endParaRPr lang="sr-Cyrl-CS" sz="3200" dirty="0" smtClean="0">
              <a:solidFill>
                <a:schemeClr val="accent3"/>
              </a:solidFill>
            </a:endParaRPr>
          </a:p>
        </p:txBody>
      </p:sp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FF0000"/>
      </a:dk2>
      <a:lt2>
        <a:srgbClr val="F4E7ED"/>
      </a:lt2>
      <a:accent1>
        <a:srgbClr val="C00000"/>
      </a:accent1>
      <a:accent2>
        <a:srgbClr val="C00000"/>
      </a:accent2>
      <a:accent3>
        <a:srgbClr val="DE6C36"/>
      </a:accent3>
      <a:accent4>
        <a:srgbClr val="F9B639"/>
      </a:accent4>
      <a:accent5>
        <a:srgbClr val="C00000"/>
      </a:accent5>
      <a:accent6>
        <a:srgbClr val="FA8D3D"/>
      </a:accent6>
      <a:hlink>
        <a:srgbClr val="FFDE66"/>
      </a:hlink>
      <a:folHlink>
        <a:srgbClr val="FF656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3">
      <a:dk1>
        <a:srgbClr val="005BD3"/>
      </a:dk1>
      <a:lt1>
        <a:srgbClr val="73D6FD"/>
      </a:lt1>
      <a:dk2>
        <a:srgbClr val="00349E"/>
      </a:dk2>
      <a:lt2>
        <a:srgbClr val="D2D2D2"/>
      </a:lt2>
      <a:accent1>
        <a:srgbClr val="2B71FF"/>
      </a:accent1>
      <a:accent2>
        <a:srgbClr val="87BAFF"/>
      </a:accent2>
      <a:accent3>
        <a:srgbClr val="000000"/>
      </a:accent3>
      <a:accent4>
        <a:srgbClr val="2B71FF"/>
      </a:accent4>
      <a:accent5>
        <a:srgbClr val="005BD3"/>
      </a:accent5>
      <a:accent6>
        <a:srgbClr val="002676"/>
      </a:accent6>
      <a:hlink>
        <a:srgbClr val="17BBFD"/>
      </a:hlink>
      <a:folHlink>
        <a:srgbClr val="4B98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602</TotalTime>
  <Words>605</Words>
  <Application>Microsoft Office PowerPoint</Application>
  <PresentationFormat>On-screen Show (4:3)</PresentationFormat>
  <Paragraphs>242</Paragraphs>
  <Slides>31</Slides>
  <Notes>3</Notes>
  <HiddenSlides>0</HiddenSlides>
  <MMClips>18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Apex</vt:lpstr>
      <vt:lpstr>1_Apex</vt:lpstr>
      <vt:lpstr>Office Theme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KВИЗ ИЗ ВЕРОНАУКЕ</dc:title>
  <dc:creator>Home</dc:creator>
  <cp:lastModifiedBy>marko</cp:lastModifiedBy>
  <cp:revision>78</cp:revision>
  <dcterms:created xsi:type="dcterms:W3CDTF">2012-10-02T17:23:33Z</dcterms:created>
  <dcterms:modified xsi:type="dcterms:W3CDTF">2018-03-24T10:11:40Z</dcterms:modified>
</cp:coreProperties>
</file>