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9" r:id="rId4"/>
  </p:sldMasterIdLst>
  <p:notesMasterIdLst>
    <p:notesMasterId r:id="rId29"/>
  </p:notesMasterIdLst>
  <p:sldIdLst>
    <p:sldId id="257" r:id="rId5"/>
    <p:sldId id="259" r:id="rId6"/>
    <p:sldId id="260" r:id="rId7"/>
    <p:sldId id="261" r:id="rId8"/>
    <p:sldId id="262" r:id="rId9"/>
    <p:sldId id="278" r:id="rId10"/>
    <p:sldId id="287" r:id="rId11"/>
    <p:sldId id="279" r:id="rId12"/>
    <p:sldId id="280" r:id="rId13"/>
    <p:sldId id="263" r:id="rId14"/>
    <p:sldId id="264" r:id="rId15"/>
    <p:sldId id="289" r:id="rId16"/>
    <p:sldId id="290" r:id="rId17"/>
    <p:sldId id="291" r:id="rId18"/>
    <p:sldId id="292" r:id="rId19"/>
    <p:sldId id="284" r:id="rId20"/>
    <p:sldId id="293" r:id="rId21"/>
    <p:sldId id="294" r:id="rId22"/>
    <p:sldId id="271" r:id="rId23"/>
    <p:sldId id="295" r:id="rId24"/>
    <p:sldId id="300" r:id="rId25"/>
    <p:sldId id="296" r:id="rId26"/>
    <p:sldId id="298" r:id="rId27"/>
    <p:sldId id="299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6AB0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Size" ax:value="3678;1217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Size" ax:value="3678;1217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0AEB-4F65-47B1-A5D5-B5606F9AE0C2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50BFA-C28F-4219-A34D-7469497ABB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r-Cyrl-CS" smtClean="0"/>
              <a:t>СВЕТИТЕЉИ, БРАЋА, ЛЕКАР – КОЗМА И ДАМЈАН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80ED58-47B8-4C1A-B603-266BAB6AE6E3}" type="slidenum">
              <a:rPr lang="sr-Cyrl-CS" smtClean="0"/>
              <a:pPr/>
              <a:t>7</a:t>
            </a:fld>
            <a:endParaRPr lang="sr-Cyrl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C7F4D-47EB-4F88-8671-9D98A611FA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A834E-C9FC-4FBC-BC96-1B255767F4B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A56AC-EB43-4D2B-9AB8-70F58DDC74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FC8B-AABF-42BA-94C7-7676ECA2D05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0364-A6DC-4EA3-A7CC-7E16BF57734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0F4AF-8C9E-45EE-A88B-2F683EDFA0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19B13-07BF-475F-85F5-D9D314FB1A8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F45A-974B-4D4B-BDAC-BE1FA8F00CF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830D3-2841-400E-8A60-C51623F080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3D31-3EA4-4515-A1DA-2B1EC7146B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8487-F446-42F1-AB0D-5AA74A020B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57C0-37E5-4C66-AC7A-47A91925FB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41662285"/>
      </p:ext>
    </p:extLst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EF51A-75BB-4BB7-8010-C1C7914136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89994980"/>
      </p:ext>
    </p:extLst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66EDC-1531-4CF6-84FA-CCD5642E17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40995009"/>
      </p:ext>
    </p:extLst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9B324-319F-48C7-980E-7AA37AB941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46079462"/>
      </p:ext>
    </p:extLst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31BB-C122-4391-96DE-4BFCB516048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48524043"/>
      </p:ext>
    </p:extLst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2CB1-B45D-4A8D-BFEE-56416FE7D1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9941042"/>
      </p:ext>
    </p:extLst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6F20-75A6-4222-B921-50CF5B450E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1522580"/>
      </p:ext>
    </p:extLst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  <p:sndAc>
      <p:stSnd>
        <p:snd r:embed="rId1" name="bomb.wav" builtIn="1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ADA5-C5BD-4348-AA88-9622D804ED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64691654"/>
      </p:ext>
    </p:extLst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94BB7-A2AA-4F88-B94B-1EDF732916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78553442"/>
      </p:ext>
    </p:extLst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7584-F75D-4083-A961-27B6B4EA41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43976754"/>
      </p:ext>
    </p:extLst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98C42-42B4-4C1F-92C7-2670C2A25C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83069346"/>
      </p:ext>
    </p:extLst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A12C-0DFC-463A-87FD-7A6E40FAEB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73279094"/>
      </p:ext>
    </p:extLst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  <p:sndAc>
      <p:stSnd>
        <p:snd r:embed="rId1" name="bomb.wav" builtIn="1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 spd="med">
    <p:random/>
    <p:sndAc>
      <p:stSnd>
        <p:snd r:embed="rId1" name="bomb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  <p:sndAc>
      <p:stSnd>
        <p:snd r:embed="rId13" name="bomb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2CFF696-C196-455D-8912-28C7444E7AD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/>
    <p:sndAc>
      <p:stSnd>
        <p:snd r:embed="rId13" name="bomb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19E5EEF-D344-4447-AD51-F92C52F764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med">
    <p:random/>
    <p:sndAc>
      <p:stSnd>
        <p:snd r:embed="rId14" name="bomb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23.3.2018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>
    <p:random/>
    <p:sndAc>
      <p:stSnd>
        <p:snd r:embed="rId13" name="bomb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control" Target="../activeX/activeX1.xml"/><Relationship Id="rId21" Type="http://schemas.openxmlformats.org/officeDocument/2006/relationships/slide" Target="slide18.xml"/><Relationship Id="rId7" Type="http://schemas.openxmlformats.org/officeDocument/2006/relationships/image" Target="../media/image6.jpeg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5" Type="http://schemas.openxmlformats.org/officeDocument/2006/relationships/slide" Target="slide22.xml"/><Relationship Id="rId2" Type="http://schemas.openxmlformats.org/officeDocument/2006/relationships/audio" Target="file:///D:\za%20film\terminator.wma" TargetMode="External"/><Relationship Id="rId16" Type="http://schemas.openxmlformats.org/officeDocument/2006/relationships/slide" Target="slide10.xml"/><Relationship Id="rId20" Type="http://schemas.openxmlformats.org/officeDocument/2006/relationships/slide" Target="slide17.xml"/><Relationship Id="rId29" Type="http://schemas.openxmlformats.org/officeDocument/2006/relationships/slide" Target="slide15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slide" Target="slide5.xml"/><Relationship Id="rId24" Type="http://schemas.openxmlformats.org/officeDocument/2006/relationships/slide" Target="slide21.xml"/><Relationship Id="rId32" Type="http://schemas.openxmlformats.org/officeDocument/2006/relationships/image" Target="../media/image8.gif"/><Relationship Id="rId5" Type="http://schemas.openxmlformats.org/officeDocument/2006/relationships/slideLayout" Target="../slideLayouts/slideLayout7.xml"/><Relationship Id="rId15" Type="http://schemas.openxmlformats.org/officeDocument/2006/relationships/slide" Target="slide9.xml"/><Relationship Id="rId23" Type="http://schemas.openxmlformats.org/officeDocument/2006/relationships/slide" Target="slide20.xml"/><Relationship Id="rId28" Type="http://schemas.openxmlformats.org/officeDocument/2006/relationships/slide" Target="slide24.xml"/><Relationship Id="rId10" Type="http://schemas.openxmlformats.org/officeDocument/2006/relationships/slide" Target="slide4.xml"/><Relationship Id="rId19" Type="http://schemas.openxmlformats.org/officeDocument/2006/relationships/slide" Target="slide13.xml"/><Relationship Id="rId31" Type="http://schemas.openxmlformats.org/officeDocument/2006/relationships/image" Target="../media/image7.png"/><Relationship Id="rId4" Type="http://schemas.openxmlformats.org/officeDocument/2006/relationships/control" Target="../activeX/activeX2.xml"/><Relationship Id="rId9" Type="http://schemas.openxmlformats.org/officeDocument/2006/relationships/audio" Target="../media/audio2.wav"/><Relationship Id="rId14" Type="http://schemas.openxmlformats.org/officeDocument/2006/relationships/slide" Target="slide8.xml"/><Relationship Id="rId22" Type="http://schemas.openxmlformats.org/officeDocument/2006/relationships/slide" Target="slide19.xml"/><Relationship Id="rId27" Type="http://schemas.openxmlformats.org/officeDocument/2006/relationships/slide" Target="slide14.xml"/><Relationship Id="rId30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mage result for blue sk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2" name="AutoShape 1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3143248"/>
            <a:ext cx="642910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1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AutoShape 149">
            <a:hlinkClick r:id="rId8" action="ppaction://hlinksldjump" highlightClick="1">
              <a:snd r:embed="rId9" name="breeze.wav" builtIn="1"/>
            </a:hlinkClick>
          </p:cNvPr>
          <p:cNvSpPr>
            <a:spLocks noChangeArrowheads="1"/>
          </p:cNvSpPr>
          <p:nvPr/>
        </p:nvSpPr>
        <p:spPr bwMode="auto">
          <a:xfrm>
            <a:off x="642910" y="3143248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2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AutoShape 149">
            <a:hlinkClick r:id="rId10" action="ppaction://hlinksldjump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1357290" y="3143248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3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" name="AutoShape 149">
            <a:hlinkClick r:id="rId11" action="ppaction://hlinksldjump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071670" y="3143248"/>
            <a:ext cx="642942" cy="68579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4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" name="AutoShape 149">
            <a:hlinkClick r:id="rId12" action="ppaction://hlinksldjump" highlightClick="1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714612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b="1" kern="0" dirty="0" smtClean="0">
                <a:solidFill>
                  <a:srgbClr val="FFFFFF"/>
                </a:solidFill>
              </a:rPr>
              <a:t>5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AutoShape 149">
            <a:hlinkClick r:id="rId13" action="ppaction://hlinksldjump" highlightClick="1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3357554" y="3143248"/>
            <a:ext cx="714380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Latn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6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1" name="AutoShape 14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71934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  <a:hlinkClick r:id="rId14" action="ppaction://hlinksldjump"/>
              </a:rPr>
              <a:t>7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2" name="AutoShape 149">
            <a:hlinkClick r:id="rId15" action="ppaction://hlinksldjump" highlightClick="1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714876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8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5" name="Rectangle 60"/>
          <p:cNvSpPr>
            <a:spLocks noChangeArrowheads="1"/>
          </p:cNvSpPr>
          <p:nvPr/>
        </p:nvSpPr>
        <p:spPr bwMode="auto">
          <a:xfrm>
            <a:off x="1071538" y="0"/>
            <a:ext cx="1071570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 1</a:t>
            </a:r>
            <a:endParaRPr kumimoji="0" lang="sr-Cyrl-C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2071670" y="0"/>
            <a:ext cx="1071570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 2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3143240" y="0"/>
            <a:ext cx="1000132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3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4143372" y="0"/>
            <a:ext cx="1071570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>
                <a:solidFill>
                  <a:srgbClr val="FFFFFF"/>
                </a:solidFill>
              </a:rPr>
              <a:t>4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tangle 60"/>
          <p:cNvSpPr>
            <a:spLocks noChangeArrowheads="1"/>
          </p:cNvSpPr>
          <p:nvPr/>
        </p:nvSpPr>
        <p:spPr bwMode="auto">
          <a:xfrm>
            <a:off x="5214942" y="0"/>
            <a:ext cx="1000132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>
                <a:solidFill>
                  <a:srgbClr val="FFFFFF"/>
                </a:solidFill>
              </a:rPr>
              <a:t>5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6215074" y="0"/>
            <a:ext cx="1000132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7215206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9" name="Rectangle 60"/>
          <p:cNvSpPr>
            <a:spLocks noChangeArrowheads="1"/>
          </p:cNvSpPr>
          <p:nvPr/>
        </p:nvSpPr>
        <p:spPr bwMode="auto">
          <a:xfrm>
            <a:off x="8143900" y="0"/>
            <a:ext cx="1000100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8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AutoShape 14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0" y="3786190"/>
            <a:ext cx="64291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43" name="AutoShape 14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14348" y="3786190"/>
            <a:ext cx="642942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endParaRPr kumimoji="0" lang="sr-Latn-CS" sz="1200" b="1" i="0" u="none" strike="noStrike" kern="0" cap="none" spc="0" normalizeH="0" baseline="0" noProof="0" dirty="0" smtClean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10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8" name="AutoShape 149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1357290" y="3786190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11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0" name="AutoShape 14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2071670" y="3786190"/>
            <a:ext cx="642942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kern="0" dirty="0" smtClean="0">
                <a:solidFill>
                  <a:srgbClr val="FFFFFF"/>
                </a:solidFill>
              </a:rPr>
              <a:t>12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071538" y="928670"/>
            <a:ext cx="100010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/>
              <a:t>  9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071670" y="928670"/>
            <a:ext cx="107157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600" kern="0" dirty="0" smtClean="0">
                <a:solidFill>
                  <a:srgbClr val="333399">
                    <a:lumMod val="50000"/>
                  </a:srgbClr>
                </a:solidFill>
              </a:rPr>
              <a:t>2</a:t>
            </a:r>
            <a:r>
              <a:rPr lang="sr-Latn-CS" sz="6000" kern="0" dirty="0" smtClean="0"/>
              <a:t>10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143240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11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143372" y="928670"/>
            <a:ext cx="107157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12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214942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13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215074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sr-Latn-CS" sz="6000" kern="0" dirty="0" smtClean="0"/>
              <a:t>14</a:t>
            </a:r>
            <a:endParaRPr lang="sr-Cyrl-CS" sz="6000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215206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15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8143900" y="928670"/>
            <a:ext cx="100010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16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9" name="AutoShape 149">
            <a:hlinkClick r:id="rId20" action="ppaction://hlinksldjump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429132"/>
            <a:ext cx="714348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71" name="AutoShape 149">
            <a:hlinkClick r:id="rId21" action="ppaction://hlinksldjump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714348" y="4429132"/>
            <a:ext cx="714380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73" name="AutoShape 149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1428728" y="4429132"/>
            <a:ext cx="709634" cy="7191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19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5" name="AutoShape 149">
            <a:hlinkClick r:id="rId23" action="ppaction://hlinksldjump">
              <a:snd r:embed="rId6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071670" y="4429132"/>
            <a:ext cx="642918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eaLnBrk="0" hangingPunct="0"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6" name="Rounded Rectangle 75">
            <a:hlinkClick r:id="rId24" action="ppaction://hlinksldjump"/>
          </p:cNvPr>
          <p:cNvSpPr/>
          <p:nvPr/>
        </p:nvSpPr>
        <p:spPr>
          <a:xfrm>
            <a:off x="2643174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77" name="Rounded Rectangle 76">
            <a:hlinkClick r:id="rId25" action="ppaction://hlinksldjump"/>
          </p:cNvPr>
          <p:cNvSpPr/>
          <p:nvPr/>
        </p:nvSpPr>
        <p:spPr>
          <a:xfrm>
            <a:off x="3357554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78" name="Rounded Rectangle 77">
            <a:hlinkClick r:id="rId26" action="ppaction://hlinksldjump">
              <a:snd r:embed="rId6" name="bomb.wav" builtIn="1"/>
            </a:hlinkClick>
          </p:cNvPr>
          <p:cNvSpPr/>
          <p:nvPr/>
        </p:nvSpPr>
        <p:spPr>
          <a:xfrm>
            <a:off x="4071934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1071538" y="1928802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17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071670" y="1928802"/>
            <a:ext cx="107157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18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143240" y="1928802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19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4143372" y="1928802"/>
            <a:ext cx="107157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2o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5214942" y="1928802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21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215074" y="1928802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22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215206" y="1928802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23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5" name="Rounded Rectangle 54">
            <a:hlinkClick r:id="rId27" action="ppaction://hlinksldjump"/>
          </p:cNvPr>
          <p:cNvSpPr/>
          <p:nvPr/>
        </p:nvSpPr>
        <p:spPr>
          <a:xfrm>
            <a:off x="2714612" y="3786190"/>
            <a:ext cx="714380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r>
              <a:rPr lang="hr-HR" b="1" kern="0" dirty="0" smtClean="0">
                <a:solidFill>
                  <a:srgbClr val="FFFFFF"/>
                </a:solidFill>
              </a:rPr>
              <a:t>13</a:t>
            </a:r>
            <a:endParaRPr lang="hr-HR" b="1" kern="0" dirty="0">
              <a:solidFill>
                <a:srgbClr val="FFFFFF"/>
              </a:solidFill>
            </a:endParaRPr>
          </a:p>
        </p:txBody>
      </p:sp>
      <p:sp>
        <p:nvSpPr>
          <p:cNvPr id="59" name="Rounded Rectangle 58">
            <a:hlinkClick r:id="rId28" action="ppaction://hlinksldjump"/>
          </p:cNvPr>
          <p:cNvSpPr/>
          <p:nvPr/>
        </p:nvSpPr>
        <p:spPr>
          <a:xfrm>
            <a:off x="3428992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60" name="Rounded Rectangle 59">
            <a:hlinkClick r:id="rId29" action="ppaction://hlinksldjump"/>
          </p:cNvPr>
          <p:cNvSpPr/>
          <p:nvPr/>
        </p:nvSpPr>
        <p:spPr>
          <a:xfrm>
            <a:off x="4071934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61" name="Rounded Rectangle 60">
            <a:hlinkClick r:id="rId30" action="ppaction://hlinksldjump"/>
          </p:cNvPr>
          <p:cNvSpPr/>
          <p:nvPr/>
        </p:nvSpPr>
        <p:spPr>
          <a:xfrm>
            <a:off x="4714876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786182" y="5500702"/>
            <a:ext cx="2245102" cy="461665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МИЛОСТИВИ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71868" y="6000768"/>
            <a:ext cx="2446504" cy="461665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ЧИСТИ СРЦЕМ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4" name="terminator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31" cstate="email"/>
          <a:stretch>
            <a:fillRect/>
          </a:stretch>
        </p:blipFill>
        <p:spPr>
          <a:xfrm>
            <a:off x="1785918" y="6357958"/>
            <a:ext cx="304800" cy="304800"/>
          </a:xfrm>
          <a:prstGeom prst="rect">
            <a:avLst/>
          </a:prstGeom>
        </p:spPr>
      </p:pic>
      <p:pic>
        <p:nvPicPr>
          <p:cNvPr id="53" name="Picture 52" descr="ishs.gif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357818" y="2714620"/>
            <a:ext cx="1857356" cy="271507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42844" y="5357826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70C0"/>
                </a:solidFill>
              </a:rPr>
              <a:t>ПРАВОСЛАВНИ КАТИХИЗИС</a:t>
            </a:r>
          </a:p>
          <a:p>
            <a:r>
              <a:rPr lang="sr-Cyrl-RS" dirty="0" smtClean="0">
                <a:solidFill>
                  <a:srgbClr val="0070C0"/>
                </a:solidFill>
              </a:rPr>
              <a:t>МАРКО РАДАКОВИЋ</a:t>
            </a:r>
            <a:endParaRPr lang="en-US" dirty="0">
              <a:solidFill>
                <a:srgbClr val="0070C0"/>
              </a:solidFill>
            </a:endParaRPr>
          </a:p>
        </p:txBody>
      </p:sp>
    </p:spTree>
    <p:controls>
      <p:control spid="1026" name="TextBox1" r:id="rId3" imgW="1324080" imgH="438120"/>
      <p:control spid="1027" name="TextBox2" r:id="rId4" imgW="1324080" imgH="438120"/>
    </p:controls>
  </p:cSld>
  <p:clrMapOvr>
    <a:masterClrMapping/>
  </p:clrMapOvr>
  <p:transition spd="med">
    <p:random/>
    <p:sndAc>
      <p:stSnd>
        <p:snd r:embed="rId6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audio>
              <p:cMediaNode vol="20000">
                <p:cTn id="1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52" grpId="0" animBg="1"/>
      <p:bldP spid="54" grpId="0" animBg="1"/>
      <p:bldP spid="56" grpId="0" animBg="1"/>
      <p:bldP spid="58" grpId="0" animBg="1"/>
      <p:bldP spid="62" grpId="0" animBg="1"/>
      <p:bldP spid="63" grpId="0" animBg="1"/>
      <p:bldP spid="65" grpId="0" animBg="1"/>
      <p:bldP spid="67" grpId="0" animBg="1"/>
      <p:bldP spid="81" grpId="0" animBg="1"/>
      <p:bldP spid="81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000504"/>
            <a:ext cx="5323637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CS" sz="3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</a:rPr>
              <a:t>Шта означава бадњак? </a:t>
            </a:r>
            <a:r>
              <a:rPr kumimoji="0" lang="sr-Cyrl-CS" sz="3200" b="0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+3</a:t>
            </a: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badnje vece 002_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857231"/>
            <a:ext cx="4143404" cy="3107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r="5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86446" y="0"/>
            <a:ext cx="3316815" cy="23083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CS" sz="3600" dirty="0" smtClean="0">
                <a:solidFill>
                  <a:srgbClr val="FF0000"/>
                </a:solidFill>
                <a:latin typeface="Arial" pitchFamily="34" charset="0"/>
              </a:rPr>
              <a:t>Како постајемо православни хришћани? +3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DSCN096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7224" y="785794"/>
            <a:ext cx="7183991" cy="5387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885828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Чему је посвећена свака недеља</a:t>
            </a:r>
            <a:r>
              <a:rPr lang="sr-Latn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+</a:t>
            </a:r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3 -2</a:t>
            </a:r>
            <a:endParaRPr lang="sr-Latn-CS" sz="2800" b="1" dirty="0" smtClean="0">
              <a:solidFill>
                <a:schemeClr val="accent3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 bwMode="auto">
          <a:xfrm>
            <a:off x="6786578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902684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8786842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Која</a:t>
            </a:r>
            <a:r>
              <a:rPr kumimoji="0" lang="sr-Cyrl-CS" sz="40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 су 4 вишедневна поста? По 2 бода!!!</a:t>
            </a:r>
            <a:endParaRPr kumimoji="0" lang="sr-Cyrl-CS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" name="Left Arrow 4">
            <a:hlinkClick r:id="rId4" action="ppaction://hlinksldjump">
              <a:snd r:embed="rId2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_ab689_43b5aeed_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Copy of DSCN1792.JPG"/>
          <p:cNvPicPr>
            <a:picLocks noChangeAspect="1"/>
          </p:cNvPicPr>
          <p:nvPr/>
        </p:nvPicPr>
        <p:blipFill>
          <a:blip r:embed="rId5" cstate="email"/>
          <a:srcRect r="-4275"/>
          <a:stretch>
            <a:fillRect/>
          </a:stretch>
        </p:blipFill>
        <p:spPr>
          <a:xfrm>
            <a:off x="0" y="0"/>
            <a:ext cx="3357554" cy="3910406"/>
          </a:xfrm>
          <a:prstGeom prst="rect">
            <a:avLst/>
          </a:prstGeom>
        </p:spPr>
      </p:pic>
      <p:pic>
        <p:nvPicPr>
          <p:cNvPr id="12" name="Picture 11" descr="Arhandjel Gavril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28926" y="0"/>
            <a:ext cx="2952766" cy="3690958"/>
          </a:xfrm>
          <a:prstGeom prst="rect">
            <a:avLst/>
          </a:prstGeom>
        </p:spPr>
      </p:pic>
      <p:pic>
        <p:nvPicPr>
          <p:cNvPr id="6" name="Picture 5" descr="PETROVDAN 2011 053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00100" y="2714620"/>
            <a:ext cx="1357290" cy="4143380"/>
          </a:xfrm>
          <a:prstGeom prst="rect">
            <a:avLst/>
          </a:prstGeom>
        </p:spPr>
      </p:pic>
      <p:pic>
        <p:nvPicPr>
          <p:cNvPr id="9" name="Picture 8" descr="rukopolozenje2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214678" y="2428868"/>
            <a:ext cx="2051583" cy="4176276"/>
          </a:xfrm>
          <a:prstGeom prst="rect">
            <a:avLst/>
          </a:prstGeom>
        </p:spPr>
      </p:pic>
      <p:pic>
        <p:nvPicPr>
          <p:cNvPr id="13" name="Picture 12" descr="PETROVDAN 2011 012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7643802" y="1714488"/>
            <a:ext cx="1500198" cy="4673675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786314" y="6072206"/>
            <a:ext cx="2428892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800" dirty="0" smtClean="0">
                <a:latin typeface="Arial" pitchFamily="34" charset="0"/>
              </a:rPr>
              <a:t>ПОВЕЖИ!+6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13" descr="DSCN1800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143636" y="0"/>
            <a:ext cx="1428760" cy="38668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4282" y="28572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71802" y="42860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15206" y="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71604" y="521495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0496" y="507207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58214" y="307181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1357298"/>
            <a:ext cx="2285984" cy="255454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Литургија је икона – чега?+</a:t>
            </a:r>
            <a:r>
              <a:rPr lang="sr-Latn-C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Left Arrow 5">
            <a:hlinkClick r:id="rId4" action="ppaction://hlinksldjump">
              <a:snd r:embed="rId2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0" t="-13000" r="13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1670" y="2786058"/>
            <a:ext cx="5975930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Свети Димитрије је</a:t>
            </a:r>
          </a:p>
          <a:p>
            <a:pPr algn="ctr"/>
            <a:r>
              <a:rPr lang="sr-Cyrl-CS" sz="5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родом из града...? +3</a:t>
            </a:r>
            <a:endParaRPr lang="en-US" sz="54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3000" r="2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4290"/>
            <a:ext cx="7908383" cy="707886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4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 се припрема за Причешће? +4</a:t>
            </a:r>
          </a:p>
        </p:txBody>
      </p:sp>
      <p:sp>
        <p:nvSpPr>
          <p:cNvPr id="6" name="Left Arrow 5">
            <a:hlinkClick r:id="rId4" action="ppaction://hlinksldjump">
              <a:snd r:embed="rId2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>
              <a:snd r:embed="rId2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928802"/>
            <a:ext cx="7715304" cy="923330"/>
          </a:xfrm>
          <a:prstGeom prst="rect">
            <a:avLst/>
          </a:prstGeom>
          <a:solidFill>
            <a:schemeClr val="bg2">
              <a:lumMod val="40000"/>
              <a:lumOff val="60000"/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је Црква? +3</a:t>
            </a:r>
            <a:endParaRPr lang="en-US" sz="54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14346" y="0"/>
            <a:ext cx="4808752" cy="954107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којег је града Света Петка?</a:t>
            </a:r>
          </a:p>
          <a:p>
            <a:pPr algn="ctr"/>
            <a:r>
              <a:rPr lang="sr-Cyrl-CS" sz="28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  <a:alpha val="7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CS" sz="4400" dirty="0" smtClean="0">
                <a:solidFill>
                  <a:srgbClr val="FF0000"/>
                </a:solidFill>
              </a:rPr>
              <a:t>Ka</a:t>
            </a:r>
            <a:r>
              <a:rPr lang="sr-Cyrl-CS" sz="4400" dirty="0" smtClean="0">
                <a:solidFill>
                  <a:srgbClr val="FF0000"/>
                </a:solidFill>
              </a:rPr>
              <a:t>д је стварао свет, Бог је желео да свет постане....? +4</a:t>
            </a:r>
          </a:p>
        </p:txBody>
      </p:sp>
      <p:sp>
        <p:nvSpPr>
          <p:cNvPr id="4" name="Left Arrow 3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5715016"/>
            <a:ext cx="7500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+2</a:t>
            </a:r>
            <a:endParaRPr lang="en-US" sz="54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3900" y="1714488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5786" y="5072074"/>
            <a:ext cx="5960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sr-Cyrl-CS" sz="5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Браћа Светог Саве?</a:t>
            </a:r>
            <a:endParaRPr lang="en-US" sz="54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7346" name="Picture 2" descr="Image result for stefan i vuk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6329374" cy="45411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715140" y="5786454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57694"/>
            <a:ext cx="8913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sr-Cyrl-CS" sz="54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Родитељи Светог Саве? По+2</a:t>
            </a:r>
            <a:endParaRPr lang="en-US" sz="54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6322" name="Picture 2" descr="Image result for simeon i 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776924" cy="43260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500562" cy="3785652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Када је Господ Исус Христос рекао да се причешћујемо?+</a:t>
            </a:r>
            <a:r>
              <a:rPr lang="sr-Cyrl-C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У који дан се то десило? +2</a:t>
            </a:r>
            <a:endParaRPr lang="sr-Cyrl-CS" sz="40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2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7" name="Picture 6" descr="786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092" y="0"/>
            <a:ext cx="4714908" cy="7042893"/>
          </a:xfrm>
          <a:prstGeom prst="rect">
            <a:avLst/>
          </a:prstGeom>
        </p:spPr>
      </p:pic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42852"/>
            <a:ext cx="8786842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Cyrl-CS" sz="40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Како се обраћамо свештенику? +2</a:t>
            </a:r>
            <a:endParaRPr kumimoji="0" lang="sr-Cyrl-CS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72677"/>
            <a:ext cx="6643702" cy="25853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чему се човек разликује од свега створеног? +4</a:t>
            </a:r>
          </a:p>
        </p:txBody>
      </p:sp>
      <p:sp>
        <p:nvSpPr>
          <p:cNvPr id="6" name="Left Arrow 5">
            <a:hlinkClick r:id="rId4" action="ppaction://hlinksldjump">
              <a:snd r:embed="rId2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veta petka 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" y="0"/>
            <a:ext cx="9144000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4000" dirty="0" smtClean="0"/>
              <a:t>Кад се слави Света Петка? +4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blic.rs/data/images/2012-09-17/273993_norilsk2big_f.jpg?ver=13530747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rgbClr val="6AB0F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C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К</a:t>
            </a:r>
            <a:r>
              <a:rPr lang="sr-Cyrl-C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оји је једини начин да свет не буде пропадљив? +5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spc.rs/files/galerije/13/01/img_58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17" y="0"/>
            <a:ext cx="9100583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flip="none" rotWithShape="1">
            <a:gsLst>
              <a:gs pos="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Где</a:t>
            </a:r>
            <a:r>
              <a:rPr kumimoji="0" lang="sr-Cyrl-C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се остварује заједница са Богом? +5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ico.rs/wp-content/uploads/2013/08/ilindanske-svecanosti-2013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6953298" cy="521497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" y="1"/>
            <a:ext cx="9143999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600" dirty="0" smtClean="0">
                <a:solidFill>
                  <a:srgbClr val="FF0000"/>
                </a:solidFill>
              </a:rPr>
              <a:t>Шта је слава нашег храма (+2) и кад се прославља</a:t>
            </a:r>
            <a:r>
              <a:rPr lang="sr-Cyrl-CS" sz="3600" dirty="0" smtClean="0">
                <a:solidFill>
                  <a:srgbClr val="FF0000"/>
                </a:solidFill>
              </a:rPr>
              <a:t>? (+</a:t>
            </a:r>
            <a:r>
              <a:rPr lang="sr-Cyrl-CS" sz="3600" dirty="0" smtClean="0">
                <a:solidFill>
                  <a:srgbClr val="FF0000"/>
                </a:solidFill>
              </a:rPr>
              <a:t>3)</a:t>
            </a:r>
            <a:endParaRPr lang="sr-Cyrl-CS" sz="3600" dirty="0" smtClean="0">
              <a:solidFill>
                <a:srgbClr val="FF0000"/>
              </a:solidFill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214" name="Group 126"/>
          <p:cNvGraphicFramePr>
            <a:graphicFrameLocks noGrp="1"/>
          </p:cNvGraphicFramePr>
          <p:nvPr/>
        </p:nvGraphicFramePr>
        <p:xfrm>
          <a:off x="539750" y="765175"/>
          <a:ext cx="7921625" cy="5184775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78025"/>
                <a:gridCol w="1981200"/>
              </a:tblGrid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СЕЗОНА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chemeClr val="bg1"/>
                          </a:solidFill>
                        </a:rPr>
                        <a:t>ЗАВЕТ</a:t>
                      </a:r>
                      <a:endParaRPr lang="sr-Cyrl-C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СИН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C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ЛИСИЦА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chemeClr val="bg1"/>
                          </a:solidFill>
                        </a:rPr>
                        <a:t>СИРОМАШТВО</a:t>
                      </a:r>
                      <a:endParaRPr lang="sr-Cyrl-C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КРАЉЕВСТВО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C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ЗЕЧЕВИ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chemeClr val="bg1"/>
                          </a:solidFill>
                        </a:rPr>
                        <a:t>МАНАСТИР</a:t>
                      </a:r>
                      <a:endParaRPr lang="sr-Cyrl-C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КРУНА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C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ПУШКА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chemeClr val="bg1"/>
                          </a:solidFill>
                        </a:rPr>
                        <a:t>МОЛИТВА</a:t>
                      </a:r>
                      <a:endParaRPr lang="sr-Cyrl-C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МАЧ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C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ЛОВ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rgbClr val="660066"/>
                          </a:solidFill>
                        </a:rPr>
                        <a:t>МОНАХ</a:t>
                      </a:r>
                      <a:endParaRPr lang="sr-Cyrl-CS" b="1" dirty="0">
                        <a:solidFill>
                          <a:srgbClr val="660066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ПРИНЦ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CS" b="1" dirty="0">
                        <a:solidFill>
                          <a:srgbClr val="660066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9334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СВЕТИ САВА</a:t>
                      </a:r>
                      <a:endParaRPr kumimoji="0" lang="hr-HR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63" y="528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237" name="AutoShape 149"/>
          <p:cNvSpPr>
            <a:spLocks noChangeArrowheads="1"/>
          </p:cNvSpPr>
          <p:nvPr/>
        </p:nvSpPr>
        <p:spPr bwMode="auto">
          <a:xfrm>
            <a:off x="642938" y="928688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1</a:t>
            </a:r>
          </a:p>
        </p:txBody>
      </p:sp>
      <p:sp>
        <p:nvSpPr>
          <p:cNvPr id="89238" name="AutoShape 150"/>
          <p:cNvSpPr>
            <a:spLocks noChangeArrowheads="1"/>
          </p:cNvSpPr>
          <p:nvPr/>
        </p:nvSpPr>
        <p:spPr bwMode="auto">
          <a:xfrm>
            <a:off x="571500" y="1785938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2</a:t>
            </a:r>
          </a:p>
        </p:txBody>
      </p:sp>
      <p:sp>
        <p:nvSpPr>
          <p:cNvPr id="89239" name="AutoShape 151"/>
          <p:cNvSpPr>
            <a:spLocks noChangeArrowheads="1"/>
          </p:cNvSpPr>
          <p:nvPr/>
        </p:nvSpPr>
        <p:spPr bwMode="auto">
          <a:xfrm>
            <a:off x="571500" y="25717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3</a:t>
            </a:r>
          </a:p>
        </p:txBody>
      </p:sp>
      <p:sp>
        <p:nvSpPr>
          <p:cNvPr id="89240" name="AutoShape 152"/>
          <p:cNvSpPr>
            <a:spLocks noChangeArrowheads="1"/>
          </p:cNvSpPr>
          <p:nvPr/>
        </p:nvSpPr>
        <p:spPr bwMode="auto">
          <a:xfrm>
            <a:off x="571500" y="3357563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4</a:t>
            </a:r>
          </a:p>
        </p:txBody>
      </p:sp>
      <p:sp>
        <p:nvSpPr>
          <p:cNvPr id="89241" name="AutoShape 153"/>
          <p:cNvSpPr>
            <a:spLocks noChangeArrowheads="1"/>
          </p:cNvSpPr>
          <p:nvPr/>
        </p:nvSpPr>
        <p:spPr bwMode="auto">
          <a:xfrm>
            <a:off x="571472" y="4214818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89242" name="AutoShape 154"/>
          <p:cNvSpPr>
            <a:spLocks noChangeArrowheads="1"/>
          </p:cNvSpPr>
          <p:nvPr/>
        </p:nvSpPr>
        <p:spPr bwMode="auto">
          <a:xfrm>
            <a:off x="2571750" y="928688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9243" name="AutoShape 155"/>
          <p:cNvSpPr>
            <a:spLocks noChangeArrowheads="1"/>
          </p:cNvSpPr>
          <p:nvPr/>
        </p:nvSpPr>
        <p:spPr bwMode="auto">
          <a:xfrm>
            <a:off x="4500563" y="8572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89245" name="AutoShape 157"/>
          <p:cNvSpPr>
            <a:spLocks noChangeArrowheads="1"/>
          </p:cNvSpPr>
          <p:nvPr/>
        </p:nvSpPr>
        <p:spPr bwMode="auto">
          <a:xfrm>
            <a:off x="2500313" y="17145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9246" name="AutoShape 158"/>
          <p:cNvSpPr>
            <a:spLocks noChangeArrowheads="1"/>
          </p:cNvSpPr>
          <p:nvPr/>
        </p:nvSpPr>
        <p:spPr bwMode="auto">
          <a:xfrm>
            <a:off x="4500563" y="17145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9248" name="AutoShape 160"/>
          <p:cNvSpPr>
            <a:spLocks noChangeArrowheads="1"/>
          </p:cNvSpPr>
          <p:nvPr/>
        </p:nvSpPr>
        <p:spPr bwMode="auto">
          <a:xfrm>
            <a:off x="2571736" y="2571744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9249" name="AutoShape 161"/>
          <p:cNvSpPr>
            <a:spLocks noChangeArrowheads="1"/>
          </p:cNvSpPr>
          <p:nvPr/>
        </p:nvSpPr>
        <p:spPr bwMode="auto">
          <a:xfrm>
            <a:off x="4572000" y="25717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9251" name="AutoShape 163"/>
          <p:cNvSpPr>
            <a:spLocks noChangeArrowheads="1"/>
          </p:cNvSpPr>
          <p:nvPr/>
        </p:nvSpPr>
        <p:spPr bwMode="auto">
          <a:xfrm>
            <a:off x="2571736" y="3429000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9252" name="AutoShape 164"/>
          <p:cNvSpPr>
            <a:spLocks noChangeArrowheads="1"/>
          </p:cNvSpPr>
          <p:nvPr/>
        </p:nvSpPr>
        <p:spPr bwMode="auto">
          <a:xfrm>
            <a:off x="4572000" y="34290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9254" name="AutoShape 166"/>
          <p:cNvSpPr>
            <a:spLocks noChangeArrowheads="1"/>
          </p:cNvSpPr>
          <p:nvPr/>
        </p:nvSpPr>
        <p:spPr bwMode="auto">
          <a:xfrm>
            <a:off x="2643174" y="4357694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Б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89255" name="AutoShape 167"/>
          <p:cNvSpPr>
            <a:spLocks noChangeArrowheads="1"/>
          </p:cNvSpPr>
          <p:nvPr/>
        </p:nvSpPr>
        <p:spPr bwMode="auto">
          <a:xfrm>
            <a:off x="4643438" y="4286256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В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89257" name="AutoShape 169"/>
          <p:cNvSpPr>
            <a:spLocks noChangeArrowheads="1"/>
          </p:cNvSpPr>
          <p:nvPr/>
        </p:nvSpPr>
        <p:spPr bwMode="auto">
          <a:xfrm>
            <a:off x="500034" y="5143512"/>
            <a:ext cx="7775575" cy="7191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  <a:latin typeface="Times New Roman" pitchFamily="18" charset="0"/>
              </a:rPr>
              <a:t>КОНАЧНО РЕШЕЊЕ</a:t>
            </a:r>
            <a:endParaRPr lang="hr-HR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Left Arrow 19"/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934670"/>
            <a:ext cx="607860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71604" y="214290"/>
            <a:ext cx="39517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+2 по колони, +4 коначно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4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8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9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8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8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8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8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9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8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8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9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8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8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9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8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89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9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89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9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8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89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9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8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9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89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71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9237" grpId="0" animBg="1"/>
      <p:bldP spid="89238" grpId="0" animBg="1"/>
      <p:bldP spid="89239" grpId="0" animBg="1"/>
      <p:bldP spid="89240" grpId="0" animBg="1"/>
      <p:bldP spid="89241" grpId="0" animBg="1"/>
      <p:bldP spid="89242" grpId="0" animBg="1"/>
      <p:bldP spid="89243" grpId="0" animBg="1"/>
      <p:bldP spid="89245" grpId="0" animBg="1"/>
      <p:bldP spid="89246" grpId="0" animBg="1"/>
      <p:bldP spid="89248" grpId="0" animBg="1"/>
      <p:bldP spid="89249" grpId="0" animBg="1"/>
      <p:bldP spid="89251" grpId="0" animBg="1"/>
      <p:bldP spid="89252" grpId="0" animBg="1"/>
      <p:bldP spid="89254" grpId="0" animBg="1"/>
      <p:bldP spid="89255" grpId="0" animBg="1"/>
      <p:bldP spid="892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1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planeta.rs/41/1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3714752"/>
            <a:ext cx="8858280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Како</a:t>
            </a:r>
            <a:r>
              <a:rPr kumimoji="0" lang="sr-Cyrl-CS" sz="4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се звао цар против којег је говорио Свети Илија? +5</a:t>
            </a:r>
            <a:endParaRPr kumimoji="0" lang="sr-Latn-C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1438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8080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Наведи неко чудо које је Бог учинио на молитву Светог Илије! +2 по чуду</a:t>
            </a:r>
            <a:endParaRPr lang="en-US" sz="54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8080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FF0000"/>
      </a:dk2>
      <a:lt2>
        <a:srgbClr val="F4E7ED"/>
      </a:lt2>
      <a:accent1>
        <a:srgbClr val="C00000"/>
      </a:accent1>
      <a:accent2>
        <a:srgbClr val="C00000"/>
      </a:accent2>
      <a:accent3>
        <a:srgbClr val="DE6C36"/>
      </a:accent3>
      <a:accent4>
        <a:srgbClr val="F9B639"/>
      </a:accent4>
      <a:accent5>
        <a:srgbClr val="C00000"/>
      </a:accent5>
      <a:accent6>
        <a:srgbClr val="FA8D3D"/>
      </a:accent6>
      <a:hlink>
        <a:srgbClr val="FFDE66"/>
      </a:hlink>
      <a:folHlink>
        <a:srgbClr val="FF656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pex">
  <a:themeElements>
    <a:clrScheme name="Custom 3">
      <a:dk1>
        <a:srgbClr val="005BD3"/>
      </a:dk1>
      <a:lt1>
        <a:srgbClr val="73D6FD"/>
      </a:lt1>
      <a:dk2>
        <a:srgbClr val="00349E"/>
      </a:dk2>
      <a:lt2>
        <a:srgbClr val="D2D2D2"/>
      </a:lt2>
      <a:accent1>
        <a:srgbClr val="2B71FF"/>
      </a:accent1>
      <a:accent2>
        <a:srgbClr val="87BAFF"/>
      </a:accent2>
      <a:accent3>
        <a:srgbClr val="000000"/>
      </a:accent3>
      <a:accent4>
        <a:srgbClr val="2B71FF"/>
      </a:accent4>
      <a:accent5>
        <a:srgbClr val="005BD3"/>
      </a:accent5>
      <a:accent6>
        <a:srgbClr val="002676"/>
      </a:accent6>
      <a:hlink>
        <a:srgbClr val="17BBFD"/>
      </a:hlink>
      <a:folHlink>
        <a:srgbClr val="4B98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418</TotalTime>
  <Words>403</Words>
  <Application>Microsoft Office PowerPoint</Application>
  <PresentationFormat>On-screen Show (4:3)</PresentationFormat>
  <Paragraphs>168</Paragraphs>
  <Slides>24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Apex</vt:lpstr>
      <vt:lpstr>Default Design</vt:lpstr>
      <vt:lpstr>Diseño predeterminado</vt:lpstr>
      <vt:lpstr>1_Apex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KВИЗ ИЗ ВЕРОНАУКЕ</dc:title>
  <dc:creator>Home</dc:creator>
  <cp:lastModifiedBy>marko</cp:lastModifiedBy>
  <cp:revision>47</cp:revision>
  <dcterms:created xsi:type="dcterms:W3CDTF">2012-10-02T17:23:33Z</dcterms:created>
  <dcterms:modified xsi:type="dcterms:W3CDTF">2018-03-23T15:36:08Z</dcterms:modified>
</cp:coreProperties>
</file>