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activeX/activeX2.xml" ContentType="application/vnd.ms-office.activeX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30"/>
  </p:notesMasterIdLst>
  <p:sldIdLst>
    <p:sldId id="257" r:id="rId6"/>
    <p:sldId id="291" r:id="rId7"/>
    <p:sldId id="304" r:id="rId8"/>
    <p:sldId id="305" r:id="rId9"/>
    <p:sldId id="306" r:id="rId10"/>
    <p:sldId id="307" r:id="rId11"/>
    <p:sldId id="350" r:id="rId12"/>
    <p:sldId id="308" r:id="rId13"/>
    <p:sldId id="351" r:id="rId14"/>
    <p:sldId id="311" r:id="rId15"/>
    <p:sldId id="352" r:id="rId16"/>
    <p:sldId id="353" r:id="rId17"/>
    <p:sldId id="354" r:id="rId18"/>
    <p:sldId id="355" r:id="rId19"/>
    <p:sldId id="356" r:id="rId20"/>
    <p:sldId id="341" r:id="rId21"/>
    <p:sldId id="357" r:id="rId22"/>
    <p:sldId id="358" r:id="rId23"/>
    <p:sldId id="340" r:id="rId24"/>
    <p:sldId id="316" r:id="rId25"/>
    <p:sldId id="321" r:id="rId26"/>
    <p:sldId id="342" r:id="rId27"/>
    <p:sldId id="318" r:id="rId28"/>
    <p:sldId id="343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B00"/>
    <a:srgbClr val="A47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0AEB-4F65-47B1-A5D5-B5606F9AE0C2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0BFA-C28F-4219-A34D-7469497ABB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ПОСТ. ХРАМ, ВЕЛИКИ ЧЕТВРТАК, ЛИТУРГИЈА, СВЕТО ПРИЧЕШЋЕ</a:t>
            </a:r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11</a:t>
            </a:fld>
            <a:endParaRPr lang="sr-Cyrl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dirty="0" smtClean="0"/>
              <a:t>ЕПИСКОП</a:t>
            </a:r>
            <a:endParaRPr lang="hr-HR" dirty="0" smtClean="0"/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E1923-99C1-444A-94E5-8380EBD885F8}" type="slidenum">
              <a:rPr lang="hr-HR" smtClean="0"/>
              <a:pPr/>
              <a:t>14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AC83-9730-444F-9BF5-1D6F187EA2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FD18-CC08-46B8-A3BE-FBA4D234BF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0063-90DE-4FD6-A39E-C867A89DAF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0A00-1F39-49D8-9159-9E215FC64B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D69C-F55C-4245-94E8-122C80B5C6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2447-6F87-445C-8555-D027FC8B3C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988-F067-40C4-9DC1-A0F555CB05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3645-3E53-4E39-8643-F3ACD9E110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BE38-00B2-41F2-A413-918F61C17E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4C40-B8FB-4625-876A-861FE401F7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A33B-19E7-4A33-B966-724CB7EABA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0E0C-E310-4F36-89E2-DEF1F8620D40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EF9B63-0439-4FD6-8B15-A5B8175C81A9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AE8FEF-797C-4855-94B3-02697345E9B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5010F266-F65A-4E01-BC1E-3ABC31E48C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18" Type="http://schemas.openxmlformats.org/officeDocument/2006/relationships/slide" Target="slide12.xml"/><Relationship Id="rId26" Type="http://schemas.openxmlformats.org/officeDocument/2006/relationships/slide" Target="slide24.xml"/><Relationship Id="rId3" Type="http://schemas.openxmlformats.org/officeDocument/2006/relationships/audio" Target="file:///D:\za%20film\03.%20Loreena%20McKennitt%20-%20The%20Mystic's%20Dream.mp3" TargetMode="External"/><Relationship Id="rId21" Type="http://schemas.openxmlformats.org/officeDocument/2006/relationships/slide" Target="slide19.xml"/><Relationship Id="rId7" Type="http://schemas.openxmlformats.org/officeDocument/2006/relationships/image" Target="../media/image4.jpe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5" Type="http://schemas.openxmlformats.org/officeDocument/2006/relationships/slide" Target="slide23.xml"/><Relationship Id="rId2" Type="http://schemas.openxmlformats.org/officeDocument/2006/relationships/audio" Target="file:///D:\za%20film\Sound\HeartBeat.wav" TargetMode="External"/><Relationship Id="rId16" Type="http://schemas.openxmlformats.org/officeDocument/2006/relationships/slide" Target="slide10.xml"/><Relationship Id="rId20" Type="http://schemas.openxmlformats.org/officeDocument/2006/relationships/slide" Target="slide18.xml"/><Relationship Id="rId29" Type="http://schemas.openxmlformats.org/officeDocument/2006/relationships/slide" Target="slide1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5.xml"/><Relationship Id="rId24" Type="http://schemas.openxmlformats.org/officeDocument/2006/relationships/slide" Target="slide22.xml"/><Relationship Id="rId32" Type="http://schemas.openxmlformats.org/officeDocument/2006/relationships/image" Target="../media/image6.gif"/><Relationship Id="rId5" Type="http://schemas.openxmlformats.org/officeDocument/2006/relationships/control" Target="../activeX/activeX2.xml"/><Relationship Id="rId15" Type="http://schemas.openxmlformats.org/officeDocument/2006/relationships/slide" Target="slide9.xml"/><Relationship Id="rId23" Type="http://schemas.openxmlformats.org/officeDocument/2006/relationships/slide" Target="slide21.xml"/><Relationship Id="rId28" Type="http://schemas.openxmlformats.org/officeDocument/2006/relationships/slide" Target="slide15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31" Type="http://schemas.openxmlformats.org/officeDocument/2006/relationships/image" Target="../media/image5.png"/><Relationship Id="rId4" Type="http://schemas.openxmlformats.org/officeDocument/2006/relationships/control" Target="../activeX/activeX1.xml"/><Relationship Id="rId9" Type="http://schemas.openxmlformats.org/officeDocument/2006/relationships/audio" Target="../media/audio1.wav"/><Relationship Id="rId14" Type="http://schemas.openxmlformats.org/officeDocument/2006/relationships/slide" Target="slide8.xml"/><Relationship Id="rId22" Type="http://schemas.openxmlformats.org/officeDocument/2006/relationships/slide" Target="slide20.xml"/><Relationship Id="rId27" Type="http://schemas.openxmlformats.org/officeDocument/2006/relationships/slide" Target="slide14.xml"/><Relationship Id="rId30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result for HILAND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9209581" cy="6858000"/>
          </a:xfrm>
          <a:prstGeom prst="rect">
            <a:avLst/>
          </a:prstGeom>
          <a:noFill/>
        </p:spPr>
      </p:pic>
      <p:sp>
        <p:nvSpPr>
          <p:cNvPr id="1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143248"/>
            <a:ext cx="64291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AutoShape 149">
            <a:hlinkClick r:id="rId8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4291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AutoShape 149">
            <a:hlinkClick r:id="rId10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135729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AutoShape 149">
            <a:hlinkClick r:id="rId11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071670" y="3143248"/>
            <a:ext cx="642942" cy="6857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12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3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3357554" y="3143248"/>
            <a:ext cx="71438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rId14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71934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AutoShape 149">
            <a:hlinkClick r:id="rId15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0" y="0"/>
            <a:ext cx="85722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1</a:t>
            </a:r>
            <a:endParaRPr kumimoji="0" lang="sr-Cyrl-C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8572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17144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5717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4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3500430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5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44291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2863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61436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8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AutoShape 1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357818" y="3143248"/>
            <a:ext cx="64291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3" name="AutoShape 1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00760" y="3143248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10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AutoShape 14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0" y="3786190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11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AutoShape 14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14348" y="3786190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0" dirty="0" smtClean="0">
                <a:solidFill>
                  <a:srgbClr val="FFFFFF"/>
                </a:solidFill>
              </a:rPr>
              <a:t>12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72330" y="0"/>
            <a:ext cx="1000132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/>
              <a:t>  9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072430" y="0"/>
            <a:ext cx="1071570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5400" kern="0" dirty="0" smtClean="0"/>
              <a:t>10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0" y="928670"/>
            <a:ext cx="100010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11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57224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7144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5717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Latn-CS" sz="5400" kern="0" dirty="0" smtClean="0"/>
              <a:t>14</a:t>
            </a:r>
            <a:endParaRPr lang="sr-Cyrl-CS" sz="5400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50043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29124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9" name="AutoShape 149">
            <a:hlinkClick r:id="rId20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00496" y="3786190"/>
            <a:ext cx="71434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71" name="AutoShape 149">
            <a:hlinkClick r:id="rId21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786190"/>
            <a:ext cx="714380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73" name="AutoShape 14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357818" y="3786190"/>
            <a:ext cx="709634" cy="7191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19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AutoShape 149">
            <a:hlinkClick r:id="rId23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072198" y="3786190"/>
            <a:ext cx="64291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6" name="Rounded Rectangle 75">
            <a:hlinkClick r:id="rId24" action="ppaction://hlinksldjump"/>
          </p:cNvPr>
          <p:cNvSpPr/>
          <p:nvPr/>
        </p:nvSpPr>
        <p:spPr>
          <a:xfrm>
            <a:off x="0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77" name="Rounded Rectangle 76">
            <a:hlinkClick r:id="rId25" action="ppaction://hlinksldjump"/>
          </p:cNvPr>
          <p:cNvSpPr/>
          <p:nvPr/>
        </p:nvSpPr>
        <p:spPr>
          <a:xfrm>
            <a:off x="71434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78" name="Rounded Rectangle 77">
            <a:hlinkClick r:id="rId26" action="ppaction://hlinksldjump">
              <a:snd r:embed="rId9" name="bomb.wav" builtIn="1"/>
            </a:hlinkClick>
          </p:cNvPr>
          <p:cNvSpPr/>
          <p:nvPr/>
        </p:nvSpPr>
        <p:spPr>
          <a:xfrm>
            <a:off x="142872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2863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1436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72330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19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072430" y="928670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2o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0" y="1928802"/>
            <a:ext cx="92866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21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57224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1714480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5" name="Rounded Rectangle 54">
            <a:hlinkClick r:id="rId27" action="ppaction://hlinksldjump"/>
          </p:cNvPr>
          <p:cNvSpPr/>
          <p:nvPr/>
        </p:nvSpPr>
        <p:spPr>
          <a:xfrm>
            <a:off x="1357290" y="3786190"/>
            <a:ext cx="714380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hr-HR" b="1" kern="0" dirty="0" smtClean="0">
                <a:solidFill>
                  <a:srgbClr val="FFFFFF"/>
                </a:solidFill>
              </a:rPr>
              <a:t>13</a:t>
            </a:r>
            <a:endParaRPr lang="hr-HR" b="1" kern="0" dirty="0">
              <a:solidFill>
                <a:srgbClr val="FFFFFF"/>
              </a:solidFill>
            </a:endParaRPr>
          </a:p>
        </p:txBody>
      </p:sp>
      <p:sp>
        <p:nvSpPr>
          <p:cNvPr id="59" name="Rounded Rectangle 58">
            <a:hlinkClick r:id="rId28" action="ppaction://hlinksldjump"/>
          </p:cNvPr>
          <p:cNvSpPr/>
          <p:nvPr/>
        </p:nvSpPr>
        <p:spPr>
          <a:xfrm>
            <a:off x="2071670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60" name="Rounded Rectangle 59">
            <a:hlinkClick r:id="rId29" action="ppaction://hlinksldjump"/>
          </p:cNvPr>
          <p:cNvSpPr/>
          <p:nvPr/>
        </p:nvSpPr>
        <p:spPr>
          <a:xfrm>
            <a:off x="2714612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1" name="Rounded Rectangle 60">
            <a:hlinkClick r:id="rId30" action="ppaction://hlinksldjump"/>
          </p:cNvPr>
          <p:cNvSpPr/>
          <p:nvPr/>
        </p:nvSpPr>
        <p:spPr>
          <a:xfrm>
            <a:off x="3357554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929190" y="5357826"/>
            <a:ext cx="2775604" cy="46166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МИРОТВОРЦИ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00628" y="6000768"/>
            <a:ext cx="2645342" cy="46166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 СРЦЕМ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8" name="HeartBea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31" cstate="email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  <p:pic>
        <p:nvPicPr>
          <p:cNvPr id="74" name="03. Loreena McKennitt - The Mystic's Drea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31" cstate="email"/>
          <a:stretch>
            <a:fillRect/>
          </a:stretch>
        </p:blipFill>
        <p:spPr>
          <a:xfrm>
            <a:off x="1500166" y="6357958"/>
            <a:ext cx="304800" cy="304800"/>
          </a:xfrm>
          <a:prstGeom prst="rect">
            <a:avLst/>
          </a:prstGeom>
        </p:spPr>
      </p:pic>
      <p:pic>
        <p:nvPicPr>
          <p:cNvPr id="96" name="Picture 95" descr="ishs.gif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15140" y="1928802"/>
            <a:ext cx="2143140" cy="325815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285984" y="6000768"/>
            <a:ext cx="371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/>
              <a:t>СОМБОР, 2013. л.Г.</a:t>
            </a:r>
          </a:p>
          <a:p>
            <a:r>
              <a:rPr lang="sr-Cyrl-CS" b="1" dirty="0" smtClean="0"/>
              <a:t>Марко И. Радаковић, вероучитељ</a:t>
            </a:r>
            <a:endParaRPr lang="sr-Cyrl-CS" b="1" dirty="0"/>
          </a:p>
        </p:txBody>
      </p:sp>
    </p:spTree>
    <p:controls>
      <p:control spid="1026" name="TextBox1" r:id="rId4" imgW="1324080" imgH="438120"/>
      <p:control spid="1027" name="TextBox2" r:id="rId5" imgW="1324080" imgH="4381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026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40004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2" grpId="0" animBg="1"/>
      <p:bldP spid="54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67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20101123_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65" y="0"/>
            <a:ext cx="9093335" cy="694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57290" y="428604"/>
            <a:ext cx="5331331" cy="584775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sr-Cyrl-CS" sz="32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Литургија је икона – чега? +5</a:t>
            </a:r>
            <a:endParaRPr lang="en-US" sz="32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800AC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214422"/>
            <a:ext cx="2500330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МОЛИТВА</a:t>
            </a:r>
            <a:endParaRPr lang="sr-Cyrl-C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42910" y="1714488"/>
            <a:ext cx="2500330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/>
              <a:t>ДОБРА ДЕЛА</a:t>
            </a:r>
            <a:endParaRPr lang="sr-Cyrl-C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071538" y="2214554"/>
            <a:ext cx="2428892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/>
              <a:t>ВАСКРС</a:t>
            </a:r>
            <a:endParaRPr lang="sr-Cyrl-C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500166" y="2714620"/>
            <a:ext cx="2428892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solidFill>
                  <a:srgbClr val="FFC000"/>
                </a:solidFill>
              </a:rPr>
              <a:t>ПОСТ</a:t>
            </a:r>
            <a:endParaRPr lang="sr-Cyrl-CS" sz="28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56" y="3214686"/>
            <a:ext cx="5500726" cy="785818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b="1" dirty="0" smtClean="0">
                <a:solidFill>
                  <a:srgbClr val="FFC000"/>
                </a:solidFill>
              </a:rPr>
              <a:t>СВЕТО ПРИЧЕШЋЕ</a:t>
            </a:r>
            <a:endParaRPr lang="sr-Cyrl-CS" sz="4000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14356"/>
            <a:ext cx="228598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/>
              <a:t>БИЉКЕ</a:t>
            </a:r>
            <a:endParaRPr lang="sr-Cyrl-C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016" y="714356"/>
            <a:ext cx="228598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ГРАЂЕВИНА</a:t>
            </a:r>
            <a:endParaRPr lang="sr-Cyrl-C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500826" y="1214422"/>
            <a:ext cx="235745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ИСТОК</a:t>
            </a:r>
            <a:endParaRPr lang="sr-Cyrl-C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143636" y="1714488"/>
            <a:ext cx="235745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КРСТ</a:t>
            </a:r>
            <a:endParaRPr lang="sr-Cyrl-C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5715008" y="2214554"/>
            <a:ext cx="2428892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ЗВОНИК</a:t>
            </a:r>
            <a:endParaRPr lang="sr-Cyrl-C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5286380" y="2714620"/>
            <a:ext cx="235745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rgbClr val="FFC000"/>
                </a:solidFill>
              </a:rPr>
              <a:t>ХРАМ ( ЦРКВА )</a:t>
            </a:r>
            <a:endParaRPr lang="sr-Cyrl-CS" sz="2400" b="1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16" y="6000768"/>
            <a:ext cx="228598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/>
              <a:t>МОЛИТВА</a:t>
            </a:r>
            <a:endParaRPr lang="sr-Cyrl-CS" sz="2800" dirty="0"/>
          </a:p>
        </p:txBody>
      </p:sp>
      <p:sp>
        <p:nvSpPr>
          <p:cNvPr id="20" name="Rectangle 19"/>
          <p:cNvSpPr/>
          <p:nvPr/>
        </p:nvSpPr>
        <p:spPr>
          <a:xfrm>
            <a:off x="6500826" y="5500702"/>
            <a:ext cx="235745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ЕПИСКОП</a:t>
            </a:r>
            <a:endParaRPr lang="sr-Cyrl-C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6143636" y="5000636"/>
            <a:ext cx="2286016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ЗАЈЕДНИЦА</a:t>
            </a:r>
            <a:endParaRPr lang="sr-Cyrl-C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5715008" y="4500570"/>
            <a:ext cx="2286016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СЛУЖБА</a:t>
            </a:r>
            <a:endParaRPr lang="sr-Cyrl-C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357818" y="4000504"/>
            <a:ext cx="2286016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solidFill>
                  <a:srgbClr val="FFC000"/>
                </a:solidFill>
              </a:rPr>
              <a:t>ЛИТУРГИЈА</a:t>
            </a:r>
            <a:endParaRPr lang="sr-Cyrl-CS" sz="2800" b="1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00768"/>
            <a:ext cx="2428860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sz="2800" b="1" dirty="0" smtClean="0"/>
          </a:p>
          <a:p>
            <a:pPr algn="ctr"/>
            <a:r>
              <a:rPr lang="sr-Cyrl-CS" sz="2800" b="1" dirty="0" smtClean="0"/>
              <a:t>ОДРИЦАЊЕ</a:t>
            </a:r>
          </a:p>
          <a:p>
            <a:pPr algn="ctr"/>
            <a:endParaRPr lang="sr-Cyrl-C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357158" y="5500702"/>
            <a:ext cx="2500330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ИЗДАЈА</a:t>
            </a:r>
            <a:endParaRPr lang="sr-Cyrl-C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785786" y="5000636"/>
            <a:ext cx="2428892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ИЗДАЈА</a:t>
            </a:r>
            <a:endParaRPr lang="sr-Cyrl-C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1214414" y="4500570"/>
            <a:ext cx="235745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/>
              <a:t>ТАЈНА ВЕЧЕРА</a:t>
            </a:r>
            <a:endParaRPr lang="sr-Cyrl-C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1571604" y="4000504"/>
            <a:ext cx="2357454" cy="500066"/>
          </a:xfrm>
          <a:prstGeom prst="rect">
            <a:avLst/>
          </a:prstGeom>
          <a:solidFill>
            <a:srgbClr val="08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rgbClr val="FFC000"/>
                </a:solidFill>
              </a:rPr>
              <a:t>ВЕЛИКИ ЧЕТВРТАК</a:t>
            </a:r>
            <a:endParaRPr lang="sr-Cyrl-CS" sz="2400" b="1" dirty="0">
              <a:solidFill>
                <a:srgbClr val="FFC000"/>
              </a:solidFill>
            </a:endParaRPr>
          </a:p>
        </p:txBody>
      </p:sp>
      <p:sp>
        <p:nvSpPr>
          <p:cNvPr id="30" name="AutoShape 291"/>
          <p:cNvSpPr>
            <a:spLocks noChangeArrowheads="1"/>
          </p:cNvSpPr>
          <p:nvPr/>
        </p:nvSpPr>
        <p:spPr bwMode="auto">
          <a:xfrm>
            <a:off x="0" y="714356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 1</a:t>
            </a:r>
          </a:p>
        </p:txBody>
      </p:sp>
      <p:sp>
        <p:nvSpPr>
          <p:cNvPr id="31" name="AutoShape 291"/>
          <p:cNvSpPr>
            <a:spLocks noChangeArrowheads="1"/>
          </p:cNvSpPr>
          <p:nvPr/>
        </p:nvSpPr>
        <p:spPr bwMode="auto">
          <a:xfrm>
            <a:off x="357158" y="1214422"/>
            <a:ext cx="2428892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 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AutoShape 291"/>
          <p:cNvSpPr>
            <a:spLocks noChangeArrowheads="1"/>
          </p:cNvSpPr>
          <p:nvPr/>
        </p:nvSpPr>
        <p:spPr bwMode="auto">
          <a:xfrm>
            <a:off x="714348" y="1714488"/>
            <a:ext cx="2428892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 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AutoShape 291"/>
          <p:cNvSpPr>
            <a:spLocks noChangeArrowheads="1"/>
          </p:cNvSpPr>
          <p:nvPr/>
        </p:nvSpPr>
        <p:spPr bwMode="auto">
          <a:xfrm>
            <a:off x="1071538" y="2214554"/>
            <a:ext cx="2428860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 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AutoShape 291"/>
          <p:cNvSpPr>
            <a:spLocks noChangeArrowheads="1"/>
          </p:cNvSpPr>
          <p:nvPr/>
        </p:nvSpPr>
        <p:spPr bwMode="auto">
          <a:xfrm>
            <a:off x="1500166" y="2714620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Колона 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 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AutoShape 291"/>
          <p:cNvSpPr>
            <a:spLocks noChangeArrowheads="1"/>
          </p:cNvSpPr>
          <p:nvPr/>
        </p:nvSpPr>
        <p:spPr bwMode="auto">
          <a:xfrm>
            <a:off x="5357818" y="2714620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Колона</a:t>
            </a:r>
            <a:r>
              <a:rPr kumimoji="0" lang="sr-Cyrl-C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Б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7" name="AutoShape 291"/>
          <p:cNvSpPr>
            <a:spLocks noChangeArrowheads="1"/>
          </p:cNvSpPr>
          <p:nvPr/>
        </p:nvSpPr>
        <p:spPr bwMode="auto">
          <a:xfrm>
            <a:off x="5715008" y="2214554"/>
            <a:ext cx="2428892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AutoShape 291"/>
          <p:cNvSpPr>
            <a:spLocks noChangeArrowheads="1"/>
          </p:cNvSpPr>
          <p:nvPr/>
        </p:nvSpPr>
        <p:spPr bwMode="auto">
          <a:xfrm>
            <a:off x="6143636" y="1714488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AutoShape 291"/>
          <p:cNvSpPr>
            <a:spLocks noChangeArrowheads="1"/>
          </p:cNvSpPr>
          <p:nvPr/>
        </p:nvSpPr>
        <p:spPr bwMode="auto">
          <a:xfrm>
            <a:off x="6429388" y="1214422"/>
            <a:ext cx="2357422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AutoShape 291"/>
          <p:cNvSpPr>
            <a:spLocks noChangeArrowheads="1"/>
          </p:cNvSpPr>
          <p:nvPr/>
        </p:nvSpPr>
        <p:spPr bwMode="auto">
          <a:xfrm>
            <a:off x="6858016" y="714356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Б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1" name="AutoShape 291"/>
          <p:cNvSpPr>
            <a:spLocks noChangeArrowheads="1"/>
          </p:cNvSpPr>
          <p:nvPr/>
        </p:nvSpPr>
        <p:spPr bwMode="auto">
          <a:xfrm>
            <a:off x="1785918" y="3214686"/>
            <a:ext cx="5500726" cy="714380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????????????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AutoShape 291"/>
          <p:cNvSpPr>
            <a:spLocks noChangeArrowheads="1"/>
          </p:cNvSpPr>
          <p:nvPr/>
        </p:nvSpPr>
        <p:spPr bwMode="auto">
          <a:xfrm>
            <a:off x="0" y="6000768"/>
            <a:ext cx="2428860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3" name="AutoShape 291"/>
          <p:cNvSpPr>
            <a:spLocks noChangeArrowheads="1"/>
          </p:cNvSpPr>
          <p:nvPr/>
        </p:nvSpPr>
        <p:spPr bwMode="auto">
          <a:xfrm>
            <a:off x="571472" y="5500702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4" name="AutoShape 291"/>
          <p:cNvSpPr>
            <a:spLocks noChangeArrowheads="1"/>
          </p:cNvSpPr>
          <p:nvPr/>
        </p:nvSpPr>
        <p:spPr bwMode="auto">
          <a:xfrm>
            <a:off x="857224" y="5000636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AutoShape 291"/>
          <p:cNvSpPr>
            <a:spLocks noChangeArrowheads="1"/>
          </p:cNvSpPr>
          <p:nvPr/>
        </p:nvSpPr>
        <p:spPr bwMode="auto">
          <a:xfrm>
            <a:off x="1285852" y="4500570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6" name="AutoShape 291"/>
          <p:cNvSpPr>
            <a:spLocks noChangeArrowheads="1"/>
          </p:cNvSpPr>
          <p:nvPr/>
        </p:nvSpPr>
        <p:spPr bwMode="auto">
          <a:xfrm>
            <a:off x="1428728" y="3929066"/>
            <a:ext cx="2500330" cy="587375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Колона В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7" name="AutoShape 291"/>
          <p:cNvSpPr>
            <a:spLocks noChangeArrowheads="1"/>
          </p:cNvSpPr>
          <p:nvPr/>
        </p:nvSpPr>
        <p:spPr bwMode="auto">
          <a:xfrm>
            <a:off x="6858016" y="6000768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8" name="AutoShape 291"/>
          <p:cNvSpPr>
            <a:spLocks noChangeArrowheads="1"/>
          </p:cNvSpPr>
          <p:nvPr/>
        </p:nvSpPr>
        <p:spPr bwMode="auto">
          <a:xfrm>
            <a:off x="6500826" y="5429264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9" name="AutoShape 291"/>
          <p:cNvSpPr>
            <a:spLocks noChangeArrowheads="1"/>
          </p:cNvSpPr>
          <p:nvPr/>
        </p:nvSpPr>
        <p:spPr bwMode="auto">
          <a:xfrm>
            <a:off x="6143636" y="5000636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0" name="AutoShape 291"/>
          <p:cNvSpPr>
            <a:spLocks noChangeArrowheads="1"/>
          </p:cNvSpPr>
          <p:nvPr/>
        </p:nvSpPr>
        <p:spPr bwMode="auto">
          <a:xfrm>
            <a:off x="5715008" y="4500570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1" name="AutoShape 291"/>
          <p:cNvSpPr>
            <a:spLocks noChangeArrowheads="1"/>
          </p:cNvSpPr>
          <p:nvPr/>
        </p:nvSpPr>
        <p:spPr bwMode="auto">
          <a:xfrm>
            <a:off x="5357818" y="4000504"/>
            <a:ext cx="2285984" cy="515937"/>
          </a:xfrm>
          <a:prstGeom prst="roundRect">
            <a:avLst>
              <a:gd name="adj" fmla="val 16667"/>
            </a:avLst>
          </a:prstGeom>
          <a:solidFill>
            <a:srgbClr val="0800AC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Колона Г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428625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4" name="Left Arrow 53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435768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_ab689_43b5aeed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9" descr="Copy of DSCN1792.JPG"/>
          <p:cNvPicPr>
            <a:picLocks noChangeAspect="1"/>
          </p:cNvPicPr>
          <p:nvPr/>
        </p:nvPicPr>
        <p:blipFill>
          <a:blip r:embed="rId4" cstate="email"/>
          <a:srcRect r="-4275"/>
          <a:stretch>
            <a:fillRect/>
          </a:stretch>
        </p:blipFill>
        <p:spPr>
          <a:xfrm>
            <a:off x="0" y="0"/>
            <a:ext cx="3357554" cy="3910406"/>
          </a:xfrm>
          <a:prstGeom prst="rect">
            <a:avLst/>
          </a:prstGeom>
        </p:spPr>
      </p:pic>
      <p:pic>
        <p:nvPicPr>
          <p:cNvPr id="12" name="Picture 11" descr="Arhandjel Gavri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0"/>
            <a:ext cx="2952766" cy="3690958"/>
          </a:xfrm>
          <a:prstGeom prst="rect">
            <a:avLst/>
          </a:prstGeom>
        </p:spPr>
      </p:pic>
      <p:pic>
        <p:nvPicPr>
          <p:cNvPr id="6" name="Picture 5" descr="PETROVDAN 2011 05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00100" y="2714620"/>
            <a:ext cx="1357290" cy="4143380"/>
          </a:xfrm>
          <a:prstGeom prst="rect">
            <a:avLst/>
          </a:prstGeom>
        </p:spPr>
      </p:pic>
      <p:pic>
        <p:nvPicPr>
          <p:cNvPr id="9" name="Picture 8" descr="rukopolozenje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214678" y="2428868"/>
            <a:ext cx="2051583" cy="4176276"/>
          </a:xfrm>
          <a:prstGeom prst="rect">
            <a:avLst/>
          </a:prstGeom>
        </p:spPr>
      </p:pic>
      <p:pic>
        <p:nvPicPr>
          <p:cNvPr id="13" name="Picture 12" descr="PETROVDAN 2011 01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643802" y="1714488"/>
            <a:ext cx="1500198" cy="4673675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9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86314" y="6072206"/>
            <a:ext cx="242889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dirty="0" smtClean="0">
                <a:latin typeface="Arial" pitchFamily="34" charset="0"/>
              </a:rPr>
              <a:t>ПОВЕЖИ!+6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13" descr="DSCN1800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143636" y="0"/>
            <a:ext cx="1428760" cy="38668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282" y="28572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1802" y="42860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5206" y="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71604" y="521495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0496" y="507207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58214" y="307181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pc.rs/files/u5/2008/Sveta_Liturgij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Кад се у цркви припрема и прима света тајна причешћа? +4 -1 </a:t>
            </a:r>
            <a:endParaRPr lang="sr-Cyrl-CS" sz="3200" dirty="0"/>
          </a:p>
        </p:txBody>
      </p:sp>
      <p:sp>
        <p:nvSpPr>
          <p:cNvPr id="5" name="Rectangle 4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5400" b="1" i="0" u="none" strike="noStrike" kern="0" cap="none" spc="0" normalizeH="0" baseline="0" noProof="0" dirty="0" smtClean="0">
                <a:ln w="24500" cmpd="dbl">
                  <a:solidFill>
                    <a:srgbClr val="87BAFF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87BAFF">
                        <a:tint val="10000"/>
                        <a:satMod val="155000"/>
                      </a:srgbClr>
                    </a:gs>
                    <a:gs pos="60000">
                      <a:srgbClr val="87BAFF">
                        <a:tint val="30000"/>
                        <a:satMod val="155000"/>
                      </a:srgbClr>
                    </a:gs>
                    <a:gs pos="100000">
                      <a:srgbClr val="87BAFF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glow rad="228600">
                    <a:srgbClr val="2B71FF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</a:rPr>
              <a:t>1</a:t>
            </a:r>
            <a:r>
              <a:rPr kumimoji="0" lang="sr-Cyrl-CS" sz="5400" b="1" i="0" u="none" strike="noStrike" kern="0" cap="none" spc="0" normalizeH="0" baseline="0" noProof="0" dirty="0" smtClean="0">
                <a:ln w="24500" cmpd="dbl">
                  <a:solidFill>
                    <a:srgbClr val="87BAFF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87BAFF">
                        <a:tint val="10000"/>
                        <a:satMod val="155000"/>
                      </a:srgbClr>
                    </a:gs>
                    <a:gs pos="60000">
                      <a:srgbClr val="87BAFF">
                        <a:tint val="30000"/>
                        <a:satMod val="155000"/>
                      </a:srgbClr>
                    </a:gs>
                    <a:gs pos="100000">
                      <a:srgbClr val="87BAFF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glow rad="228600">
                    <a:srgbClr val="2B71FF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5400" b="1" i="0" u="none" strike="noStrike" kern="0" cap="none" spc="0" normalizeH="0" baseline="0" noProof="0" dirty="0">
              <a:ln w="900" cmpd="sng">
                <a:solidFill>
                  <a:srgbClr val="2B71FF">
                    <a:satMod val="190000"/>
                    <a:alpha val="55000"/>
                  </a:srgbClr>
                </a:solidFill>
                <a:prstDash val="solid"/>
              </a:ln>
              <a:solidFill>
                <a:srgbClr val="2B71FF">
                  <a:satMod val="200000"/>
                  <a:tint val="3000"/>
                </a:srgbClr>
              </a:solidFill>
              <a:effectLst>
                <a:glow rad="228600">
                  <a:srgbClr val="2B71FF">
                    <a:satMod val="175000"/>
                    <a:alpha val="4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Left Arrow 6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643702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rukopolozenje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5984" y="0"/>
            <a:ext cx="4714908" cy="959783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 bwMode="auto">
          <a:xfrm>
            <a:off x="6286512" y="0"/>
            <a:ext cx="571504" cy="571480"/>
          </a:xfrm>
          <a:prstGeom prst="rect">
            <a:avLst/>
          </a:prstGeom>
          <a:solidFill>
            <a:srgbClr val="A4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929058" y="0"/>
            <a:ext cx="1143008" cy="428628"/>
          </a:xfrm>
          <a:prstGeom prst="rect">
            <a:avLst/>
          </a:prstGeom>
          <a:solidFill>
            <a:srgbClr val="A4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utoShape 149"/>
          <p:cNvSpPr>
            <a:spLocks noChangeArrowheads="1"/>
          </p:cNvSpPr>
          <p:nvPr/>
        </p:nvSpPr>
        <p:spPr bwMode="auto">
          <a:xfrm>
            <a:off x="2214546" y="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AutoShape 149"/>
          <p:cNvSpPr>
            <a:spLocks noChangeArrowheads="1"/>
          </p:cNvSpPr>
          <p:nvPr/>
        </p:nvSpPr>
        <p:spPr bwMode="auto">
          <a:xfrm>
            <a:off x="3214678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AutoShape 149"/>
          <p:cNvSpPr>
            <a:spLocks noChangeArrowheads="1"/>
          </p:cNvSpPr>
          <p:nvPr/>
        </p:nvSpPr>
        <p:spPr bwMode="auto">
          <a:xfrm>
            <a:off x="4143372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AutoShape 149"/>
          <p:cNvSpPr>
            <a:spLocks noChangeArrowheads="1"/>
          </p:cNvSpPr>
          <p:nvPr/>
        </p:nvSpPr>
        <p:spPr bwMode="auto">
          <a:xfrm>
            <a:off x="5072066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AutoShape 149"/>
          <p:cNvSpPr>
            <a:spLocks noChangeArrowheads="1"/>
          </p:cNvSpPr>
          <p:nvPr/>
        </p:nvSpPr>
        <p:spPr bwMode="auto">
          <a:xfrm>
            <a:off x="2286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AutoShape 149"/>
          <p:cNvSpPr>
            <a:spLocks noChangeArrowheads="1"/>
          </p:cNvSpPr>
          <p:nvPr/>
        </p:nvSpPr>
        <p:spPr bwMode="auto">
          <a:xfrm>
            <a:off x="2286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2286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2285984" y="34290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2286000" y="4267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2286000" y="5943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AutoShape 149"/>
          <p:cNvSpPr>
            <a:spLocks noChangeArrowheads="1"/>
          </p:cNvSpPr>
          <p:nvPr/>
        </p:nvSpPr>
        <p:spPr bwMode="auto">
          <a:xfrm>
            <a:off x="2286000" y="51054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AutoShape 149"/>
          <p:cNvSpPr>
            <a:spLocks noChangeArrowheads="1"/>
          </p:cNvSpPr>
          <p:nvPr/>
        </p:nvSpPr>
        <p:spPr bwMode="auto">
          <a:xfrm>
            <a:off x="6000760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AutoShape 149"/>
          <p:cNvSpPr>
            <a:spLocks noChangeArrowheads="1"/>
          </p:cNvSpPr>
          <p:nvPr/>
        </p:nvSpPr>
        <p:spPr bwMode="auto">
          <a:xfrm>
            <a:off x="3200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AutoShape 149"/>
          <p:cNvSpPr>
            <a:spLocks noChangeArrowheads="1"/>
          </p:cNvSpPr>
          <p:nvPr/>
        </p:nvSpPr>
        <p:spPr bwMode="auto">
          <a:xfrm>
            <a:off x="4191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149"/>
          <p:cNvSpPr>
            <a:spLocks noChangeArrowheads="1"/>
          </p:cNvSpPr>
          <p:nvPr/>
        </p:nvSpPr>
        <p:spPr bwMode="auto">
          <a:xfrm>
            <a:off x="5105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" name="AutoShape 149"/>
          <p:cNvSpPr>
            <a:spLocks noChangeArrowheads="1"/>
          </p:cNvSpPr>
          <p:nvPr/>
        </p:nvSpPr>
        <p:spPr bwMode="auto">
          <a:xfrm>
            <a:off x="60198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" name="AutoShape 149"/>
          <p:cNvSpPr>
            <a:spLocks noChangeArrowheads="1"/>
          </p:cNvSpPr>
          <p:nvPr/>
        </p:nvSpPr>
        <p:spPr bwMode="auto">
          <a:xfrm>
            <a:off x="3276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" name="AutoShape 149"/>
          <p:cNvSpPr>
            <a:spLocks noChangeArrowheads="1"/>
          </p:cNvSpPr>
          <p:nvPr/>
        </p:nvSpPr>
        <p:spPr bwMode="auto">
          <a:xfrm>
            <a:off x="4191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AutoShape 149"/>
          <p:cNvSpPr>
            <a:spLocks noChangeArrowheads="1"/>
          </p:cNvSpPr>
          <p:nvPr/>
        </p:nvSpPr>
        <p:spPr bwMode="auto">
          <a:xfrm>
            <a:off x="51054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AutoShape 149"/>
          <p:cNvSpPr>
            <a:spLocks noChangeArrowheads="1"/>
          </p:cNvSpPr>
          <p:nvPr/>
        </p:nvSpPr>
        <p:spPr bwMode="auto">
          <a:xfrm>
            <a:off x="5943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AutoShape 149"/>
          <p:cNvSpPr>
            <a:spLocks noChangeArrowheads="1"/>
          </p:cNvSpPr>
          <p:nvPr/>
        </p:nvSpPr>
        <p:spPr bwMode="auto">
          <a:xfrm>
            <a:off x="3276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AutoShape 149"/>
          <p:cNvSpPr>
            <a:spLocks noChangeArrowheads="1"/>
          </p:cNvSpPr>
          <p:nvPr/>
        </p:nvSpPr>
        <p:spPr bwMode="auto">
          <a:xfrm>
            <a:off x="3200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AutoShape 149"/>
          <p:cNvSpPr>
            <a:spLocks noChangeArrowheads="1"/>
          </p:cNvSpPr>
          <p:nvPr/>
        </p:nvSpPr>
        <p:spPr bwMode="auto">
          <a:xfrm>
            <a:off x="4191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149"/>
          <p:cNvSpPr>
            <a:spLocks noChangeArrowheads="1"/>
          </p:cNvSpPr>
          <p:nvPr/>
        </p:nvSpPr>
        <p:spPr bwMode="auto">
          <a:xfrm>
            <a:off x="5105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" name="AutoShape 149"/>
          <p:cNvSpPr>
            <a:spLocks noChangeArrowheads="1"/>
          </p:cNvSpPr>
          <p:nvPr/>
        </p:nvSpPr>
        <p:spPr bwMode="auto">
          <a:xfrm>
            <a:off x="59436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8" name="AutoShape 149"/>
          <p:cNvSpPr>
            <a:spLocks noChangeArrowheads="1"/>
          </p:cNvSpPr>
          <p:nvPr/>
        </p:nvSpPr>
        <p:spPr bwMode="auto">
          <a:xfrm>
            <a:off x="5943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51054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" name="AutoShape 149"/>
          <p:cNvSpPr>
            <a:spLocks noChangeArrowheads="1"/>
          </p:cNvSpPr>
          <p:nvPr/>
        </p:nvSpPr>
        <p:spPr bwMode="auto">
          <a:xfrm>
            <a:off x="41910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" name="AutoShape 149"/>
          <p:cNvSpPr>
            <a:spLocks noChangeArrowheads="1"/>
          </p:cNvSpPr>
          <p:nvPr/>
        </p:nvSpPr>
        <p:spPr bwMode="auto">
          <a:xfrm>
            <a:off x="51054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943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943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181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2672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3276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r>
              <a:rPr lang="x-none" sz="2400" b="1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943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" name="AutoShape 149"/>
          <p:cNvSpPr>
            <a:spLocks noChangeArrowheads="1"/>
          </p:cNvSpPr>
          <p:nvPr/>
        </p:nvSpPr>
        <p:spPr bwMode="auto">
          <a:xfrm>
            <a:off x="51054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x-none" sz="2400" b="1" smtClean="0">
                <a:solidFill>
                  <a:schemeClr val="bg1"/>
                </a:solidFill>
                <a:cs typeface="+mn-cs"/>
              </a:rPr>
              <a:t>З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AutoShape 149"/>
          <p:cNvSpPr>
            <a:spLocks noChangeArrowheads="1"/>
          </p:cNvSpPr>
          <p:nvPr/>
        </p:nvSpPr>
        <p:spPr bwMode="auto">
          <a:xfrm>
            <a:off x="42672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" name="AutoShape 149"/>
          <p:cNvSpPr>
            <a:spLocks noChangeArrowheads="1"/>
          </p:cNvSpPr>
          <p:nvPr/>
        </p:nvSpPr>
        <p:spPr bwMode="auto">
          <a:xfrm>
            <a:off x="3276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3276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" name="AutoShape 149"/>
          <p:cNvSpPr>
            <a:spLocks noChangeArrowheads="1"/>
          </p:cNvSpPr>
          <p:nvPr/>
        </p:nvSpPr>
        <p:spPr bwMode="auto">
          <a:xfrm>
            <a:off x="41910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3" name="Left Arrow 42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" y="4143380"/>
            <a:ext cx="1214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593467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ravoslavlje.net/images/7/71/Ispove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00" y="0"/>
            <a:ext cx="91561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14404"/>
            <a:ext cx="3300410" cy="1828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Света Тајна покајања? +4</a:t>
            </a:r>
            <a:endParaRPr lang="sr-Cyrl-C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1</a:t>
            </a:r>
            <a:r>
              <a:rPr lang="sr-Cyrl-CS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kumimoji="0" lang="en-US" sz="5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Left Arrow 9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avoslavie.ru/sas/image/100446/44612.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1" y="0"/>
            <a:ext cx="9127849" cy="685800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2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је или ко је то ДУХОВНИК? +3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15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Како треба да се припремамо за свету тајну причешћа? +3 -2</a:t>
            </a:r>
            <a:endParaRPr lang="sr-Cyrl-CS" sz="3200" dirty="0"/>
          </a:p>
        </p:txBody>
      </p:sp>
      <p:pic>
        <p:nvPicPr>
          <p:cNvPr id="6" name="Picture 2" descr="http://www.novosti.rs/upload/thumbs/images/2013/11/30/dru-pricesce_620x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71678"/>
            <a:ext cx="5905500" cy="3619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sr-Cyrl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УХОВНО\В‚Е Р О Н А У К А\слике\Црква и Литургија\Picture 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17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57166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Којим данима се  служи Литургија у цркви? +2 -1</a:t>
            </a:r>
            <a:endParaRPr lang="sr-Cyrl-C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,,2676168_4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1962" cy="671514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2800" b="1" dirty="0" smtClean="0">
                <a:solidFill>
                  <a:schemeClr val="accent3"/>
                </a:solidFill>
                <a:latin typeface="Arial" pitchFamily="34" charset="0"/>
              </a:rPr>
              <a:t>НАВЕДИ НАЈВАЖНИЈЕ РАЗЛИКЕ ИЗМЕЂУ РИМОКАТОЛИЧКЕ РЕЛИГИЈЕ И ПРАВОСЛАВНЕ ВЕРЕ? Од 0 до 5 поена</a:t>
            </a: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sr-Cyrl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71501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 је и како установио Свету Тајну Крштења?</a:t>
            </a:r>
            <a:r>
              <a:rPr kumimoji="0" lang="sr-Latn-C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+3</a:t>
            </a:r>
            <a:endParaRPr kumimoji="0" lang="sr-Cyrl-C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emmanuela-baptis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2071678"/>
            <a:ext cx="4861046" cy="3866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cWiajj4qat4/TzE0H-xqUgI/AAAAAAAAB1M/OLoy71_aiEw/s1600/Holy+Euchar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1466" cy="6858000"/>
          </a:xfrm>
          <a:prstGeom prst="rect">
            <a:avLst/>
          </a:prstGeom>
          <a:noFill/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sr-Cyrl-CS" sz="36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2800" b="1" dirty="0" smtClean="0">
                <a:solidFill>
                  <a:schemeClr val="accent3"/>
                </a:solidFill>
                <a:latin typeface="Arial" pitchFamily="34" charset="0"/>
              </a:rPr>
              <a:t>НАВЕДИ НАЈВАЖНИЈЕ РАЗЛИКЕ ИЗМЕЂУ ПРОТЕСТАНТСКЕ РЕЛИГИЈЕ И ПРАВОСЛАВНЕ ВЕРЕ? Од 0 до 5 поена</a:t>
            </a: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grim-at-mosque-wp-cc-Ali-Mansuri-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18021" cy="6858000"/>
          </a:xfrm>
          <a:prstGeom prst="rect">
            <a:avLst/>
          </a:prstGeom>
        </p:spPr>
      </p:pic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2800" b="1" dirty="0" smtClean="0">
                <a:solidFill>
                  <a:schemeClr val="accent3"/>
                </a:solidFill>
                <a:latin typeface="Arial" pitchFamily="34" charset="0"/>
              </a:rPr>
              <a:t>ОБЈАСНИ ОСНОВЕ ИСЛАМСКЕ РЕЛИГИЈЕ? Од 0 до 5 поена</a:t>
            </a: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09879242_56a5debb34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55" y="0"/>
            <a:ext cx="915831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0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Објасни основе будизма? Од 0 до 5</a:t>
            </a:r>
            <a:endParaRPr kumimoji="0" lang="sr-Latn-CS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559-inside-hindu-temple-singapore-singap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84" y="848110"/>
            <a:ext cx="9195184" cy="5958479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2907" y="0"/>
            <a:ext cx="8572560" cy="1754326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Објасни основе хиндуизма? 0-5</a:t>
            </a:r>
            <a:endParaRPr lang="en-US" sz="5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r="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2786058"/>
            <a:ext cx="7929618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Како</a:t>
            </a:r>
            <a:r>
              <a:rPr kumimoji="0" lang="sr-Cyrl-CS" sz="36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 православни хришћани треба да се понашају према људима различитих религија? 0-5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r>
              <a:rPr lang="sr-Cyrl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286248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sr-Latn-CS" sz="3200" dirty="0" smtClean="0">
                <a:solidFill>
                  <a:schemeClr val="bg1"/>
                </a:solidFill>
              </a:rPr>
              <a:t>Koja </a:t>
            </a:r>
            <a:r>
              <a:rPr lang="sr-Cyrl-CS" sz="3200" dirty="0" smtClean="0">
                <a:solidFill>
                  <a:schemeClr val="bg1"/>
                </a:solidFill>
              </a:rPr>
              <a:t>је најважнија радњ у Св. Тајни крштења? </a:t>
            </a:r>
            <a:r>
              <a:rPr lang="ru-RU" sz="3200" dirty="0" smtClean="0">
                <a:solidFill>
                  <a:schemeClr val="bg1"/>
                </a:solidFill>
              </a:rPr>
              <a:t>+</a:t>
            </a:r>
            <a:r>
              <a:rPr lang="sr-Latn-CS" sz="3200" dirty="0" smtClean="0">
                <a:solidFill>
                  <a:schemeClr val="bg1"/>
                </a:solidFill>
              </a:rPr>
              <a:t>3</a:t>
            </a:r>
            <a:endParaRPr lang="sr-Cyrl-CS" sz="3200" dirty="0" smtClean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696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778" y="0"/>
            <a:ext cx="4929222" cy="6858000"/>
          </a:xfrm>
          <a:prstGeom prst="rect">
            <a:avLst/>
          </a:prstGeom>
        </p:spPr>
      </p:pic>
      <p:sp>
        <p:nvSpPr>
          <p:cNvPr id="9" name="Left Arrow 8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724664" y="60817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00438"/>
            <a:ext cx="8643966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Најважнија радња у Св. Тајни Миропомазања? +3</a:t>
            </a:r>
            <a:endParaRPr lang="en-US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лика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0"/>
            <a:ext cx="4770107" cy="357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500570"/>
            <a:ext cx="6764544" cy="584775"/>
          </a:xfrm>
          <a:prstGeom prst="rect">
            <a:avLst/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Када</a:t>
            </a: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 је Бог благословио брак? +4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www.yellowpages.rs/images/crkvenovencanje_kod_pravoslava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26008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vad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76342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03261" cy="1200329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CS" sz="3600" dirty="0" smtClean="0">
                <a:ln w="6350">
                  <a:solidFill>
                    <a:schemeClr val="tx1"/>
                  </a:solidFill>
                </a:ln>
              </a:rPr>
              <a:t>Шта означавају круне (венци)које носе младенци? +4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orthphoto.net/photo/200810/34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793"/>
            <a:ext cx="9144000" cy="6804208"/>
          </a:xfrm>
          <a:prstGeom prst="rect">
            <a:avLst/>
          </a:prstGeom>
          <a:noFill/>
        </p:spPr>
      </p:pic>
      <p:pic>
        <p:nvPicPr>
          <p:cNvPr id="7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1114468"/>
          </a:xfrm>
          <a:solidFill>
            <a:schemeClr val="accent5">
              <a:lumMod val="75000"/>
              <a:alpha val="56000"/>
            </a:schemeClr>
          </a:solidFill>
        </p:spPr>
        <p:txBody>
          <a:bodyPr>
            <a:normAutofit/>
          </a:bodyPr>
          <a:lstStyle/>
          <a:p>
            <a:r>
              <a:rPr lang="sr-Cyrl-CS" sz="3200" dirty="0" smtClean="0">
                <a:solidFill>
                  <a:srgbClr val="FF0000"/>
                </a:solidFill>
              </a:rPr>
              <a:t>Које су службе у цркви? +5</a:t>
            </a:r>
            <a:endParaRPr lang="sr-Cyrl-C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PETROVDAN 2011 14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14678" y="1071546"/>
            <a:ext cx="2826628" cy="4357718"/>
          </a:xfrm>
          <a:prstGeom prst="rect">
            <a:avLst/>
          </a:prstGeom>
        </p:spPr>
      </p:pic>
      <p:pic>
        <p:nvPicPr>
          <p:cNvPr id="5" name="Picture 4" descr="PETROVDAN 2011 05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72198" y="1142984"/>
            <a:ext cx="1588209" cy="4214842"/>
          </a:xfrm>
          <a:prstGeom prst="rect">
            <a:avLst/>
          </a:prstGeom>
        </p:spPr>
      </p:pic>
      <p:pic>
        <p:nvPicPr>
          <p:cNvPr id="13314" name="Picture 2" descr="http://www.verujem.org/audio/irinej/ep_irine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214422"/>
            <a:ext cx="3056258" cy="421484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eft Arrow 8">
            <a:hlinkClick r:id="rId7" action="ppaction://hlinksldjump">
              <a:snd r:embed="rId8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rthphoto.net/photo/200810/34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93"/>
            <a:ext cx="9144000" cy="6804208"/>
          </a:xfrm>
          <a:prstGeom prst="rect">
            <a:avLst/>
          </a:prstGeom>
          <a:noFill/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3143248"/>
            <a:ext cx="2782493" cy="1815882"/>
          </a:xfrm>
          <a:prstGeom prst="rect">
            <a:avLst/>
          </a:prstGeom>
          <a:solidFill>
            <a:schemeClr val="bg2">
              <a:alpha val="5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CS" sz="2800" b="1" dirty="0" smtClean="0">
                <a:solidFill>
                  <a:schemeClr val="accent3"/>
                </a:solidFill>
              </a:rPr>
              <a:t>Ко рукополаже: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свештеника? +2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ђакона?+2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епископа?+2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Шта је апостолско прејемство?</a:t>
            </a:r>
            <a:endParaRPr kumimoji="0" lang="sr-Cyrl-CS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 descr="http://www.novosti.rs/upload/thumbs/images/2013/11/30/dru-pricesce_620x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928670"/>
            <a:ext cx="5905500" cy="3619500"/>
          </a:xfrm>
          <a:prstGeom prst="rect">
            <a:avLst/>
          </a:prstGeom>
          <a:noFill/>
        </p:spPr>
      </p:pic>
      <p:pic>
        <p:nvPicPr>
          <p:cNvPr id="52228" name="Picture 4" descr="http://www.spcbrod.org/wp-content/uploads/2013/03/pricesc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2938432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010400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Custom 2">
      <a:dk1>
        <a:srgbClr val="C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659</TotalTime>
  <Words>462</Words>
  <Application>Microsoft Office PowerPoint</Application>
  <PresentationFormat>On-screen Show (4:3)</PresentationFormat>
  <Paragraphs>220</Paragraphs>
  <Slides>24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Apex</vt:lpstr>
      <vt:lpstr>1_Apex</vt:lpstr>
      <vt:lpstr>Office Theme</vt:lpstr>
      <vt:lpstr>2_Apex</vt:lpstr>
      <vt:lpstr>Office tema</vt:lpstr>
      <vt:lpstr>Slide 1</vt:lpstr>
      <vt:lpstr>Slide 2</vt:lpstr>
      <vt:lpstr>Slide 3</vt:lpstr>
      <vt:lpstr>Slide 4</vt:lpstr>
      <vt:lpstr>Slide 5</vt:lpstr>
      <vt:lpstr>Slide 6</vt:lpstr>
      <vt:lpstr>Које су службе у цркви? +5</vt:lpstr>
      <vt:lpstr>Slide 8</vt:lpstr>
      <vt:lpstr>Slide 9</vt:lpstr>
      <vt:lpstr>Slide 10</vt:lpstr>
      <vt:lpstr>Slide 11</vt:lpstr>
      <vt:lpstr>Slide 12</vt:lpstr>
      <vt:lpstr>Кад се у цркви припрема и прима света тајна причешћа? +4 -1 </vt:lpstr>
      <vt:lpstr>Slide 14</vt:lpstr>
      <vt:lpstr>  Света Тајна покајања? +4</vt:lpstr>
      <vt:lpstr>Slide 16</vt:lpstr>
      <vt:lpstr>Како треба да се припремамо за свету тајну причешћа? +3 -2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marko</cp:lastModifiedBy>
  <cp:revision>87</cp:revision>
  <dcterms:created xsi:type="dcterms:W3CDTF">2012-10-02T17:23:33Z</dcterms:created>
  <dcterms:modified xsi:type="dcterms:W3CDTF">2018-03-23T15:51:56Z</dcterms:modified>
</cp:coreProperties>
</file>