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9" r:id="rId11"/>
    <p:sldId id="267" r:id="rId12"/>
    <p:sldId id="268" r:id="rId13"/>
    <p:sldId id="269" r:id="rId14"/>
    <p:sldId id="280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8" autoAdjust="0"/>
    <p:restoredTop sz="94624" autoAdjust="0"/>
  </p:normalViewPr>
  <p:slideViewPr>
    <p:cSldViewPr>
      <p:cViewPr>
        <p:scale>
          <a:sx n="77" d="100"/>
          <a:sy n="77" d="100"/>
        </p:scale>
        <p:origin x="-108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2E21C69-3680-466A-A441-3D15C2C02CC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E27A92-E2BD-4126-8948-9F3265CC3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1%D0%B5%D0%BE%D0%B3%D1%80%D0%B0%D0%B4" TargetMode="External"/><Relationship Id="rId2" Type="http://schemas.openxmlformats.org/officeDocument/2006/relationships/hyperlink" Target="https://sr.wikipedia.org/w/index.php?title=%D0%A1%D0%B8%D0%BD%D0%B0%D0%BD_%D0%BF%D0%B0%D1%88%D0%B0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/>
              <a:t>Живот Светог Саве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781800" cy="2881862"/>
          </a:xfrm>
        </p:spPr>
        <p:txBody>
          <a:bodyPr>
            <a:normAutofit/>
          </a:bodyPr>
          <a:lstStyle/>
          <a:p>
            <a:pPr marL="521208" indent="-457200">
              <a:buAutoNum type="arabicPeriod"/>
            </a:pPr>
            <a:r>
              <a:rPr lang="bs-Cyrl-BA" dirty="0" smtClean="0"/>
              <a:t>Данка Реновица</a:t>
            </a:r>
          </a:p>
          <a:p>
            <a:pPr marL="521208" indent="-457200">
              <a:buAutoNum type="arabicPeriod"/>
            </a:pPr>
            <a:r>
              <a:rPr lang="bs-Cyrl-BA" dirty="0" smtClean="0"/>
              <a:t>Даница Тодоровић</a:t>
            </a:r>
          </a:p>
          <a:p>
            <a:pPr marL="521208" indent="-457200">
              <a:buAutoNum type="arabicPeriod"/>
            </a:pPr>
            <a:r>
              <a:rPr lang="bs-Cyrl-BA" dirty="0" smtClean="0"/>
              <a:t>Госпава Крајишник</a:t>
            </a:r>
          </a:p>
          <a:p>
            <a:pPr marL="521208" indent="-457200">
              <a:buAutoNum type="arabicPeriod"/>
            </a:pPr>
            <a:r>
              <a:rPr lang="bs-Cyrl-BA" dirty="0" smtClean="0"/>
              <a:t>Марија Гутаљ</a:t>
            </a:r>
          </a:p>
          <a:p>
            <a:pPr marL="521208" indent="-457200">
              <a:buAutoNum type="arabicPeriod"/>
            </a:pPr>
            <a:r>
              <a:rPr lang="bs-Cyrl-BA" dirty="0" smtClean="0"/>
              <a:t>Ања Булајић</a:t>
            </a:r>
          </a:p>
          <a:p>
            <a:r>
              <a:rPr lang="bs-Cyrl-BA" dirty="0" smtClean="0"/>
              <a:t>              Основна школа ,,Соколац“ у Сокоцу</a:t>
            </a:r>
            <a:endParaRPr lang="bs-Cyrl-BA" dirty="0"/>
          </a:p>
        </p:txBody>
      </p:sp>
      <p:pic>
        <p:nvPicPr>
          <p:cNvPr id="4" name="Picture 3" descr="СВЕТИС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"/>
            <a:ext cx="2362200" cy="2819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СВЕТИ САВА – ХУМАН ЧОВЈЕК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bs-Cyrl-BA" dirty="0" smtClean="0"/>
              <a:t>СВЕТИ САВА ЈЕ БИО ВЕОМА ХУМАН И ДОБАР ЧОВЈЕК.</a:t>
            </a:r>
          </a:p>
          <a:p>
            <a:r>
              <a:rPr lang="bs-Cyrl-BA" dirty="0" smtClean="0"/>
              <a:t>ПОДИЗАО ЈЕ МНОГЕ СРПСКЕ ШКОЛЕ, БОЛНИЦЕ И МАНАСТИРЕ. </a:t>
            </a:r>
          </a:p>
          <a:p>
            <a:r>
              <a:rPr lang="bs-Cyrl-BA" dirty="0" smtClean="0"/>
              <a:t>ВОЛИО ЈЕ ДЈЕЦУ. </a:t>
            </a:r>
          </a:p>
          <a:p>
            <a:endParaRPr lang="bs-Cyrl-BA" dirty="0" smtClean="0"/>
          </a:p>
          <a:p>
            <a:r>
              <a:rPr lang="bs-Cyrl-BA" dirty="0" smtClean="0">
                <a:solidFill>
                  <a:srgbClr val="A15E15"/>
                </a:solidFill>
              </a:rPr>
              <a:t>И ДЈЕЦА СУ ВОЉЕЛА ЊЕГА, МНОГЕ ПЈЕСМЕ И ПРИЧЕ СУ ПОСВЕЋЕНЕ СВЕТОМ САВИ. ДАНАС ГА СВЕ СРПСКЕ ШКОЛЕ СЛАВЕ КАО ШКОЛСКУ СЛАВУ</a:t>
            </a:r>
            <a:r>
              <a:rPr lang="bs-Cyrl-BA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bs-Cyrl-BA" dirty="0" smtClean="0">
                <a:solidFill>
                  <a:srgbClr val="C00000"/>
                </a:solidFill>
              </a:rPr>
              <a:t>ЗНАЧАЈНИ МАНАСТИРИ СВЕТОГ САВЕ</a:t>
            </a:r>
            <a:r>
              <a:rPr lang="bs-Cyrl-BA" dirty="0" smtClean="0"/>
              <a:t>:</a:t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- Са оцем је </a:t>
            </a:r>
            <a:r>
              <a:rPr lang="bs-Cyrl-BA" dirty="0" smtClean="0">
                <a:solidFill>
                  <a:schemeClr val="accent2">
                    <a:lumMod val="75000"/>
                  </a:schemeClr>
                </a:solidFill>
              </a:rPr>
              <a:t>1198.</a:t>
            </a:r>
            <a:r>
              <a:rPr lang="bs-Cyrl-BA" dirty="0" smtClean="0"/>
              <a:t> године  обновио манастир Хиландар, посвећен Ваведењу </a:t>
            </a:r>
            <a:r>
              <a:rPr lang="bs-Cyrl-BA" dirty="0"/>
              <a:t>П</a:t>
            </a:r>
            <a:r>
              <a:rPr lang="bs-Cyrl-BA" dirty="0" smtClean="0"/>
              <a:t>ресвете Богородице.</a:t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endParaRPr lang="en-US" dirty="0"/>
          </a:p>
        </p:txBody>
      </p:sp>
      <p:pic>
        <p:nvPicPr>
          <p:cNvPr id="3" name="Picture 2" descr="5-Manastir-Hila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33800"/>
            <a:ext cx="499872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          ХИЛАНДАРСКИ ТИПИК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dirty="0" smtClean="0"/>
              <a:t>- Свети Сава је написао Хиландарски типик (Књига по којој су написана правила за</a:t>
            </a:r>
          </a:p>
          <a:p>
            <a:pPr marL="109728" indent="0">
              <a:buNone/>
            </a:pPr>
            <a:r>
              <a:rPr lang="bs-Cyrl-BA" dirty="0" smtClean="0"/>
              <a:t>монашки живот</a:t>
            </a:r>
          </a:p>
          <a:p>
            <a:pPr marL="109728" indent="0">
              <a:buNone/>
            </a:pPr>
            <a:r>
              <a:rPr lang="bs-Cyrl-BA" dirty="0" smtClean="0"/>
              <a:t> у Хиландару)</a:t>
            </a:r>
          </a:p>
          <a:p>
            <a:endParaRPr lang="en-US" dirty="0"/>
          </a:p>
        </p:txBody>
      </p:sp>
      <p:pic>
        <p:nvPicPr>
          <p:cNvPr id="4" name="Picture 3" descr="15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472440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Самосталност српске цркве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Свети Сава је добио самосталност српске цркве 1219. године</a:t>
            </a:r>
          </a:p>
          <a:p>
            <a:r>
              <a:rPr lang="bs-Cyrl-BA" dirty="0" smtClean="0"/>
              <a:t>То су одобрили византијски цар и цариградски патријарх</a:t>
            </a:r>
          </a:p>
          <a:p>
            <a:r>
              <a:rPr lang="bs-Cyrl-BA" dirty="0" smtClean="0"/>
              <a:t>Сава је 1219. изабран за првог самосталног српског архиепископа ‘’све српске и поморске земље’’</a:t>
            </a:r>
          </a:p>
          <a:p>
            <a:r>
              <a:rPr lang="bs-Cyrl-BA" dirty="0" smtClean="0"/>
              <a:t>Сједиште српске архиепископије било је у манастиру Жичи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     СВЕТИ САВА МИРИ БРАЋУ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Cyrl-BA" dirty="0" smtClean="0"/>
              <a:t>Након смрти свога оца, Савина браћа су се сукобила око престола.</a:t>
            </a:r>
          </a:p>
          <a:p>
            <a:r>
              <a:rPr lang="bs-Cyrl-BA" dirty="0" smtClean="0"/>
              <a:t>Сава је по први пут послије монашења дошао у Србију, да би измирио браћу.</a:t>
            </a:r>
          </a:p>
          <a:p>
            <a:r>
              <a:rPr lang="bs-Cyrl-BA" dirty="0" smtClean="0"/>
              <a:t>Том приликом је донио мошти свога оца, како би се заклели над њима да неће више бити сукоба.</a:t>
            </a:r>
          </a:p>
          <a:p>
            <a:r>
              <a:rPr lang="bs-Cyrl-BA" dirty="0" smtClean="0"/>
              <a:t>Крунисао је свога брата Стефана за ПРВОГ СРПСКОГ КРАЉА. – </a:t>
            </a:r>
            <a:r>
              <a:rPr lang="bs-Cyrl-BA" dirty="0" smtClean="0">
                <a:solidFill>
                  <a:srgbClr val="FF0000"/>
                </a:solidFill>
              </a:rPr>
              <a:t>СТЕФАН ПРВОВЈЕНЧАНИ.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s-Cyrl-BA" dirty="0" smtClean="0"/>
              <a:t>      СВЕТИ САВА МИРИ БРАЋУ</a:t>
            </a:r>
            <a:endParaRPr lang="en-US" dirty="0"/>
          </a:p>
        </p:txBody>
      </p:sp>
      <p:pic>
        <p:nvPicPr>
          <p:cNvPr id="4" name="Content Placeholder 3" descr="sveti-sava-miri-stefana-i-vuk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084228"/>
            <a:ext cx="7900943" cy="446897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dirty="0" smtClean="0"/>
              <a:t>СВЕТИ САВА ЈЕ КРУНИСАО СВОГА БРАТА СТЕФАНА ЗА ПРВОГ СРПСКОГ КРАЉА. </a:t>
            </a:r>
            <a:endParaRPr lang="en-US" dirty="0"/>
          </a:p>
        </p:txBody>
      </p:sp>
      <p:pic>
        <p:nvPicPr>
          <p:cNvPr id="4" name="Content Placeholder 3" descr="xe3g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057400"/>
            <a:ext cx="4648200" cy="438480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            ПУТОВАЊА СВЕТОГ САВЕ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- Св. Сава је ишао на два поклоничка путовања</a:t>
            </a:r>
          </a:p>
          <a:p>
            <a:r>
              <a:rPr lang="bs-Cyrl-BA" dirty="0" smtClean="0"/>
              <a:t>- То је учинио да би се духовно обогатио и упознао живот Господа Исуса Христа </a:t>
            </a:r>
          </a:p>
          <a:p>
            <a:r>
              <a:rPr lang="bs-Cyrl-BA" dirty="0" smtClean="0"/>
              <a:t>- На поклоничка путовања кренуо је 1229. године </a:t>
            </a:r>
          </a:p>
          <a:p>
            <a:r>
              <a:rPr lang="bs-Cyrl-BA" dirty="0" smtClean="0"/>
              <a:t>-Приликом повратка са првог поклпничког путовања поставио је Арсенија за свог насљедника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dirty="0" smtClean="0"/>
              <a:t>Друго поклоничко путовање и његова смрт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419600"/>
          </a:xfrm>
        </p:spPr>
        <p:txBody>
          <a:bodyPr>
            <a:normAutofit/>
          </a:bodyPr>
          <a:lstStyle/>
          <a:p>
            <a:r>
              <a:rPr lang="bs-Cyrl-BA" dirty="0" smtClean="0"/>
              <a:t>На друго поклоничко путовање је кренуо 1234. године</a:t>
            </a:r>
          </a:p>
          <a:p>
            <a:r>
              <a:rPr lang="bs-Cyrl-BA" dirty="0" smtClean="0"/>
              <a:t>У Трнову се Свети Сава озбиљно разболио.</a:t>
            </a:r>
          </a:p>
          <a:p>
            <a:r>
              <a:rPr lang="bs-Cyrl-BA" dirty="0" smtClean="0"/>
              <a:t>У бугарској патријаршији је по посљедњи пут примио причешће уз посљедње ријечи:’’СЛАВА БОГУ РАДИ СВЕГА’’</a:t>
            </a:r>
          </a:p>
          <a:p>
            <a:r>
              <a:rPr lang="bs-Cyrl-BA" dirty="0" smtClean="0"/>
              <a:t>Умро је у ноћи између 13. и 14. јануара 1236. године.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Мошти Светог </a:t>
            </a:r>
            <a:r>
              <a:rPr lang="bs-Cyrl-BA" dirty="0"/>
              <a:t>С</a:t>
            </a:r>
            <a:r>
              <a:rPr lang="bs-Cyrl-BA" dirty="0" smtClean="0"/>
              <a:t>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s-Cyrl-BA" dirty="0" smtClean="0"/>
              <a:t>Мошти Светог Саве је пренесен у Србију, пристанком краља Владислава.</a:t>
            </a:r>
          </a:p>
          <a:p>
            <a:r>
              <a:rPr lang="bs-Cyrl-BA" dirty="0" smtClean="0"/>
              <a:t>Када је његов гроб отворен, нашли су га онаквог каквога су га прије у животу видјели. </a:t>
            </a:r>
          </a:p>
          <a:p>
            <a:r>
              <a:rPr lang="bs-Cyrl-BA" dirty="0" smtClean="0"/>
              <a:t>Његове мошти су из Бугарске пренијете у манастир Милешева, 1237 године.</a:t>
            </a:r>
          </a:p>
          <a:p>
            <a:endParaRPr lang="bs-Cyrl-BA" dirty="0" smtClean="0"/>
          </a:p>
          <a:p>
            <a:r>
              <a:rPr lang="ru-RU" dirty="0" smtClean="0">
                <a:hlinkClick r:id="rId2" tooltip="Синан паша (страница не постоји)"/>
              </a:rPr>
              <a:t>Синан паша</a:t>
            </a:r>
            <a:r>
              <a:rPr lang="ru-RU" dirty="0" smtClean="0"/>
              <a:t> </a:t>
            </a:r>
            <a:r>
              <a:rPr lang="ru-RU" dirty="0" smtClean="0">
                <a:hlinkClick r:id="rId3" tooltip="Београд"/>
              </a:rPr>
              <a:t>Београдски</a:t>
            </a:r>
            <a:r>
              <a:rPr lang="ru-RU" dirty="0" smtClean="0"/>
              <a:t> је наредио да се мошти Савине пренесу у Београд, и ту спале, на Врачару, 27. априла (10. маја) 1594. године. Међутим,са спаљивањем моштију светитељевих паша не само да није угасио свест о Светом Сави у народу него ју је још више укоренио.</a:t>
            </a:r>
          </a:p>
          <a:p>
            <a:r>
              <a:rPr lang="ru-RU" dirty="0" smtClean="0"/>
              <a:t>Ту се касније саградио храм Светога Саве на Врачару.</a:t>
            </a:r>
            <a:endParaRPr lang="bs-Cyrl-B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РОЂЕЊЕ И РАНО ДЈЕТИЊСТВО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Cyrl-BA" dirty="0" smtClean="0"/>
              <a:t>Св. Сава је рођен 1174.године у Расу као син ВЕЛИКОГ ЖУПАНА СТЕФАНА НЕМАЊЕ  И МАЈКЕ АНЕ.</a:t>
            </a:r>
          </a:p>
          <a:p>
            <a:r>
              <a:rPr lang="bs-Cyrl-BA" dirty="0" smtClean="0"/>
              <a:t>Дали су му име Растко .</a:t>
            </a:r>
          </a:p>
          <a:p>
            <a:r>
              <a:rPr lang="bs-Cyrl-BA" dirty="0" smtClean="0"/>
              <a:t>Растко је био најмлађе дијете својих родитеља.</a:t>
            </a:r>
          </a:p>
          <a:p>
            <a:r>
              <a:rPr lang="bs-Cyrl-BA" dirty="0" smtClean="0"/>
              <a:t>Његова старија браћа су се звала Вукан и Стефан.</a:t>
            </a:r>
          </a:p>
          <a:p>
            <a:endParaRPr lang="bs-Cyrl-BA" dirty="0" smtClean="0"/>
          </a:p>
          <a:p>
            <a:r>
              <a:rPr lang="bs-Cyrl-BA" dirty="0" smtClean="0">
                <a:solidFill>
                  <a:srgbClr val="C00000"/>
                </a:solidFill>
              </a:rPr>
              <a:t>РАСТКО  </a:t>
            </a:r>
            <a:r>
              <a:rPr lang="bs-Cyrl-B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је још као мали,био веома скроман,интелигентан,бистар,стидљив. Од малена заинтересован за књиге,природу и животоње.Био је  мирне нарави и добре душе.Као и у касним годинама ,власт и круна га није занимала.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ХРАМ СВЕТОГА САВЕ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133600"/>
            <a:ext cx="6033558" cy="428700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bs-Cyrl-BA" dirty="0" smtClean="0"/>
              <a:t>Књижевни рад светога саве</a:t>
            </a:r>
            <a:br>
              <a:rPr lang="bs-Cyrl-BA" dirty="0" smtClean="0"/>
            </a:b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 smtClean="0"/>
              <a:t>- Свети Сава је са грчког језика превео хиландарски типик по коме се управљало хиландарско монаштво. У књижевни рад Светог </a:t>
            </a:r>
            <a:r>
              <a:rPr lang="bs-Cyrl-BA" dirty="0"/>
              <a:t>С</a:t>
            </a:r>
            <a:r>
              <a:rPr lang="bs-Cyrl-BA" dirty="0" smtClean="0"/>
              <a:t>аве спада и карејски типик којим је он прописао правила за живот у испосници са ћелијама.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Карејски типик </a:t>
            </a:r>
            <a:endParaRPr lang="en-US" dirty="0"/>
          </a:p>
        </p:txBody>
      </p:sp>
      <p:pic>
        <p:nvPicPr>
          <p:cNvPr id="4" name="Content Placeholder 3" descr="15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3239020" cy="519765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Насљедници Светога Саве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Cyrl-BA" dirty="0" smtClean="0"/>
              <a:t>Први насљедник Св. Саве био је ариепископ Арсеније, родом из Срема. </a:t>
            </a:r>
          </a:p>
          <a:p>
            <a:r>
              <a:rPr lang="bs-Cyrl-BA" dirty="0" smtClean="0"/>
              <a:t>Краљ Урош и архепископ Арсеније одлуче да пренесу сједиште српске архиепископије у унутрашњост државе.</a:t>
            </a:r>
          </a:p>
          <a:p>
            <a:r>
              <a:rPr lang="bs-Cyrl-BA" dirty="0" smtClean="0"/>
              <a:t>Близу Пећи, при улазу у Руговску клисуру подигао је Арсеније око 1250. године цркву СВЕТИХ АПОСТОЛА и ту око 1253. године пренио сједиште архиепископије ради веће сигурности.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АРХИЕПИСКОП АРСЕНИЈЕ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90347.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516" y="2249488"/>
            <a:ext cx="2844967" cy="4324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9848"/>
          </a:xfrm>
        </p:spPr>
        <p:txBody>
          <a:bodyPr/>
          <a:lstStyle/>
          <a:p>
            <a:r>
              <a:rPr lang="bs-Cyrl-BA" dirty="0" smtClean="0"/>
              <a:t>        ХИМНА СВЕТОМ САВИ </a:t>
            </a:r>
            <a:endParaRPr lang="en-US" dirty="0"/>
          </a:p>
        </p:txBody>
      </p:sp>
      <p:pic>
        <p:nvPicPr>
          <p:cNvPr id="3" name="Picture 2" descr="ХИМНАСВСАВ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416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        СЛОГАН СВ. САВИ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dirty="0" smtClean="0"/>
              <a:t>      </a:t>
            </a:r>
            <a:r>
              <a:rPr lang="bs-Cyrl-BA" sz="6000" dirty="0" smtClean="0"/>
              <a:t>СВЕТИ САВО,</a:t>
            </a:r>
          </a:p>
          <a:p>
            <a:r>
              <a:rPr lang="bs-Cyrl-BA" sz="6000" dirty="0" smtClean="0"/>
              <a:t>  МУДРА ГЛАВО!</a:t>
            </a:r>
          </a:p>
        </p:txBody>
      </p:sp>
      <p:pic>
        <p:nvPicPr>
          <p:cNvPr id="4" name="Picture 3" descr="ZS_svs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"/>
            <a:ext cx="28194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nt_Sava,_fresco_from_Mileše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9957"/>
            <a:ext cx="6477000" cy="616804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dirty="0" smtClean="0"/>
              <a:t>Одрастање и Однос према  родитељима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Растко је одрастао на двору својих родитеља заједно са браћом .</a:t>
            </a:r>
          </a:p>
          <a:p>
            <a:endParaRPr lang="bs-Cyrl-BA" dirty="0"/>
          </a:p>
          <a:p>
            <a:r>
              <a:rPr lang="bs-Cyrl-BA" dirty="0" smtClean="0"/>
              <a:t>Дворско особље је поштовао подједнако као и учитеље.</a:t>
            </a:r>
          </a:p>
          <a:p>
            <a:r>
              <a:rPr lang="bs-Cyrl-BA" dirty="0" smtClean="0"/>
              <a:t>Растко је увијек био послушан и културан.</a:t>
            </a:r>
          </a:p>
          <a:p>
            <a:r>
              <a:rPr lang="bs-Cyrl-BA" dirty="0" smtClean="0"/>
              <a:t>Поштовао је родитеље и њихове одлуке.....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s-Cyrl-BA" dirty="0" smtClean="0"/>
              <a:t>Волио је да одлази у библиотеку и да чита.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s-Cyrl-BA" dirty="0" smtClean="0"/>
              <a:t>ОДЛАЗАК ОД РОДИТЕЉА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s-Cyrl-BA" dirty="0" smtClean="0">
                <a:solidFill>
                  <a:schemeClr val="tx2">
                    <a:lumMod val="10000"/>
                  </a:schemeClr>
                </a:solidFill>
              </a:rPr>
              <a:t>Када му је речено да је на управу добио ХУМ,Растко није  био задовољан ,јер га ПРЕСТОЛ И КРУНА нису занимали....он је хтио водити духовни начин живота и приближити се Богу.</a:t>
            </a:r>
          </a:p>
          <a:p>
            <a:endParaRPr lang="bs-Cyrl-BA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bs-Cyrl-BA" dirty="0" smtClean="0">
                <a:solidFill>
                  <a:schemeClr val="tx2">
                    <a:lumMod val="10000"/>
                  </a:schemeClr>
                </a:solidFill>
              </a:rPr>
              <a:t>Због тога,Растко је одлучио да са пар блиских људи и монаха оде на СВЕТУ ГОРУ  и замонаши се .То му је  одувијек била највећа жеља .Растко није желио да се његови родитељи брину ,зато им је послао –ПРАМЕН КОСЕ,СВОЈЕ СВЕТОВНО ОДИЈЕЛО И ПИСМО МАЈЦИ.......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s-Cyrl-BA" dirty="0" smtClean="0"/>
              <a:t>     СВ.  САВА И   ЊЕГОВ  ОТАЦ</a:t>
            </a:r>
            <a:endParaRPr lang="en-US" dirty="0"/>
          </a:p>
        </p:txBody>
      </p:sp>
      <p:pic>
        <p:nvPicPr>
          <p:cNvPr id="4" name="Picture 3" descr="Св._Сава_и_св._Симе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28980"/>
            <a:ext cx="3812254" cy="4529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s-Cyrl-BA" dirty="0" smtClean="0"/>
              <a:t>     РАСТКО  СЕ  ЗАМОНАШИО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s-Cyrl-BA" dirty="0" smtClean="0"/>
              <a:t>Растко се по доласку на СВЕТУ ГОРУ </a:t>
            </a:r>
            <a:r>
              <a:rPr lang="bs-Cyrl-BA" dirty="0" smtClean="0">
                <a:solidFill>
                  <a:srgbClr val="FF0000"/>
                </a:solidFill>
              </a:rPr>
              <a:t>замонашио,и </a:t>
            </a:r>
            <a:r>
              <a:rPr lang="bs-Cyrl-B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добио монашко име </a:t>
            </a:r>
            <a:r>
              <a:rPr lang="bs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САВА .</a:t>
            </a:r>
          </a:p>
          <a:p>
            <a:r>
              <a:rPr lang="bs-Cyrl-BA" dirty="0" smtClean="0"/>
              <a:t>Замонашио се у руском  манастиру СВ. ПАНТЕЛЕЈМОНА ................................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91000"/>
            <a:ext cx="289560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s-Cyrl-BA" dirty="0" smtClean="0"/>
              <a:t> МОНАШЕЊЕ РАСТКОВИХ РОДИТЕЊА: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s-Cyrl-BA" dirty="0" smtClean="0"/>
              <a:t>НАКОН НЕКОГ ВРЕМЕНА ,РАСТКОВИ РОДИТЕЉИ –СТЕФАН И – АНА,ОДЛУЧУЈУ ДА СЕ ЗАМОНАШЕ.</a:t>
            </a:r>
          </a:p>
          <a:p>
            <a:r>
              <a:rPr lang="bs-Cyrl-BA" dirty="0" smtClean="0"/>
              <a:t>МОНАШКО ИМЕ НЈЕГОВОГ ОЦА ЈЕ –</a:t>
            </a:r>
            <a:r>
              <a:rPr lang="bs-Cyrl-BA" dirty="0" smtClean="0">
                <a:solidFill>
                  <a:srgbClr val="FF0000"/>
                </a:solidFill>
              </a:rPr>
              <a:t>СИМЕОН.</a:t>
            </a:r>
          </a:p>
          <a:p>
            <a:r>
              <a:rPr lang="bs-Cyrl-BA" dirty="0" smtClean="0"/>
              <a:t>МОНАШКО ИМЕ НЈЕГОВЕ МАЈКЕ ЈЕ-</a:t>
            </a:r>
          </a:p>
          <a:p>
            <a:r>
              <a:rPr lang="bs-Cyrl-BA" dirty="0" smtClean="0">
                <a:solidFill>
                  <a:srgbClr val="FF0000"/>
                </a:solidFill>
              </a:rPr>
              <a:t>АНАСТАСИЈА....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/>
              <a:t>           РАСТКОВИ РОДИТЕЉИ</a:t>
            </a:r>
            <a:endParaRPr lang="en-US" dirty="0"/>
          </a:p>
        </p:txBody>
      </p:sp>
      <p:pic>
        <p:nvPicPr>
          <p:cNvPr id="18" name="Content Placeholder 17" descr="Ana-i-Stefan-Neman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2863850"/>
            <a:ext cx="4133850" cy="3095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bs-Cyrl-BA" dirty="0" smtClean="0"/>
              <a:t>ЗНАЧЕЊЕ ИМЕНА САВА</a:t>
            </a:r>
            <a:br>
              <a:rPr lang="bs-Cyrl-BA" dirty="0" smtClean="0"/>
            </a:br>
            <a:r>
              <a:rPr lang="bs-Cyrl-BA" dirty="0" smtClean="0"/>
              <a:t>- Сава је мушко име. Облик имена Саво  потиче од хебрејске ријечи САБА што значи ПРЕОБРАЖЕН, ПРАВЕДАН. </a:t>
            </a:r>
            <a:endParaRPr lang="en-US" dirty="0"/>
          </a:p>
        </p:txBody>
      </p:sp>
      <p:pic>
        <p:nvPicPr>
          <p:cNvPr id="3" name="Picture 2" descr="23tft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105400"/>
            <a:ext cx="4750469" cy="1752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</TotalTime>
  <Words>833</Words>
  <Application>Microsoft Office PowerPoint</Application>
  <PresentationFormat>On-screen Show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Живот Светог Саве</vt:lpstr>
      <vt:lpstr>РОЂЕЊЕ И РАНО ДЈЕТИЊСТВО</vt:lpstr>
      <vt:lpstr>Одрастање и Однос према  родитељима</vt:lpstr>
      <vt:lpstr>ОДЛАЗАК ОД РОДИТЕЉА</vt:lpstr>
      <vt:lpstr>     СВ.  САВА И   ЊЕГОВ  ОТАЦ</vt:lpstr>
      <vt:lpstr>     РАСТКО  СЕ  ЗАМОНАШИО</vt:lpstr>
      <vt:lpstr> МОНАШЕЊЕ РАСТКОВИХ РОДИТЕЊА:</vt:lpstr>
      <vt:lpstr>           РАСТКОВИ РОДИТЕЉИ</vt:lpstr>
      <vt:lpstr>ЗНАЧЕЊЕ ИМЕНА САВА - Сава је мушко име. Облик имена Саво  потиче од хебрејске ријечи САБА што значи ПРЕОБРАЖЕН, ПРАВЕДАН. </vt:lpstr>
      <vt:lpstr>СВЕТИ САВА – ХУМАН ЧОВЈЕК </vt:lpstr>
      <vt:lpstr>ЗНАЧАЈНИ МАНАСТИРИ СВЕТОГ САВЕ:  - Са оцем је 1198. године  обновио манастир Хиландар, посвећен Ваведењу Пресвете Богородице.   </vt:lpstr>
      <vt:lpstr>          ХИЛАНДАРСКИ ТИПИК</vt:lpstr>
      <vt:lpstr>Самосталност српске цркве</vt:lpstr>
      <vt:lpstr>     СВЕТИ САВА МИРИ БРАЋУ</vt:lpstr>
      <vt:lpstr>      СВЕТИ САВА МИРИ БРАЋУ</vt:lpstr>
      <vt:lpstr>СВЕТИ САВА ЈЕ КРУНИСАО СВОГА БРАТА СТЕФАНА ЗА ПРВОГ СРПСКОГ КРАЉА. </vt:lpstr>
      <vt:lpstr>            ПУТОВАЊА СВЕТОГ САВЕ </vt:lpstr>
      <vt:lpstr>Друго поклоничко путовање и његова смрт</vt:lpstr>
      <vt:lpstr>Мошти Светог Саве</vt:lpstr>
      <vt:lpstr>ХРАМ СВЕТОГА САВЕ</vt:lpstr>
      <vt:lpstr>Књижевни рад светога саве  - Свети Сава је са грчког језика превео хиландарски типик по коме се управљало хиландарско монаштво. У књижевни рад Светог Саве спада и карејски типик којим је он прописао правила за живот у испосници са ћелијама.</vt:lpstr>
      <vt:lpstr>Карејски типик </vt:lpstr>
      <vt:lpstr>Насљедници Светога Саве</vt:lpstr>
      <vt:lpstr>АРХИЕПИСКОП АРСЕНИЈЕ </vt:lpstr>
      <vt:lpstr>        ХИМНА СВЕТОМ САВИ </vt:lpstr>
      <vt:lpstr>        СЛОГАН СВ. САВИ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 Светог Саве</dc:title>
  <dc:creator>User</dc:creator>
  <cp:lastModifiedBy>dragan</cp:lastModifiedBy>
  <cp:revision>28</cp:revision>
  <dcterms:created xsi:type="dcterms:W3CDTF">2015-12-13T18:04:12Z</dcterms:created>
  <dcterms:modified xsi:type="dcterms:W3CDTF">2015-12-15T21:09:37Z</dcterms:modified>
</cp:coreProperties>
</file>