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F99F"/>
    <a:srgbClr val="660066"/>
    <a:srgbClr val="DFB9D7"/>
    <a:srgbClr val="FBA3C7"/>
    <a:srgbClr val="1901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78E3A-4C51-4E54-AE0D-5C6A68CB76C8}" type="datetimeFigureOut">
              <a:rPr lang="en-US" smtClean="0"/>
              <a:t>6/18/2017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717F7-B741-40C6-8B59-1387B41FEB48}" type="slidenum">
              <a:rPr lang="en-US" smtClean="0"/>
              <a:t>‹#›</a:t>
            </a:fld>
            <a:endParaRPr lang="en-US"/>
          </a:p>
        </p:txBody>
      </p:sp>
    </p:spTree>
    <p:extLst>
      <p:ext uri="{BB962C8B-B14F-4D97-AF65-F5344CB8AC3E}">
        <p14:creationId xmlns:p14="http://schemas.microsoft.com/office/powerpoint/2010/main" val="2138210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78E3A-4C51-4E54-AE0D-5C6A68CB76C8}" type="datetimeFigureOut">
              <a:rPr lang="en-US" smtClean="0"/>
              <a:t>6/18/2017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717F7-B741-40C6-8B59-1387B41FEB48}" type="slidenum">
              <a:rPr lang="en-US" smtClean="0"/>
              <a:t>‹#›</a:t>
            </a:fld>
            <a:endParaRPr lang="en-US"/>
          </a:p>
        </p:txBody>
      </p:sp>
    </p:spTree>
    <p:extLst>
      <p:ext uri="{BB962C8B-B14F-4D97-AF65-F5344CB8AC3E}">
        <p14:creationId xmlns:p14="http://schemas.microsoft.com/office/powerpoint/2010/main" val="1945092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78E3A-4C51-4E54-AE0D-5C6A68CB76C8}" type="datetimeFigureOut">
              <a:rPr lang="en-US" smtClean="0"/>
              <a:t>6/18/2017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717F7-B741-40C6-8B59-1387B41FEB48}" type="slidenum">
              <a:rPr lang="en-US" smtClean="0"/>
              <a:t>‹#›</a:t>
            </a:fld>
            <a:endParaRPr lang="en-US"/>
          </a:p>
        </p:txBody>
      </p:sp>
    </p:spTree>
    <p:extLst>
      <p:ext uri="{BB962C8B-B14F-4D97-AF65-F5344CB8AC3E}">
        <p14:creationId xmlns:p14="http://schemas.microsoft.com/office/powerpoint/2010/main" val="2911510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78E3A-4C51-4E54-AE0D-5C6A68CB76C8}" type="datetimeFigureOut">
              <a:rPr lang="en-US" smtClean="0"/>
              <a:t>6/18/2017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717F7-B741-40C6-8B59-1387B41FEB48}" type="slidenum">
              <a:rPr lang="en-US" smtClean="0"/>
              <a:t>‹#›</a:t>
            </a:fld>
            <a:endParaRPr lang="en-US"/>
          </a:p>
        </p:txBody>
      </p:sp>
    </p:spTree>
    <p:extLst>
      <p:ext uri="{BB962C8B-B14F-4D97-AF65-F5344CB8AC3E}">
        <p14:creationId xmlns:p14="http://schemas.microsoft.com/office/powerpoint/2010/main" val="3302671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78E3A-4C51-4E54-AE0D-5C6A68CB76C8}" type="datetimeFigureOut">
              <a:rPr lang="en-US" smtClean="0"/>
              <a:t>6/18/2017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717F7-B741-40C6-8B59-1387B41FEB48}" type="slidenum">
              <a:rPr lang="en-US" smtClean="0"/>
              <a:t>‹#›</a:t>
            </a:fld>
            <a:endParaRPr lang="en-US"/>
          </a:p>
        </p:txBody>
      </p:sp>
    </p:spTree>
    <p:extLst>
      <p:ext uri="{BB962C8B-B14F-4D97-AF65-F5344CB8AC3E}">
        <p14:creationId xmlns:p14="http://schemas.microsoft.com/office/powerpoint/2010/main" val="2838423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78E3A-4C51-4E54-AE0D-5C6A68CB76C8}" type="datetimeFigureOut">
              <a:rPr lang="en-US" smtClean="0"/>
              <a:t>6/18/2017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717F7-B741-40C6-8B59-1387B41FEB48}" type="slidenum">
              <a:rPr lang="en-US" smtClean="0"/>
              <a:t>‹#›</a:t>
            </a:fld>
            <a:endParaRPr lang="en-US"/>
          </a:p>
        </p:txBody>
      </p:sp>
    </p:spTree>
    <p:extLst>
      <p:ext uri="{BB962C8B-B14F-4D97-AF65-F5344CB8AC3E}">
        <p14:creationId xmlns:p14="http://schemas.microsoft.com/office/powerpoint/2010/main" val="1889554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78E3A-4C51-4E54-AE0D-5C6A68CB76C8}" type="datetimeFigureOut">
              <a:rPr lang="en-US" smtClean="0"/>
              <a:t>6/18/2017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3717F7-B741-40C6-8B59-1387B41FEB48}" type="slidenum">
              <a:rPr lang="en-US" smtClean="0"/>
              <a:t>‹#›</a:t>
            </a:fld>
            <a:endParaRPr lang="en-US"/>
          </a:p>
        </p:txBody>
      </p:sp>
    </p:spTree>
    <p:extLst>
      <p:ext uri="{BB962C8B-B14F-4D97-AF65-F5344CB8AC3E}">
        <p14:creationId xmlns:p14="http://schemas.microsoft.com/office/powerpoint/2010/main" val="2200849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78E3A-4C51-4E54-AE0D-5C6A68CB76C8}" type="datetimeFigureOut">
              <a:rPr lang="en-US" smtClean="0"/>
              <a:t>6/18/2017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3717F7-B741-40C6-8B59-1387B41FEB48}" type="slidenum">
              <a:rPr lang="en-US" smtClean="0"/>
              <a:t>‹#›</a:t>
            </a:fld>
            <a:endParaRPr lang="en-US"/>
          </a:p>
        </p:txBody>
      </p:sp>
    </p:spTree>
    <p:extLst>
      <p:ext uri="{BB962C8B-B14F-4D97-AF65-F5344CB8AC3E}">
        <p14:creationId xmlns:p14="http://schemas.microsoft.com/office/powerpoint/2010/main" val="862158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78E3A-4C51-4E54-AE0D-5C6A68CB76C8}" type="datetimeFigureOut">
              <a:rPr lang="en-US" smtClean="0"/>
              <a:t>6/18/2017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3717F7-B741-40C6-8B59-1387B41FEB48}" type="slidenum">
              <a:rPr lang="en-US" smtClean="0"/>
              <a:t>‹#›</a:t>
            </a:fld>
            <a:endParaRPr lang="en-US"/>
          </a:p>
        </p:txBody>
      </p:sp>
    </p:spTree>
    <p:extLst>
      <p:ext uri="{BB962C8B-B14F-4D97-AF65-F5344CB8AC3E}">
        <p14:creationId xmlns:p14="http://schemas.microsoft.com/office/powerpoint/2010/main" val="2710520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78E3A-4C51-4E54-AE0D-5C6A68CB76C8}" type="datetimeFigureOut">
              <a:rPr lang="en-US" smtClean="0"/>
              <a:t>6/18/2017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717F7-B741-40C6-8B59-1387B41FEB48}" type="slidenum">
              <a:rPr lang="en-US" smtClean="0"/>
              <a:t>‹#›</a:t>
            </a:fld>
            <a:endParaRPr lang="en-US"/>
          </a:p>
        </p:txBody>
      </p:sp>
    </p:spTree>
    <p:extLst>
      <p:ext uri="{BB962C8B-B14F-4D97-AF65-F5344CB8AC3E}">
        <p14:creationId xmlns:p14="http://schemas.microsoft.com/office/powerpoint/2010/main" val="1815178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78E3A-4C51-4E54-AE0D-5C6A68CB76C8}" type="datetimeFigureOut">
              <a:rPr lang="en-US" smtClean="0"/>
              <a:t>6/18/2017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717F7-B741-40C6-8B59-1387B41FEB48}" type="slidenum">
              <a:rPr lang="en-US" smtClean="0"/>
              <a:t>‹#›</a:t>
            </a:fld>
            <a:endParaRPr lang="en-US"/>
          </a:p>
        </p:txBody>
      </p:sp>
    </p:spTree>
    <p:extLst>
      <p:ext uri="{BB962C8B-B14F-4D97-AF65-F5344CB8AC3E}">
        <p14:creationId xmlns:p14="http://schemas.microsoft.com/office/powerpoint/2010/main" val="3050612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78E3A-4C51-4E54-AE0D-5C6A68CB76C8}" type="datetimeFigureOut">
              <a:rPr lang="en-US" smtClean="0"/>
              <a:t>6/18/2017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3717F7-B741-40C6-8B59-1387B41FEB48}" type="slidenum">
              <a:rPr lang="en-US" smtClean="0"/>
              <a:t>‹#›</a:t>
            </a:fld>
            <a:endParaRPr lang="en-US"/>
          </a:p>
        </p:txBody>
      </p:sp>
    </p:spTree>
    <p:extLst>
      <p:ext uri="{BB962C8B-B14F-4D97-AF65-F5344CB8AC3E}">
        <p14:creationId xmlns:p14="http://schemas.microsoft.com/office/powerpoint/2010/main" val="2009576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38834"/>
            <a:ext cx="9144000" cy="3429280"/>
          </a:xfrm>
        </p:spPr>
        <p:txBody>
          <a:bodyPr>
            <a:noAutofit/>
          </a:bodyPr>
          <a:lstStyle/>
          <a:p>
            <a:r>
              <a:rPr lang="sr-Cyrl-RS" sz="11500" b="1" dirty="0" smtClean="0">
                <a:latin typeface="Calibri" panose="020F0502020204030204" pitchFamily="34" charset="0"/>
              </a:rPr>
              <a:t>Живот будућег века</a:t>
            </a:r>
            <a:endParaRPr lang="en-US" sz="11500" b="1" dirty="0">
              <a:latin typeface="Calibri" panose="020F0502020204030204" pitchFamily="34" charset="0"/>
            </a:endParaRPr>
          </a:p>
        </p:txBody>
      </p:sp>
      <p:sp>
        <p:nvSpPr>
          <p:cNvPr id="3" name="Subtitle 2"/>
          <p:cNvSpPr>
            <a:spLocks noGrp="1"/>
          </p:cNvSpPr>
          <p:nvPr>
            <p:ph type="subTitle" idx="1"/>
          </p:nvPr>
        </p:nvSpPr>
        <p:spPr/>
        <p:txBody>
          <a:bodyPr/>
          <a:lstStyle/>
          <a:p>
            <a:r>
              <a:rPr lang="sr-Cyrl-RS" dirty="0" smtClean="0"/>
              <a:t> </a:t>
            </a:r>
            <a:endParaRPr lang="en-US" dirty="0"/>
          </a:p>
        </p:txBody>
      </p:sp>
      <p:sp>
        <p:nvSpPr>
          <p:cNvPr id="4" name="TextBox 3"/>
          <p:cNvSpPr txBox="1"/>
          <p:nvPr/>
        </p:nvSpPr>
        <p:spPr>
          <a:xfrm>
            <a:off x="5077611" y="6099586"/>
            <a:ext cx="6863378" cy="400110"/>
          </a:xfrm>
          <a:prstGeom prst="rect">
            <a:avLst/>
          </a:prstGeom>
          <a:noFill/>
        </p:spPr>
        <p:txBody>
          <a:bodyPr wrap="square" rtlCol="0">
            <a:spAutoFit/>
          </a:bodyPr>
          <a:lstStyle/>
          <a:p>
            <a:r>
              <a:rPr lang="sr-Cyrl-RS" sz="2000" dirty="0" smtClean="0">
                <a:latin typeface="Times New Roman" panose="02020603050405020304" pitchFamily="18" charset="0"/>
                <a:cs typeface="Times New Roman" panose="02020603050405020304" pitchFamily="18" charset="0"/>
              </a:rPr>
              <a:t>Презентацију припремили Бранко и Кристина Бандобрански</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661361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457198" y="5583219"/>
            <a:ext cx="5330416" cy="1054250"/>
          </a:xfrm>
          <a:prstGeom prst="wedgeRoundRectCallout">
            <a:avLst>
              <a:gd name="adj1" fmla="val -21687"/>
              <a:gd name="adj2" fmla="val -71786"/>
              <a:gd name="adj3" fmla="val 16667"/>
            </a:avLst>
          </a:prstGeom>
          <a:solidFill>
            <a:srgbClr val="9FF99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sr-Cyrl-RS" sz="2000" b="1" dirty="0" smtClean="0">
                <a:solidFill>
                  <a:schemeClr val="tx1"/>
                </a:solidFill>
              </a:rPr>
              <a:t>Зашто не би Бог по свом неограниченом милосрђу спасао и упорне грешнике, злотворе и атеисте?</a:t>
            </a:r>
            <a:endParaRPr lang="en-US" sz="2000" b="1" dirty="0">
              <a:solidFill>
                <a:schemeClr val="tx1"/>
              </a:solidFill>
            </a:endParaRPr>
          </a:p>
        </p:txBody>
      </p:sp>
      <p:sp>
        <p:nvSpPr>
          <p:cNvPr id="7" name="Rounded Rectangular Callout 6"/>
          <p:cNvSpPr/>
          <p:nvPr/>
        </p:nvSpPr>
        <p:spPr>
          <a:xfrm>
            <a:off x="6278879" y="5583219"/>
            <a:ext cx="5330416" cy="1054250"/>
          </a:xfrm>
          <a:prstGeom prst="wedgeRoundRectCallout">
            <a:avLst>
              <a:gd name="adj1" fmla="val -21687"/>
              <a:gd name="adj2" fmla="val -71786"/>
              <a:gd name="adj3" fmla="val 16667"/>
            </a:avLst>
          </a:prstGeom>
          <a:solidFill>
            <a:srgbClr val="9FF99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sr-Cyrl-RS" sz="2000" b="1" dirty="0" smtClean="0">
                <a:solidFill>
                  <a:schemeClr val="tx1"/>
                </a:solidFill>
              </a:rPr>
              <a:t>Могу ли се грешници покајати после смрти?</a:t>
            </a:r>
            <a:endParaRPr lang="en-US" sz="2000" b="1" dirty="0">
              <a:solidFill>
                <a:schemeClr val="tx1"/>
              </a:solidFill>
            </a:endParaRPr>
          </a:p>
        </p:txBody>
      </p:sp>
      <p:sp>
        <p:nvSpPr>
          <p:cNvPr id="8" name="Vertical Scroll 7"/>
          <p:cNvSpPr/>
          <p:nvPr/>
        </p:nvSpPr>
        <p:spPr>
          <a:xfrm>
            <a:off x="457198" y="365760"/>
            <a:ext cx="5330416" cy="4754880"/>
          </a:xfrm>
          <a:prstGeom prst="verticalScroll">
            <a:avLst>
              <a:gd name="adj" fmla="val 825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r-Cyrl-RS" sz="2000" b="1" dirty="0" smtClean="0">
                <a:solidFill>
                  <a:schemeClr val="tx1"/>
                </a:solidFill>
              </a:rPr>
              <a:t>Зато што они не желе да буду спасени. Они одбацују Божији позив, презиру крст Христов, противе се Божијем закону, гоне Цркву и оне који верују; једном речју, стају на страну Сатане против Бога и никада се не кају. „Они не вероваху истини, већ се радоваху правди“ (2 Кор 2, 12).</a:t>
            </a:r>
            <a:endParaRPr lang="en-US" sz="2000" b="1" dirty="0">
              <a:solidFill>
                <a:schemeClr val="tx1"/>
              </a:solidFill>
            </a:endParaRPr>
          </a:p>
        </p:txBody>
      </p:sp>
      <p:sp>
        <p:nvSpPr>
          <p:cNvPr id="9" name="Vertical Scroll 8"/>
          <p:cNvSpPr/>
          <p:nvPr/>
        </p:nvSpPr>
        <p:spPr>
          <a:xfrm>
            <a:off x="6278879" y="365760"/>
            <a:ext cx="5330416" cy="4754880"/>
          </a:xfrm>
          <a:prstGeom prst="verticalScroll">
            <a:avLst>
              <a:gd name="adj" fmla="val 825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r-Cyrl-RS" sz="2000" b="1" dirty="0" smtClean="0">
                <a:solidFill>
                  <a:schemeClr val="tx1"/>
                </a:solidFill>
              </a:rPr>
              <a:t>Не могу. Само у овом свету људи могу да бирају: или да буду добровољне слуге Христове, или Сатанине. После смрти свако ће се придружити своме господару, кога је изабрао и следовао у своме животу. Господ Исус је рекао о својим слугама: „Где сам ја, онде и слуга мој нека буде“ (Јн 12, 26).</a:t>
            </a:r>
            <a:endParaRPr lang="en-US" sz="2000" b="1" dirty="0">
              <a:solidFill>
                <a:schemeClr val="tx1"/>
              </a:solidFill>
            </a:endParaRPr>
          </a:p>
        </p:txBody>
      </p:sp>
    </p:spTree>
    <p:extLst>
      <p:ext uri="{BB962C8B-B14F-4D97-AF65-F5344CB8AC3E}">
        <p14:creationId xmlns:p14="http://schemas.microsoft.com/office/powerpoint/2010/main" val="17775623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80">
                                          <p:stCondLst>
                                            <p:cond delay="0"/>
                                          </p:stCondLst>
                                        </p:cTn>
                                        <p:tgtEl>
                                          <p:spTgt spid="9"/>
                                        </p:tgtEl>
                                      </p:cBhvr>
                                    </p:animEffect>
                                    <p:anim calcmode="lin" valueType="num">
                                      <p:cBhvr>
                                        <p:cTn id="6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7" dur="26">
                                          <p:stCondLst>
                                            <p:cond delay="650"/>
                                          </p:stCondLst>
                                        </p:cTn>
                                        <p:tgtEl>
                                          <p:spTgt spid="9"/>
                                        </p:tgtEl>
                                      </p:cBhvr>
                                      <p:to x="100000" y="60000"/>
                                    </p:animScale>
                                    <p:animScale>
                                      <p:cBhvr>
                                        <p:cTn id="68" dur="166" decel="50000">
                                          <p:stCondLst>
                                            <p:cond delay="676"/>
                                          </p:stCondLst>
                                        </p:cTn>
                                        <p:tgtEl>
                                          <p:spTgt spid="9"/>
                                        </p:tgtEl>
                                      </p:cBhvr>
                                      <p:to x="100000" y="100000"/>
                                    </p:animScale>
                                    <p:animScale>
                                      <p:cBhvr>
                                        <p:cTn id="69" dur="26">
                                          <p:stCondLst>
                                            <p:cond delay="1312"/>
                                          </p:stCondLst>
                                        </p:cTn>
                                        <p:tgtEl>
                                          <p:spTgt spid="9"/>
                                        </p:tgtEl>
                                      </p:cBhvr>
                                      <p:to x="100000" y="80000"/>
                                    </p:animScale>
                                    <p:animScale>
                                      <p:cBhvr>
                                        <p:cTn id="70" dur="166" decel="50000">
                                          <p:stCondLst>
                                            <p:cond delay="1338"/>
                                          </p:stCondLst>
                                        </p:cTn>
                                        <p:tgtEl>
                                          <p:spTgt spid="9"/>
                                        </p:tgtEl>
                                      </p:cBhvr>
                                      <p:to x="100000" y="100000"/>
                                    </p:animScale>
                                    <p:animScale>
                                      <p:cBhvr>
                                        <p:cTn id="71" dur="26">
                                          <p:stCondLst>
                                            <p:cond delay="1642"/>
                                          </p:stCondLst>
                                        </p:cTn>
                                        <p:tgtEl>
                                          <p:spTgt spid="9"/>
                                        </p:tgtEl>
                                      </p:cBhvr>
                                      <p:to x="100000" y="90000"/>
                                    </p:animScale>
                                    <p:animScale>
                                      <p:cBhvr>
                                        <p:cTn id="72" dur="166" decel="50000">
                                          <p:stCondLst>
                                            <p:cond delay="1668"/>
                                          </p:stCondLst>
                                        </p:cTn>
                                        <p:tgtEl>
                                          <p:spTgt spid="9"/>
                                        </p:tgtEl>
                                      </p:cBhvr>
                                      <p:to x="100000" y="100000"/>
                                    </p:animScale>
                                    <p:animScale>
                                      <p:cBhvr>
                                        <p:cTn id="73" dur="26">
                                          <p:stCondLst>
                                            <p:cond delay="1808"/>
                                          </p:stCondLst>
                                        </p:cTn>
                                        <p:tgtEl>
                                          <p:spTgt spid="9"/>
                                        </p:tgtEl>
                                      </p:cBhvr>
                                      <p:to x="100000" y="95000"/>
                                    </p:animScale>
                                    <p:animScale>
                                      <p:cBhvr>
                                        <p:cTn id="74"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19" y="120724"/>
            <a:ext cx="6136341" cy="807459"/>
          </a:xfrm>
        </p:spPr>
        <p:txBody>
          <a:bodyPr/>
          <a:lstStyle/>
          <a:p>
            <a:pPr algn="ctr"/>
            <a:r>
              <a:rPr lang="sr-Cyrl-RS" b="1" dirty="0" smtClean="0">
                <a:latin typeface="+mn-lt"/>
              </a:rPr>
              <a:t>Да се подсетимо!</a:t>
            </a:r>
            <a:endParaRPr lang="en-US" b="1" dirty="0">
              <a:latin typeface="+mn-lt"/>
            </a:endParaRPr>
          </a:p>
        </p:txBody>
      </p:sp>
      <p:sp>
        <p:nvSpPr>
          <p:cNvPr id="3" name="Content Placeholder 2"/>
          <p:cNvSpPr>
            <a:spLocks noGrp="1"/>
          </p:cNvSpPr>
          <p:nvPr>
            <p:ph idx="1"/>
          </p:nvPr>
        </p:nvSpPr>
        <p:spPr>
          <a:xfrm>
            <a:off x="838200" y="1825625"/>
            <a:ext cx="226807" cy="4351338"/>
          </a:xfrm>
        </p:spPr>
        <p:txBody>
          <a:bodyPr/>
          <a:lstStyle/>
          <a:p>
            <a:pPr marL="0" indent="0">
              <a:buNone/>
            </a:pPr>
            <a:r>
              <a:rPr lang="sr-Cyrl-R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3" y="120724"/>
            <a:ext cx="4738007" cy="6635078"/>
          </a:xfrm>
          <a:prstGeom prst="rect">
            <a:avLst/>
          </a:prstGeom>
          <a:ln>
            <a:noFill/>
          </a:ln>
          <a:effectLst>
            <a:softEdge rad="112500"/>
          </a:effectLst>
        </p:spPr>
      </p:pic>
      <p:sp>
        <p:nvSpPr>
          <p:cNvPr id="6" name="Bevel 5"/>
          <p:cNvSpPr/>
          <p:nvPr/>
        </p:nvSpPr>
        <p:spPr>
          <a:xfrm>
            <a:off x="4856903" y="928184"/>
            <a:ext cx="7127116" cy="897442"/>
          </a:xfrm>
          <a:prstGeom prst="bevel">
            <a:avLst>
              <a:gd name="adj" fmla="val 6661"/>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sr-Cyrl-RS" sz="2400" b="1" dirty="0" smtClean="0">
                <a:solidFill>
                  <a:schemeClr val="tx1"/>
                </a:solidFill>
              </a:rPr>
              <a:t>На основу чега ми знамо да ће наша тела васкрснути?</a:t>
            </a:r>
            <a:endParaRPr lang="en-US" sz="2400" b="1" dirty="0">
              <a:solidFill>
                <a:schemeClr val="tx1"/>
              </a:solidFill>
            </a:endParaRPr>
          </a:p>
        </p:txBody>
      </p:sp>
      <p:sp>
        <p:nvSpPr>
          <p:cNvPr id="7" name="Bevel 6"/>
          <p:cNvSpPr/>
          <p:nvPr/>
        </p:nvSpPr>
        <p:spPr>
          <a:xfrm>
            <a:off x="4856903" y="2874495"/>
            <a:ext cx="7127116" cy="514164"/>
          </a:xfrm>
          <a:prstGeom prst="bevel">
            <a:avLst>
              <a:gd name="adj" fmla="val 666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dirty="0" smtClean="0">
                <a:solidFill>
                  <a:schemeClr val="tx1"/>
                </a:solidFill>
              </a:rPr>
              <a:t>Који је то живот будућег века?</a:t>
            </a:r>
            <a:endParaRPr lang="en-US" sz="2400" b="1" dirty="0">
              <a:solidFill>
                <a:schemeClr val="tx1"/>
              </a:solidFill>
            </a:endParaRPr>
          </a:p>
        </p:txBody>
      </p:sp>
      <p:sp>
        <p:nvSpPr>
          <p:cNvPr id="8" name="Bevel 7"/>
          <p:cNvSpPr/>
          <p:nvPr/>
        </p:nvSpPr>
        <p:spPr>
          <a:xfrm>
            <a:off x="4856903" y="2090196"/>
            <a:ext cx="7127116" cy="556185"/>
          </a:xfrm>
          <a:prstGeom prst="bevel">
            <a:avLst>
              <a:gd name="adj" fmla="val 666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dirty="0" smtClean="0">
                <a:solidFill>
                  <a:schemeClr val="tx1"/>
                </a:solidFill>
              </a:rPr>
              <a:t>На који начин Бог васкрсава мртве?</a:t>
            </a:r>
            <a:endParaRPr lang="en-US" sz="2400" b="1" dirty="0">
              <a:solidFill>
                <a:schemeClr val="tx1"/>
              </a:solidFill>
            </a:endParaRPr>
          </a:p>
        </p:txBody>
      </p:sp>
      <p:sp>
        <p:nvSpPr>
          <p:cNvPr id="9" name="Bevel 8"/>
          <p:cNvSpPr/>
          <p:nvPr/>
        </p:nvSpPr>
        <p:spPr>
          <a:xfrm>
            <a:off x="4856903" y="3640901"/>
            <a:ext cx="7127116" cy="514164"/>
          </a:xfrm>
          <a:prstGeom prst="bevel">
            <a:avLst>
              <a:gd name="adj" fmla="val 6661"/>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dirty="0" smtClean="0">
                <a:solidFill>
                  <a:schemeClr val="tx1"/>
                </a:solidFill>
              </a:rPr>
              <a:t>Какав ће бити живот будућег века?</a:t>
            </a:r>
            <a:endParaRPr lang="en-US" sz="2400" b="1" dirty="0">
              <a:solidFill>
                <a:schemeClr val="tx1"/>
              </a:solidFill>
            </a:endParaRPr>
          </a:p>
        </p:txBody>
      </p:sp>
      <p:sp>
        <p:nvSpPr>
          <p:cNvPr id="10" name="Bevel 9"/>
          <p:cNvSpPr/>
          <p:nvPr/>
        </p:nvSpPr>
        <p:spPr>
          <a:xfrm>
            <a:off x="4856903" y="4413096"/>
            <a:ext cx="7127116" cy="836636"/>
          </a:xfrm>
          <a:prstGeom prst="bevel">
            <a:avLst>
              <a:gd name="adj" fmla="val 6661"/>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dirty="0" smtClean="0">
                <a:solidFill>
                  <a:schemeClr val="tx1"/>
                </a:solidFill>
              </a:rPr>
              <a:t>Зашто Бог не спасава грешнике, атеисте и оне који су зли?</a:t>
            </a:r>
            <a:endParaRPr lang="en-US" sz="2400" b="1" dirty="0">
              <a:solidFill>
                <a:schemeClr val="tx1"/>
              </a:solidFill>
            </a:endParaRPr>
          </a:p>
        </p:txBody>
      </p:sp>
      <p:sp>
        <p:nvSpPr>
          <p:cNvPr id="11" name="Bevel 10"/>
          <p:cNvSpPr/>
          <p:nvPr/>
        </p:nvSpPr>
        <p:spPr>
          <a:xfrm>
            <a:off x="4856903" y="5507763"/>
            <a:ext cx="7127116" cy="836636"/>
          </a:xfrm>
          <a:prstGeom prst="bevel">
            <a:avLst>
              <a:gd name="adj" fmla="val 6661"/>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dirty="0" smtClean="0">
                <a:solidFill>
                  <a:schemeClr val="tx1"/>
                </a:solidFill>
              </a:rPr>
              <a:t>Могу ли се грешници покајати када наступи живот после смрти?</a:t>
            </a:r>
            <a:endParaRPr lang="en-US" sz="2400" b="1" dirty="0">
              <a:solidFill>
                <a:schemeClr val="tx1"/>
              </a:solidFill>
            </a:endParaRPr>
          </a:p>
        </p:txBody>
      </p:sp>
    </p:spTree>
    <p:extLst>
      <p:ext uri="{BB962C8B-B14F-4D97-AF65-F5344CB8AC3E}">
        <p14:creationId xmlns:p14="http://schemas.microsoft.com/office/powerpoint/2010/main" val="11084009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anim calcmode="lin" valueType="num">
                                      <p:cBhvr>
                                        <p:cTn id="15" dur="2000" fill="hold"/>
                                        <p:tgtEl>
                                          <p:spTgt spid="8"/>
                                        </p:tgtEl>
                                        <p:attrNameLst>
                                          <p:attrName>ppt_w</p:attrName>
                                        </p:attrNameLst>
                                      </p:cBhvr>
                                      <p:tavLst>
                                        <p:tav tm="0" fmla="#ppt_w*sin(2.5*pi*$)">
                                          <p:val>
                                            <p:fltVal val="0"/>
                                          </p:val>
                                        </p:tav>
                                        <p:tav tm="100000">
                                          <p:val>
                                            <p:fltVal val="1"/>
                                          </p:val>
                                        </p:tav>
                                      </p:tavLst>
                                    </p:anim>
                                    <p:anim calcmode="lin" valueType="num">
                                      <p:cBhvr>
                                        <p:cTn id="16"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000"/>
                                        <p:tgtEl>
                                          <p:spTgt spid="9"/>
                                        </p:tgtEl>
                                      </p:cBhvr>
                                    </p:animEffect>
                                    <p:anim calcmode="lin" valueType="num">
                                      <p:cBhvr>
                                        <p:cTn id="29" dur="2000" fill="hold"/>
                                        <p:tgtEl>
                                          <p:spTgt spid="9"/>
                                        </p:tgtEl>
                                        <p:attrNameLst>
                                          <p:attrName>ppt_w</p:attrName>
                                        </p:attrNameLst>
                                      </p:cBhvr>
                                      <p:tavLst>
                                        <p:tav tm="0" fmla="#ppt_w*sin(2.5*pi*$)">
                                          <p:val>
                                            <p:fltVal val="0"/>
                                          </p:val>
                                        </p:tav>
                                        <p:tav tm="100000">
                                          <p:val>
                                            <p:fltVal val="1"/>
                                          </p:val>
                                        </p:tav>
                                      </p:tavLst>
                                    </p:anim>
                                    <p:anim calcmode="lin" valueType="num">
                                      <p:cBhvr>
                                        <p:cTn id="30"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000"/>
                                        <p:tgtEl>
                                          <p:spTgt spid="10"/>
                                        </p:tgtEl>
                                      </p:cBhvr>
                                    </p:animEffect>
                                    <p:anim calcmode="lin" valueType="num">
                                      <p:cBhvr>
                                        <p:cTn id="36" dur="2000" fill="hold"/>
                                        <p:tgtEl>
                                          <p:spTgt spid="10"/>
                                        </p:tgtEl>
                                        <p:attrNameLst>
                                          <p:attrName>ppt_w</p:attrName>
                                        </p:attrNameLst>
                                      </p:cBhvr>
                                      <p:tavLst>
                                        <p:tav tm="0" fmla="#ppt_w*sin(2.5*pi*$)">
                                          <p:val>
                                            <p:fltVal val="0"/>
                                          </p:val>
                                        </p:tav>
                                        <p:tav tm="100000">
                                          <p:val>
                                            <p:fltVal val="1"/>
                                          </p:val>
                                        </p:tav>
                                      </p:tavLst>
                                    </p:anim>
                                    <p:anim calcmode="lin" valueType="num">
                                      <p:cBhvr>
                                        <p:cTn id="37"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anim calcmode="lin" valueType="num">
                                      <p:cBhvr>
                                        <p:cTn id="43" dur="2000" fill="hold"/>
                                        <p:tgtEl>
                                          <p:spTgt spid="11"/>
                                        </p:tgtEl>
                                        <p:attrNameLst>
                                          <p:attrName>ppt_w</p:attrName>
                                        </p:attrNameLst>
                                      </p:cBhvr>
                                      <p:tavLst>
                                        <p:tav tm="0" fmla="#ppt_w*sin(2.5*pi*$)">
                                          <p:val>
                                            <p:fltVal val="0"/>
                                          </p:val>
                                        </p:tav>
                                        <p:tav tm="100000">
                                          <p:val>
                                            <p:fltVal val="1"/>
                                          </p:val>
                                        </p:tav>
                                      </p:tavLst>
                                    </p:anim>
                                    <p:anim calcmode="lin" valueType="num">
                                      <p:cBhvr>
                                        <p:cTn id="44"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838200" y="1825625"/>
            <a:ext cx="334384" cy="4351338"/>
          </a:xfrm>
        </p:spPr>
        <p:txBody>
          <a:bodyPr/>
          <a:lstStyle/>
          <a:p>
            <a:pPr marL="0" indent="0">
              <a:buNone/>
            </a:pPr>
            <a:r>
              <a:rPr lang="en-US" dirty="0" smtClean="0"/>
              <a:t> </a:t>
            </a:r>
            <a:endParaRPr lang="en-US" dirty="0"/>
          </a:p>
        </p:txBody>
      </p:sp>
      <p:sp>
        <p:nvSpPr>
          <p:cNvPr id="5" name="Hexagon 4"/>
          <p:cNvSpPr/>
          <p:nvPr/>
        </p:nvSpPr>
        <p:spPr>
          <a:xfrm>
            <a:off x="1986579" y="878567"/>
            <a:ext cx="8218842" cy="744015"/>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r-Cyrl-RS" sz="3200" b="1" dirty="0" smtClean="0">
                <a:solidFill>
                  <a:schemeClr val="tx1"/>
                </a:solidFill>
              </a:rPr>
              <a:t>Да ли постоји живот после смрти?</a:t>
            </a:r>
            <a:endParaRPr lang="en-US" sz="3200" b="1" dirty="0">
              <a:solidFill>
                <a:schemeClr val="tx1"/>
              </a:solidFill>
            </a:endParaRPr>
          </a:p>
        </p:txBody>
      </p:sp>
      <p:sp>
        <p:nvSpPr>
          <p:cNvPr id="6" name="Hexagon 5"/>
          <p:cNvSpPr/>
          <p:nvPr/>
        </p:nvSpPr>
        <p:spPr>
          <a:xfrm>
            <a:off x="1986579" y="3495828"/>
            <a:ext cx="8218842" cy="744015"/>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r-Cyrl-RS" sz="3200" b="1" dirty="0" smtClean="0">
                <a:solidFill>
                  <a:schemeClr val="tx1"/>
                </a:solidFill>
              </a:rPr>
              <a:t>Постоји ли Царство Божије?</a:t>
            </a:r>
            <a:endParaRPr lang="en-US" sz="3200" b="1" dirty="0">
              <a:solidFill>
                <a:schemeClr val="tx1"/>
              </a:solidFill>
            </a:endParaRPr>
          </a:p>
        </p:txBody>
      </p:sp>
      <p:sp>
        <p:nvSpPr>
          <p:cNvPr id="7" name="Hexagon 6"/>
          <p:cNvSpPr/>
          <p:nvPr/>
        </p:nvSpPr>
        <p:spPr>
          <a:xfrm>
            <a:off x="1986579" y="4790420"/>
            <a:ext cx="8218842" cy="986437"/>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3200" b="1" dirty="0" smtClean="0">
                <a:solidFill>
                  <a:schemeClr val="tx1"/>
                </a:solidFill>
              </a:rPr>
              <a:t>Постоји ли нешто насупрот Царства Божијег?</a:t>
            </a:r>
            <a:endParaRPr lang="en-US" sz="3200" b="1" dirty="0">
              <a:solidFill>
                <a:schemeClr val="tx1"/>
              </a:solidFill>
            </a:endParaRPr>
          </a:p>
        </p:txBody>
      </p:sp>
      <p:sp>
        <p:nvSpPr>
          <p:cNvPr id="8" name="Hexagon 7"/>
          <p:cNvSpPr/>
          <p:nvPr/>
        </p:nvSpPr>
        <p:spPr>
          <a:xfrm>
            <a:off x="1986579" y="2207919"/>
            <a:ext cx="8218842" cy="744015"/>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r-Cyrl-RS" sz="3200" b="1" dirty="0" smtClean="0">
                <a:solidFill>
                  <a:schemeClr val="tx1"/>
                </a:solidFill>
              </a:rPr>
              <a:t>Како замишљате будући живот?</a:t>
            </a:r>
            <a:endParaRPr lang="en-US" sz="3200" b="1" dirty="0">
              <a:solidFill>
                <a:schemeClr val="tx1"/>
              </a:solidFill>
            </a:endParaRPr>
          </a:p>
        </p:txBody>
      </p:sp>
    </p:spTree>
    <p:extLst>
      <p:ext uri="{BB962C8B-B14F-4D97-AF65-F5344CB8AC3E}">
        <p14:creationId xmlns:p14="http://schemas.microsoft.com/office/powerpoint/2010/main" val="5554558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p Ribbon 1"/>
          <p:cNvSpPr/>
          <p:nvPr/>
        </p:nvSpPr>
        <p:spPr>
          <a:xfrm>
            <a:off x="1463039" y="430305"/>
            <a:ext cx="9348396" cy="968188"/>
          </a:xfrm>
          <a:prstGeom prst="ribbon2">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sr-Cyrl-RS" sz="2800" b="1" dirty="0" smtClean="0">
                <a:solidFill>
                  <a:schemeClr val="tx1"/>
                </a:solidFill>
              </a:rPr>
              <a:t>„Чекам васкрсење мртвих.“</a:t>
            </a:r>
            <a:endParaRPr lang="en-US" sz="2800" b="1" dirty="0">
              <a:solidFill>
                <a:schemeClr val="tx1"/>
              </a:solidFill>
            </a:endParaRPr>
          </a:p>
        </p:txBody>
      </p:sp>
      <p:sp>
        <p:nvSpPr>
          <p:cNvPr id="3" name="Cloud Callout 2"/>
          <p:cNvSpPr/>
          <p:nvPr/>
        </p:nvSpPr>
        <p:spPr>
          <a:xfrm>
            <a:off x="7964244" y="1484554"/>
            <a:ext cx="4227756" cy="1559859"/>
          </a:xfrm>
          <a:prstGeom prst="cloudCallout">
            <a:avLst>
              <a:gd name="adj1" fmla="val -48314"/>
              <a:gd name="adj2" fmla="val -5060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r-Cyrl-RS" sz="2400" b="1" dirty="0" smtClean="0">
                <a:solidFill>
                  <a:schemeClr val="tx1"/>
                </a:solidFill>
              </a:rPr>
              <a:t>Како гласи једанаести члан Символа вере?</a:t>
            </a:r>
            <a:endParaRPr lang="en-US" sz="2400" b="1" dirty="0">
              <a:solidFill>
                <a:schemeClr val="tx1"/>
              </a:solidFill>
            </a:endParaRPr>
          </a:p>
        </p:txBody>
      </p:sp>
      <p:sp>
        <p:nvSpPr>
          <p:cNvPr id="4" name="Rounded Rectangle 3"/>
          <p:cNvSpPr/>
          <p:nvPr/>
        </p:nvSpPr>
        <p:spPr>
          <a:xfrm>
            <a:off x="311973" y="1990164"/>
            <a:ext cx="7293684" cy="4372983"/>
          </a:xfrm>
          <a:prstGeom prst="roundRect">
            <a:avLst/>
          </a:prstGeom>
          <a:solidFill>
            <a:schemeClr val="accent2">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sr-Cyrl-RS" sz="2800" b="1" dirty="0" smtClean="0">
                <a:solidFill>
                  <a:schemeClr val="tx1"/>
                </a:solidFill>
              </a:rPr>
              <a:t>Под васкрсењем мртвих се подразумева васкрсење људских тела, без којих човек није пуни човек. Иако је душа бесмртна, она не може без тела добити пуноћу вечног живота. Од када је Христос постао човек, људско тело је постало светиња и храм Духа Светога. Потврда да ће и наша тела васкрснути овде на земљи јесте </a:t>
            </a:r>
            <a:r>
              <a:rPr lang="sr-Cyrl-RS" sz="2800" b="1" u="sng" dirty="0" smtClean="0">
                <a:solidFill>
                  <a:schemeClr val="tx1"/>
                </a:solidFill>
              </a:rPr>
              <a:t>Христово васкрсење из мртвих.</a:t>
            </a:r>
            <a:endParaRPr lang="en-US" sz="2800" b="1" u="sng"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4244" y="3125007"/>
            <a:ext cx="4105836" cy="3628834"/>
          </a:xfrm>
          <a:prstGeom prst="rect">
            <a:avLst/>
          </a:prstGeom>
        </p:spPr>
      </p:pic>
    </p:spTree>
    <p:extLst>
      <p:ext uri="{BB962C8B-B14F-4D97-AF65-F5344CB8AC3E}">
        <p14:creationId xmlns:p14="http://schemas.microsoft.com/office/powerpoint/2010/main" val="36373380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7294" b="27686"/>
          <a:stretch/>
        </p:blipFill>
        <p:spPr>
          <a:xfrm>
            <a:off x="6045797" y="2057761"/>
            <a:ext cx="6013525" cy="4512109"/>
          </a:xfrm>
          <a:prstGeom prst="rect">
            <a:avLst/>
          </a:prstGeom>
          <a:ln>
            <a:noFill/>
          </a:ln>
          <a:effectLst>
            <a:softEdge rad="112500"/>
          </a:effec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153" r="5059"/>
          <a:stretch/>
        </p:blipFill>
        <p:spPr>
          <a:xfrm>
            <a:off x="139848" y="131781"/>
            <a:ext cx="5759239" cy="3848548"/>
          </a:xfrm>
          <a:prstGeom prst="rect">
            <a:avLst/>
          </a:prstGeom>
          <a:ln>
            <a:noFill/>
          </a:ln>
          <a:effectLst>
            <a:softEdge rad="112500"/>
          </a:effectLst>
        </p:spPr>
      </p:pic>
      <p:sp>
        <p:nvSpPr>
          <p:cNvPr id="4" name="Rectangle 3"/>
          <p:cNvSpPr/>
          <p:nvPr/>
        </p:nvSpPr>
        <p:spPr>
          <a:xfrm>
            <a:off x="139847" y="4141694"/>
            <a:ext cx="5759239" cy="242817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r-Cyrl-RS" sz="2800" b="1" dirty="0" smtClean="0">
                <a:solidFill>
                  <a:schemeClr val="tx1"/>
                </a:solidFill>
              </a:rPr>
              <a:t>Тајну бесмртности људских тела већ овде доказују и мошти светитеља, које су непропадљиве – самом силом коју им даје Бог. </a:t>
            </a:r>
            <a:endParaRPr lang="en-US" sz="2800" b="1" dirty="0">
              <a:solidFill>
                <a:schemeClr val="tx1"/>
              </a:solidFill>
            </a:endParaRPr>
          </a:p>
        </p:txBody>
      </p:sp>
      <p:sp>
        <p:nvSpPr>
          <p:cNvPr id="5" name="Rectangle 4"/>
          <p:cNvSpPr/>
          <p:nvPr/>
        </p:nvSpPr>
        <p:spPr>
          <a:xfrm>
            <a:off x="6045796" y="131780"/>
            <a:ext cx="6013525" cy="177232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r-Cyrl-RS" sz="2800" b="1" dirty="0" smtClean="0">
                <a:solidFill>
                  <a:schemeClr val="tx1"/>
                </a:solidFill>
              </a:rPr>
              <a:t>Мошти су чудотворне, јер у њима присуствује чудотворна сила Духа Светога.</a:t>
            </a:r>
            <a:endParaRPr lang="en-US" sz="2800" b="1" dirty="0">
              <a:solidFill>
                <a:schemeClr val="tx1"/>
              </a:solidFill>
            </a:endParaRPr>
          </a:p>
        </p:txBody>
      </p:sp>
    </p:spTree>
    <p:extLst>
      <p:ext uri="{BB962C8B-B14F-4D97-AF65-F5344CB8AC3E}">
        <p14:creationId xmlns:p14="http://schemas.microsoft.com/office/powerpoint/2010/main" val="23564394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8132781" y="376519"/>
            <a:ext cx="2807746" cy="645458"/>
          </a:xfrm>
          <a:prstGeom prst="wedgeRoundRectCallout">
            <a:avLst>
              <a:gd name="adj1" fmla="val -51102"/>
              <a:gd name="adj2" fmla="val 92500"/>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sr-Cyrl-RS" sz="2000" b="1" dirty="0" smtClean="0">
                <a:solidFill>
                  <a:schemeClr val="tx1"/>
                </a:solidFill>
              </a:rPr>
              <a:t>Шта значи то: „Васкрсење мртвих“?</a:t>
            </a:r>
            <a:endParaRPr lang="en-US" sz="2000" b="1" dirty="0">
              <a:solidFill>
                <a:schemeClr val="tx1"/>
              </a:solidFill>
            </a:endParaRPr>
          </a:p>
        </p:txBody>
      </p:sp>
      <p:sp>
        <p:nvSpPr>
          <p:cNvPr id="3" name="Rounded Rectangle 2"/>
          <p:cNvSpPr/>
          <p:nvPr/>
        </p:nvSpPr>
        <p:spPr>
          <a:xfrm>
            <a:off x="258184" y="1409252"/>
            <a:ext cx="11596743" cy="69924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sr-Cyrl-RS" sz="2000" b="1" dirty="0" smtClean="0">
                <a:solidFill>
                  <a:schemeClr val="tx1"/>
                </a:solidFill>
              </a:rPr>
              <a:t>То значи да ће Бог Својом силом учинити бесмртним не само наше душе, већ и наша тела. И то значи да ће свака бесмртна душа бити према својим делима одевена у своје бесмртно тело.</a:t>
            </a:r>
            <a:endParaRPr lang="en-US" sz="2000" b="1" dirty="0">
              <a:solidFill>
                <a:schemeClr val="tx1"/>
              </a:solidFill>
            </a:endParaRPr>
          </a:p>
        </p:txBody>
      </p:sp>
      <p:sp>
        <p:nvSpPr>
          <p:cNvPr id="4" name="Rounded Rectangular Callout 3"/>
          <p:cNvSpPr/>
          <p:nvPr/>
        </p:nvSpPr>
        <p:spPr>
          <a:xfrm>
            <a:off x="1400286" y="2336203"/>
            <a:ext cx="4064597" cy="645458"/>
          </a:xfrm>
          <a:prstGeom prst="wedgeRoundRectCallout">
            <a:avLst>
              <a:gd name="adj1" fmla="val -23"/>
              <a:gd name="adj2" fmla="val 92500"/>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sr-Cyrl-RS" sz="2000" b="1" dirty="0" smtClean="0">
                <a:solidFill>
                  <a:schemeClr val="tx1"/>
                </a:solidFill>
              </a:rPr>
              <a:t>Да ли ће мртви устати истим телима у којима су и сахрањени?</a:t>
            </a:r>
            <a:endParaRPr lang="en-US" sz="2000" b="1" dirty="0">
              <a:solidFill>
                <a:schemeClr val="tx1"/>
              </a:solidFill>
            </a:endParaRPr>
          </a:p>
        </p:txBody>
      </p:sp>
      <p:sp>
        <p:nvSpPr>
          <p:cNvPr id="5" name="Rounded Rectangle 4"/>
          <p:cNvSpPr/>
          <p:nvPr/>
        </p:nvSpPr>
        <p:spPr>
          <a:xfrm>
            <a:off x="258183" y="3390452"/>
            <a:ext cx="11596743" cy="69924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sr-Cyrl-RS" sz="2000" b="1" dirty="0" smtClean="0">
                <a:solidFill>
                  <a:schemeClr val="tx1"/>
                </a:solidFill>
              </a:rPr>
              <a:t>Постоје природна и духовна тела. Мртва тела која су сахрањена су пропадљива. Људи ће васкрснути у духовним телима, која нису пропадљива.</a:t>
            </a:r>
            <a:endParaRPr lang="en-US" sz="2000" b="1" dirty="0">
              <a:solidFill>
                <a:schemeClr val="tx1"/>
              </a:solidFill>
            </a:endParaRPr>
          </a:p>
        </p:txBody>
      </p:sp>
      <p:sp>
        <p:nvSpPr>
          <p:cNvPr id="6" name="Rounded Rectangular Callout 5"/>
          <p:cNvSpPr/>
          <p:nvPr/>
        </p:nvSpPr>
        <p:spPr>
          <a:xfrm>
            <a:off x="8132781" y="4261823"/>
            <a:ext cx="2807746" cy="645458"/>
          </a:xfrm>
          <a:prstGeom prst="wedgeRoundRectCallout">
            <a:avLst>
              <a:gd name="adj1" fmla="val -51102"/>
              <a:gd name="adj2" fmla="val 92500"/>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sr-Cyrl-RS" sz="2000" b="1" dirty="0" smtClean="0">
                <a:solidFill>
                  <a:schemeClr val="tx1"/>
                </a:solidFill>
              </a:rPr>
              <a:t>Како ће Бог васкрснути мртве?</a:t>
            </a:r>
            <a:endParaRPr lang="en-US" sz="2000" b="1" dirty="0">
              <a:solidFill>
                <a:schemeClr val="tx1"/>
              </a:solidFill>
            </a:endParaRPr>
          </a:p>
        </p:txBody>
      </p:sp>
      <p:sp>
        <p:nvSpPr>
          <p:cNvPr id="7" name="Rounded Rectangle 6"/>
          <p:cNvSpPr/>
          <p:nvPr/>
        </p:nvSpPr>
        <p:spPr>
          <a:xfrm>
            <a:off x="258183" y="5274833"/>
            <a:ext cx="11596743" cy="69924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sr-Cyrl-RS" sz="2000" b="1" dirty="0" smtClean="0">
                <a:solidFill>
                  <a:schemeClr val="tx1"/>
                </a:solidFill>
              </a:rPr>
              <a:t>Својом речју, исто онако као што је створио свет. На тај исти начин је и васкрсао и једну умрлу девојку и умрлог младића и Лазара. Исто ће се догодити и приликом општег васкрсења.</a:t>
            </a:r>
            <a:endParaRPr lang="en-US" sz="2000" b="1" dirty="0">
              <a:solidFill>
                <a:schemeClr val="tx1"/>
              </a:solidFill>
            </a:endParaRPr>
          </a:p>
        </p:txBody>
      </p:sp>
    </p:spTree>
    <p:extLst>
      <p:ext uri="{BB962C8B-B14F-4D97-AF65-F5344CB8AC3E}">
        <p14:creationId xmlns:p14="http://schemas.microsoft.com/office/powerpoint/2010/main" val="7625880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8563087" y="358590"/>
            <a:ext cx="3159163" cy="645458"/>
          </a:xfrm>
          <a:prstGeom prst="wedgeRoundRectCallout">
            <a:avLst>
              <a:gd name="adj1" fmla="val -51102"/>
              <a:gd name="adj2" fmla="val 92500"/>
              <a:gd name="adj3" fmla="val 16667"/>
            </a:avLst>
          </a:prstGeom>
          <a:solidFill>
            <a:schemeClr val="accent4">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sr-Cyrl-RS" sz="2000" b="1" dirty="0" smtClean="0">
                <a:solidFill>
                  <a:schemeClr val="tx1"/>
                </a:solidFill>
              </a:rPr>
              <a:t>У каквом су стању душе мртвих до васкрсења?</a:t>
            </a:r>
            <a:endParaRPr lang="en-US" sz="2000" b="1" dirty="0">
              <a:solidFill>
                <a:schemeClr val="tx1"/>
              </a:solidFill>
            </a:endParaRPr>
          </a:p>
        </p:txBody>
      </p:sp>
      <p:sp>
        <p:nvSpPr>
          <p:cNvPr id="3" name="Rounded Rectangular Callout 2"/>
          <p:cNvSpPr/>
          <p:nvPr/>
        </p:nvSpPr>
        <p:spPr>
          <a:xfrm>
            <a:off x="6067313" y="2818503"/>
            <a:ext cx="5654937" cy="645458"/>
          </a:xfrm>
          <a:prstGeom prst="wedgeRoundRectCallout">
            <a:avLst>
              <a:gd name="adj1" fmla="val -119"/>
              <a:gd name="adj2" fmla="val 82500"/>
              <a:gd name="adj3" fmla="val 16667"/>
            </a:avLst>
          </a:prstGeom>
          <a:solidFill>
            <a:schemeClr val="accent4">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sr-Cyrl-RS" sz="2000" b="1" dirty="0" smtClean="0">
                <a:solidFill>
                  <a:schemeClr val="tx1"/>
                </a:solidFill>
              </a:rPr>
              <a:t>Којим судом је осуђена душа на привремено блаженство, односно на привремено мучење?</a:t>
            </a:r>
            <a:endParaRPr lang="en-US" sz="2000" b="1" dirty="0">
              <a:solidFill>
                <a:schemeClr val="tx1"/>
              </a:solidFill>
            </a:endParaRPr>
          </a:p>
        </p:txBody>
      </p:sp>
      <p:sp>
        <p:nvSpPr>
          <p:cNvPr id="4" name="Rounded Rectangular Callout 3"/>
          <p:cNvSpPr/>
          <p:nvPr/>
        </p:nvSpPr>
        <p:spPr>
          <a:xfrm>
            <a:off x="446442" y="2818503"/>
            <a:ext cx="2807746" cy="645458"/>
          </a:xfrm>
          <a:prstGeom prst="wedgeRoundRectCallout">
            <a:avLst>
              <a:gd name="adj1" fmla="val -1294"/>
              <a:gd name="adj2" fmla="val 89167"/>
              <a:gd name="adj3" fmla="val 16667"/>
            </a:avLst>
          </a:prstGeom>
          <a:solidFill>
            <a:schemeClr val="accent4">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sr-Cyrl-RS" sz="2000" b="1" dirty="0" smtClean="0">
                <a:solidFill>
                  <a:schemeClr val="tx1"/>
                </a:solidFill>
              </a:rPr>
              <a:t>Када ће бити опште васкрсење?</a:t>
            </a:r>
            <a:endParaRPr lang="en-US" sz="2000" b="1" dirty="0">
              <a:solidFill>
                <a:schemeClr val="tx1"/>
              </a:solidFill>
            </a:endParaRPr>
          </a:p>
        </p:txBody>
      </p:sp>
      <p:sp>
        <p:nvSpPr>
          <p:cNvPr id="5" name="Rounded Rectangular Callout 4"/>
          <p:cNvSpPr/>
          <p:nvPr/>
        </p:nvSpPr>
        <p:spPr>
          <a:xfrm>
            <a:off x="446442" y="358590"/>
            <a:ext cx="3695251" cy="645458"/>
          </a:xfrm>
          <a:prstGeom prst="wedgeRoundRectCallout">
            <a:avLst>
              <a:gd name="adj1" fmla="val -144"/>
              <a:gd name="adj2" fmla="val 89167"/>
              <a:gd name="adj3" fmla="val 16667"/>
            </a:avLst>
          </a:prstGeom>
          <a:solidFill>
            <a:schemeClr val="accent4">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sr-Cyrl-RS" sz="2000" b="1" dirty="0" smtClean="0">
                <a:solidFill>
                  <a:schemeClr val="tx1"/>
                </a:solidFill>
              </a:rPr>
              <a:t>Шта ће се догодити са живима у моменту васкрсења мртвих?</a:t>
            </a:r>
            <a:endParaRPr lang="en-US" sz="2000" b="1" dirty="0">
              <a:solidFill>
                <a:schemeClr val="tx1"/>
              </a:solidFill>
            </a:endParaRPr>
          </a:p>
        </p:txBody>
      </p:sp>
      <p:sp>
        <p:nvSpPr>
          <p:cNvPr id="6" name="Round Diagonal Corner Rectangle 5"/>
          <p:cNvSpPr/>
          <p:nvPr/>
        </p:nvSpPr>
        <p:spPr>
          <a:xfrm>
            <a:off x="446442" y="1326777"/>
            <a:ext cx="4475182" cy="1168997"/>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r-Cyrl-RS" sz="2000" b="1" dirty="0" smtClean="0">
                <a:solidFill>
                  <a:schemeClr val="tx1"/>
                </a:solidFill>
              </a:rPr>
              <a:t>Њихова тела ће се изменити. „У трен ока“ у духовна тела, а према њиховим делима и карактеру.</a:t>
            </a:r>
            <a:endParaRPr lang="en-US" sz="2000" b="1" dirty="0">
              <a:solidFill>
                <a:schemeClr val="tx1"/>
              </a:solidFill>
            </a:endParaRPr>
          </a:p>
        </p:txBody>
      </p:sp>
      <p:sp>
        <p:nvSpPr>
          <p:cNvPr id="7" name="Round Diagonal Corner Rectangle 6"/>
          <p:cNvSpPr/>
          <p:nvPr/>
        </p:nvSpPr>
        <p:spPr>
          <a:xfrm>
            <a:off x="7247068" y="3786690"/>
            <a:ext cx="4475182" cy="1168997"/>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r-Cyrl-RS" sz="2000" b="1" dirty="0" smtClean="0">
                <a:solidFill>
                  <a:schemeClr val="tx1"/>
                </a:solidFill>
              </a:rPr>
              <a:t>Такозваним Посебним или Привременим судом.</a:t>
            </a:r>
            <a:endParaRPr lang="en-US" sz="2000" b="1" dirty="0">
              <a:solidFill>
                <a:schemeClr val="tx1"/>
              </a:solidFill>
            </a:endParaRPr>
          </a:p>
        </p:txBody>
      </p:sp>
      <p:sp>
        <p:nvSpPr>
          <p:cNvPr id="8" name="Round Diagonal Corner Rectangle 7"/>
          <p:cNvSpPr/>
          <p:nvPr/>
        </p:nvSpPr>
        <p:spPr>
          <a:xfrm>
            <a:off x="5443369" y="1326777"/>
            <a:ext cx="6278881" cy="1168997"/>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r-Cyrl-RS" sz="2000" b="1" dirty="0">
                <a:solidFill>
                  <a:schemeClr val="tx1"/>
                </a:solidFill>
              </a:rPr>
              <a:t>Т</a:t>
            </a:r>
            <a:r>
              <a:rPr lang="sr-Cyrl-RS" sz="2000" b="1" dirty="0" smtClean="0">
                <a:solidFill>
                  <a:schemeClr val="tx1"/>
                </a:solidFill>
              </a:rPr>
              <a:t>о је стање које претходи вечном блаженству или вечним мукама, према њиховим делима док су биле у телима на земљи.</a:t>
            </a:r>
            <a:endParaRPr lang="en-US" sz="2000" b="1" dirty="0">
              <a:solidFill>
                <a:schemeClr val="tx1"/>
              </a:solidFill>
            </a:endParaRPr>
          </a:p>
        </p:txBody>
      </p:sp>
      <p:sp>
        <p:nvSpPr>
          <p:cNvPr id="9" name="Round Diagonal Corner Rectangle 8"/>
          <p:cNvSpPr/>
          <p:nvPr/>
        </p:nvSpPr>
        <p:spPr>
          <a:xfrm>
            <a:off x="446442" y="3786690"/>
            <a:ext cx="4475182" cy="1168997"/>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r-Cyrl-RS" sz="2000" b="1" dirty="0" smtClean="0">
                <a:solidFill>
                  <a:schemeClr val="tx1"/>
                </a:solidFill>
              </a:rPr>
              <a:t>На крају света, када нађе Бог да је број спасених и изабраних испуњен.</a:t>
            </a:r>
            <a:endParaRPr lang="en-US" sz="2000" b="1" dirty="0">
              <a:solidFill>
                <a:schemeClr val="tx1"/>
              </a:solidFill>
            </a:endParaRPr>
          </a:p>
        </p:txBody>
      </p:sp>
      <p:sp>
        <p:nvSpPr>
          <p:cNvPr id="10" name="Rounded Rectangular Callout 9"/>
          <p:cNvSpPr/>
          <p:nvPr/>
        </p:nvSpPr>
        <p:spPr>
          <a:xfrm>
            <a:off x="2449157" y="5278416"/>
            <a:ext cx="2807746" cy="645458"/>
          </a:xfrm>
          <a:prstGeom prst="wedgeRoundRectCallout">
            <a:avLst>
              <a:gd name="adj1" fmla="val 60775"/>
              <a:gd name="adj2" fmla="val 20834"/>
              <a:gd name="adj3" fmla="val 16667"/>
            </a:avLst>
          </a:prstGeom>
          <a:solidFill>
            <a:schemeClr val="accent4">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sr-Cyrl-RS" sz="2000" b="1" dirty="0" smtClean="0">
                <a:solidFill>
                  <a:schemeClr val="tx1"/>
                </a:solidFill>
              </a:rPr>
              <a:t>Када бива посебан суд?</a:t>
            </a:r>
            <a:endParaRPr lang="en-US" sz="2000" b="1" dirty="0">
              <a:solidFill>
                <a:schemeClr val="tx1"/>
              </a:solidFill>
            </a:endParaRPr>
          </a:p>
        </p:txBody>
      </p:sp>
      <p:sp>
        <p:nvSpPr>
          <p:cNvPr id="11" name="Round Diagonal Corner Rectangle 10"/>
          <p:cNvSpPr/>
          <p:nvPr/>
        </p:nvSpPr>
        <p:spPr>
          <a:xfrm>
            <a:off x="5925670" y="5278416"/>
            <a:ext cx="4475182" cy="645458"/>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r-Cyrl-RS" sz="2000" b="1" dirty="0" smtClean="0">
                <a:solidFill>
                  <a:schemeClr val="tx1"/>
                </a:solidFill>
              </a:rPr>
              <a:t>Одмах после смрти личности.</a:t>
            </a:r>
            <a:endParaRPr lang="en-US" sz="2000" b="1" dirty="0">
              <a:solidFill>
                <a:schemeClr val="tx1"/>
              </a:solidFill>
            </a:endParaRPr>
          </a:p>
        </p:txBody>
      </p:sp>
    </p:spTree>
    <p:extLst>
      <p:ext uri="{BB962C8B-B14F-4D97-AF65-F5344CB8AC3E}">
        <p14:creationId xmlns:p14="http://schemas.microsoft.com/office/powerpoint/2010/main" val="26974555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heel(1)">
                                      <p:cBhvr>
                                        <p:cTn id="27" dur="2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heel(1)">
                                      <p:cBhvr>
                                        <p:cTn id="37" dur="20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heel(1)">
                                      <p:cBhvr>
                                        <p:cTn id="42" dur="2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heel(1)">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heel(1)">
                                      <p:cBhvr>
                                        <p:cTn id="5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446442" y="358590"/>
            <a:ext cx="3847650" cy="645458"/>
          </a:xfrm>
          <a:prstGeom prst="wedgeRoundRectCallout">
            <a:avLst>
              <a:gd name="adj1" fmla="val 53422"/>
              <a:gd name="adj2" fmla="val -22500"/>
              <a:gd name="adj3" fmla="val 16667"/>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sr-Cyrl-RS" sz="2000" b="1" dirty="0" smtClean="0">
                <a:solidFill>
                  <a:schemeClr val="tx1"/>
                </a:solidFill>
              </a:rPr>
              <a:t>На коме се суду одређује вечно блаженство или вечна мука?</a:t>
            </a:r>
            <a:endParaRPr lang="en-US" sz="2000" b="1" dirty="0">
              <a:solidFill>
                <a:schemeClr val="tx1"/>
              </a:solidFill>
            </a:endParaRPr>
          </a:p>
        </p:txBody>
      </p:sp>
      <p:sp>
        <p:nvSpPr>
          <p:cNvPr id="7" name="Rounded Rectangle 6"/>
          <p:cNvSpPr/>
          <p:nvPr/>
        </p:nvSpPr>
        <p:spPr>
          <a:xfrm>
            <a:off x="4711849" y="358590"/>
            <a:ext cx="6940475" cy="645458"/>
          </a:xfrm>
          <a:prstGeom prst="roundRec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sr-Cyrl-RS" sz="2000" b="1" dirty="0" smtClean="0"/>
              <a:t>На последњем општем суду, који се зове и Страшни суд.</a:t>
            </a:r>
            <a:endParaRPr lang="en-US" sz="2000" b="1" dirty="0"/>
          </a:p>
        </p:txBody>
      </p:sp>
      <p:sp>
        <p:nvSpPr>
          <p:cNvPr id="9" name="Rounded Rectangle 8"/>
          <p:cNvSpPr/>
          <p:nvPr/>
        </p:nvSpPr>
        <p:spPr>
          <a:xfrm>
            <a:off x="4711849" y="1198584"/>
            <a:ext cx="6940475" cy="645458"/>
          </a:xfrm>
          <a:prstGeom prst="roundRec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sr-Cyrl-RS" sz="2000" b="1" dirty="0" smtClean="0"/>
              <a:t>На крају света, после васкрсења мртвих.</a:t>
            </a:r>
            <a:endParaRPr lang="en-US" sz="2000" b="1" dirty="0"/>
          </a:p>
        </p:txBody>
      </p:sp>
      <p:sp>
        <p:nvSpPr>
          <p:cNvPr id="10" name="Rounded Rectangle 9"/>
          <p:cNvSpPr/>
          <p:nvPr/>
        </p:nvSpPr>
        <p:spPr>
          <a:xfrm>
            <a:off x="4711849" y="2038577"/>
            <a:ext cx="6940475" cy="930533"/>
          </a:xfrm>
          <a:prstGeom prst="roundRec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sr-Cyrl-RS" sz="2000" b="1" dirty="0" smtClean="0"/>
              <a:t>На Посебном суду се суди само души једне личности, а на Општем последњем суду биће суђено заједно и души и телу.</a:t>
            </a:r>
            <a:endParaRPr lang="en-US" sz="2000" b="1" dirty="0"/>
          </a:p>
        </p:txBody>
      </p:sp>
      <p:sp>
        <p:nvSpPr>
          <p:cNvPr id="11" name="Rounded Rectangle 10"/>
          <p:cNvSpPr/>
          <p:nvPr/>
        </p:nvSpPr>
        <p:spPr>
          <a:xfrm>
            <a:off x="4711849" y="3163644"/>
            <a:ext cx="6940475" cy="1509657"/>
          </a:xfrm>
          <a:prstGeom prst="roundRec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sr-Cyrl-RS" sz="2000" b="1" dirty="0" smtClean="0"/>
              <a:t>Зато што оне чекају на све нас остале, на оне које оне нису изгубиле успомену и за које се увек и ватрено залажу.</a:t>
            </a:r>
            <a:endParaRPr lang="en-US" sz="2000" b="1" dirty="0"/>
          </a:p>
        </p:txBody>
      </p:sp>
      <p:sp>
        <p:nvSpPr>
          <p:cNvPr id="12" name="Rounded Rectangle 11"/>
          <p:cNvSpPr/>
          <p:nvPr/>
        </p:nvSpPr>
        <p:spPr>
          <a:xfrm>
            <a:off x="4711849" y="4867837"/>
            <a:ext cx="6940475" cy="1683570"/>
          </a:xfrm>
          <a:prstGeom prst="roundRec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sr-Cyrl-RS" sz="2000" b="1" dirty="0" smtClean="0"/>
              <a:t>Има. Оне чекају да буду сједињене са својим васкрслим телима, као и Христос. Мноштво људских бића разликоваће се од мноштва анђела у Царству небеском што ће бити у духовним телима. Анђели су потпуно бестелесни.</a:t>
            </a:r>
            <a:endParaRPr lang="en-US" sz="2000" b="1" dirty="0"/>
          </a:p>
        </p:txBody>
      </p:sp>
      <p:sp>
        <p:nvSpPr>
          <p:cNvPr id="13" name="Rounded Rectangular Callout 12"/>
          <p:cNvSpPr/>
          <p:nvPr/>
        </p:nvSpPr>
        <p:spPr>
          <a:xfrm>
            <a:off x="446442" y="1198584"/>
            <a:ext cx="3847650" cy="645458"/>
          </a:xfrm>
          <a:prstGeom prst="wedgeRoundRectCallout">
            <a:avLst>
              <a:gd name="adj1" fmla="val 53422"/>
              <a:gd name="adj2" fmla="val -22500"/>
              <a:gd name="adj3" fmla="val 16667"/>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sr-Cyrl-RS" sz="2000" b="1" dirty="0" smtClean="0">
                <a:solidFill>
                  <a:schemeClr val="tx1"/>
                </a:solidFill>
              </a:rPr>
              <a:t>Када ће бити Последњи суд?</a:t>
            </a:r>
            <a:endParaRPr lang="en-US" sz="2000" b="1" dirty="0">
              <a:solidFill>
                <a:schemeClr val="tx1"/>
              </a:solidFill>
            </a:endParaRPr>
          </a:p>
        </p:txBody>
      </p:sp>
      <p:sp>
        <p:nvSpPr>
          <p:cNvPr id="15" name="Rounded Rectangular Callout 14"/>
          <p:cNvSpPr/>
          <p:nvPr/>
        </p:nvSpPr>
        <p:spPr>
          <a:xfrm>
            <a:off x="446442" y="3163645"/>
            <a:ext cx="3847650" cy="1509657"/>
          </a:xfrm>
          <a:prstGeom prst="wedgeRoundRectCallout">
            <a:avLst>
              <a:gd name="adj1" fmla="val 53422"/>
              <a:gd name="adj2" fmla="val -22500"/>
              <a:gd name="adj3" fmla="val 16667"/>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sr-Cyrl-RS" sz="2000" b="1" dirty="0" smtClean="0">
                <a:solidFill>
                  <a:schemeClr val="tx1"/>
                </a:solidFill>
              </a:rPr>
              <a:t>Зашто не би душе праведника одмах после одласка из овог живота уживале вечно блаженство у Небеском царству?</a:t>
            </a:r>
            <a:endParaRPr lang="en-US" sz="2000" b="1" dirty="0">
              <a:solidFill>
                <a:schemeClr val="tx1"/>
              </a:solidFill>
            </a:endParaRPr>
          </a:p>
        </p:txBody>
      </p:sp>
      <p:sp>
        <p:nvSpPr>
          <p:cNvPr id="16" name="Rounded Rectangular Callout 15"/>
          <p:cNvSpPr/>
          <p:nvPr/>
        </p:nvSpPr>
        <p:spPr>
          <a:xfrm>
            <a:off x="446442" y="2038578"/>
            <a:ext cx="3847650" cy="930532"/>
          </a:xfrm>
          <a:prstGeom prst="wedgeRoundRectCallout">
            <a:avLst>
              <a:gd name="adj1" fmla="val 53422"/>
              <a:gd name="adj2" fmla="val -22500"/>
              <a:gd name="adj3" fmla="val 16667"/>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sr-Cyrl-RS" sz="2000" b="1" dirty="0" smtClean="0">
                <a:solidFill>
                  <a:schemeClr val="tx1"/>
                </a:solidFill>
              </a:rPr>
              <a:t>Каква је разлика између Посебног и Последњег суда?</a:t>
            </a:r>
            <a:endParaRPr lang="en-US" sz="2000" b="1" dirty="0">
              <a:solidFill>
                <a:schemeClr val="tx1"/>
              </a:solidFill>
            </a:endParaRPr>
          </a:p>
        </p:txBody>
      </p:sp>
      <p:sp>
        <p:nvSpPr>
          <p:cNvPr id="17" name="Rounded Rectangular Callout 16"/>
          <p:cNvSpPr/>
          <p:nvPr/>
        </p:nvSpPr>
        <p:spPr>
          <a:xfrm>
            <a:off x="446442" y="4867837"/>
            <a:ext cx="3847650" cy="1683570"/>
          </a:xfrm>
          <a:prstGeom prst="wedgeRoundRectCallout">
            <a:avLst>
              <a:gd name="adj1" fmla="val 53422"/>
              <a:gd name="adj2" fmla="val -22500"/>
              <a:gd name="adj3" fmla="val 16667"/>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sr-Cyrl-RS" sz="2000" b="1" dirty="0" smtClean="0">
                <a:solidFill>
                  <a:schemeClr val="tx1"/>
                </a:solidFill>
              </a:rPr>
              <a:t>Има ли још који разлог?</a:t>
            </a:r>
            <a:endParaRPr lang="en-US" sz="2000" b="1" dirty="0">
              <a:solidFill>
                <a:schemeClr val="tx1"/>
              </a:solidFill>
            </a:endParaRPr>
          </a:p>
        </p:txBody>
      </p:sp>
    </p:spTree>
    <p:extLst>
      <p:ext uri="{BB962C8B-B14F-4D97-AF65-F5344CB8AC3E}">
        <p14:creationId xmlns:p14="http://schemas.microsoft.com/office/powerpoint/2010/main" val="31271670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randombar(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randombar(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randombar(horizontal)">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7964244" y="1484554"/>
            <a:ext cx="4227756" cy="1559859"/>
          </a:xfrm>
          <a:prstGeom prst="cloudCallout">
            <a:avLst>
              <a:gd name="adj1" fmla="val -48314"/>
              <a:gd name="adj2" fmla="val -5060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r-Cyrl-RS" sz="2400" b="1" dirty="0" smtClean="0">
                <a:solidFill>
                  <a:schemeClr val="tx1"/>
                </a:solidFill>
              </a:rPr>
              <a:t>Како гласи дванаести члан Символа вере?</a:t>
            </a:r>
            <a:endParaRPr lang="en-US" sz="2400" b="1" dirty="0">
              <a:solidFill>
                <a:schemeClr val="tx1"/>
              </a:solidFill>
            </a:endParaRPr>
          </a:p>
        </p:txBody>
      </p:sp>
      <p:sp>
        <p:nvSpPr>
          <p:cNvPr id="4" name="Up Ribbon 3"/>
          <p:cNvSpPr/>
          <p:nvPr/>
        </p:nvSpPr>
        <p:spPr>
          <a:xfrm>
            <a:off x="1463039" y="430305"/>
            <a:ext cx="9348396" cy="968188"/>
          </a:xfrm>
          <a:prstGeom prst="ribbon2">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sr-Cyrl-RS" sz="2800" b="1" dirty="0" smtClean="0">
                <a:solidFill>
                  <a:schemeClr val="tx1"/>
                </a:solidFill>
              </a:rPr>
              <a:t>„И живот будућег века.“</a:t>
            </a:r>
            <a:endParaRPr lang="en-US" sz="2800" b="1"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425" y="1653616"/>
            <a:ext cx="5443370" cy="5105506"/>
          </a:xfrm>
          <a:prstGeom prst="rect">
            <a:avLst/>
          </a:prstGeom>
          <a:ln>
            <a:noFill/>
          </a:ln>
          <a:effectLst>
            <a:softEdge rad="112500"/>
          </a:effectLst>
        </p:spPr>
      </p:pic>
      <p:sp>
        <p:nvSpPr>
          <p:cNvPr id="6" name="Bevel 5"/>
          <p:cNvSpPr/>
          <p:nvPr/>
        </p:nvSpPr>
        <p:spPr>
          <a:xfrm>
            <a:off x="6137237" y="3356386"/>
            <a:ext cx="5567083" cy="3065929"/>
          </a:xfrm>
          <a:prstGeom prst="bevel">
            <a:avLst/>
          </a:prstGeom>
          <a:solidFill>
            <a:srgbClr val="FBA3C7"/>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800" b="1" dirty="0" smtClean="0">
                <a:solidFill>
                  <a:schemeClr val="tx1"/>
                </a:solidFill>
              </a:rPr>
              <a:t>Живот будућег века је живот који ће доћи после наше смрти и васкрсења.</a:t>
            </a:r>
            <a:endParaRPr lang="en-US" sz="2800" b="1" dirty="0">
              <a:solidFill>
                <a:schemeClr val="tx1"/>
              </a:solidFill>
            </a:endParaRPr>
          </a:p>
        </p:txBody>
      </p:sp>
    </p:spTree>
    <p:extLst>
      <p:ext uri="{BB962C8B-B14F-4D97-AF65-F5344CB8AC3E}">
        <p14:creationId xmlns:p14="http://schemas.microsoft.com/office/powerpoint/2010/main" val="15078589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295834" y="236668"/>
            <a:ext cx="3695251" cy="1054250"/>
          </a:xfrm>
          <a:prstGeom prst="wedgeRoundRectCallout">
            <a:avLst>
              <a:gd name="adj1" fmla="val -21687"/>
              <a:gd name="adj2" fmla="val 92500"/>
              <a:gd name="adj3" fmla="val 16667"/>
            </a:avLst>
          </a:prstGeom>
          <a:solidFill>
            <a:srgbClr val="DFB9D7"/>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sr-Cyrl-RS" sz="2000" b="1" dirty="0" smtClean="0">
                <a:solidFill>
                  <a:schemeClr val="tx1"/>
                </a:solidFill>
              </a:rPr>
              <a:t>Какав ће бити живот праведника будућег века?</a:t>
            </a:r>
            <a:endParaRPr lang="en-US" sz="2000" b="1" dirty="0">
              <a:solidFill>
                <a:schemeClr val="tx1"/>
              </a:solidFill>
            </a:endParaRPr>
          </a:p>
        </p:txBody>
      </p:sp>
      <p:sp>
        <p:nvSpPr>
          <p:cNvPr id="4" name="Rounded Rectangular Callout 3"/>
          <p:cNvSpPr/>
          <p:nvPr/>
        </p:nvSpPr>
        <p:spPr>
          <a:xfrm>
            <a:off x="7800194" y="236668"/>
            <a:ext cx="4228648" cy="1054250"/>
          </a:xfrm>
          <a:prstGeom prst="wedgeRoundRectCallout">
            <a:avLst>
              <a:gd name="adj1" fmla="val -21687"/>
              <a:gd name="adj2" fmla="val 92500"/>
              <a:gd name="adj3" fmla="val 16667"/>
            </a:avLst>
          </a:prstGeom>
          <a:solidFill>
            <a:srgbClr val="DFB9D7"/>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sr-Cyrl-RS" sz="2000" b="1" dirty="0" smtClean="0">
                <a:solidFill>
                  <a:schemeClr val="tx1"/>
                </a:solidFill>
              </a:rPr>
              <a:t>Да ли ће праведници имати исту славу и блаженство?</a:t>
            </a:r>
            <a:endParaRPr lang="en-US" sz="2000" b="1" dirty="0">
              <a:solidFill>
                <a:schemeClr val="tx1"/>
              </a:solidFill>
            </a:endParaRPr>
          </a:p>
        </p:txBody>
      </p:sp>
      <p:sp>
        <p:nvSpPr>
          <p:cNvPr id="5" name="Rounded Rectangular Callout 4"/>
          <p:cNvSpPr/>
          <p:nvPr/>
        </p:nvSpPr>
        <p:spPr>
          <a:xfrm>
            <a:off x="4314713" y="236668"/>
            <a:ext cx="3161852" cy="1054250"/>
          </a:xfrm>
          <a:prstGeom prst="wedgeRoundRectCallout">
            <a:avLst>
              <a:gd name="adj1" fmla="val -21687"/>
              <a:gd name="adj2" fmla="val 92500"/>
              <a:gd name="adj3" fmla="val 16667"/>
            </a:avLst>
          </a:prstGeom>
          <a:solidFill>
            <a:srgbClr val="DFB9D7"/>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sr-Cyrl-RS" sz="2000" b="1" dirty="0" smtClean="0">
                <a:solidFill>
                  <a:schemeClr val="tx1"/>
                </a:solidFill>
              </a:rPr>
              <a:t>Шта је рекао Христос о праведницима у будућем веку?</a:t>
            </a:r>
            <a:endParaRPr lang="en-US" sz="2000" b="1" dirty="0">
              <a:solidFill>
                <a:schemeClr val="tx1"/>
              </a:solidFill>
            </a:endParaRPr>
          </a:p>
        </p:txBody>
      </p:sp>
      <p:sp>
        <p:nvSpPr>
          <p:cNvPr id="6" name="Decagon 5"/>
          <p:cNvSpPr/>
          <p:nvPr/>
        </p:nvSpPr>
        <p:spPr>
          <a:xfrm>
            <a:off x="295834" y="1893346"/>
            <a:ext cx="3695251" cy="4679576"/>
          </a:xfrm>
          <a:prstGeom prst="decagon">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000" b="1" dirty="0" smtClean="0"/>
              <a:t>Прави и пуни живот у присуству заједно с Богом и са Божјом небеском породицом; живот кристалне чистоте и божанске славе, вечне светлости и радости.</a:t>
            </a:r>
            <a:r>
              <a:rPr lang="sr-Cyrl-RS" dirty="0" smtClean="0"/>
              <a:t> </a:t>
            </a:r>
            <a:endParaRPr lang="en-US" dirty="0"/>
          </a:p>
        </p:txBody>
      </p:sp>
      <p:sp>
        <p:nvSpPr>
          <p:cNvPr id="7" name="Decagon 6"/>
          <p:cNvSpPr/>
          <p:nvPr/>
        </p:nvSpPr>
        <p:spPr>
          <a:xfrm>
            <a:off x="7800194" y="1893346"/>
            <a:ext cx="4228648" cy="4679576"/>
          </a:xfrm>
          <a:prstGeom prst="decagon">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000" b="1" dirty="0" smtClean="0"/>
              <a:t>Иако ће сви они уживати славу и блаженство, према речима апостола, они ће се разликовати као што се разликују сунце, месец и звезде једно од другог, као што је речено: „Друга је слава сунцу, а друга месецу, и друга слава звездама; јер се звезда од звезде разликује у слави“                 (1 Кор 15,41).</a:t>
            </a:r>
            <a:r>
              <a:rPr lang="sr-Cyrl-RS" dirty="0" smtClean="0"/>
              <a:t> </a:t>
            </a:r>
            <a:endParaRPr lang="en-US" dirty="0"/>
          </a:p>
        </p:txBody>
      </p:sp>
      <p:sp>
        <p:nvSpPr>
          <p:cNvPr id="8" name="Decagon 7"/>
          <p:cNvSpPr/>
          <p:nvPr/>
        </p:nvSpPr>
        <p:spPr>
          <a:xfrm>
            <a:off x="4314714" y="1893346"/>
            <a:ext cx="3161852" cy="4679576"/>
          </a:xfrm>
          <a:prstGeom prst="decagon">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000" b="1" dirty="0" smtClean="0"/>
              <a:t>Он је рекао: „Тада ће се праведници засијати као сунце у Царству Оца свога“ (Мт 13, 43).</a:t>
            </a:r>
            <a:r>
              <a:rPr lang="sr-Cyrl-RS" dirty="0" smtClean="0"/>
              <a:t> </a:t>
            </a:r>
            <a:endParaRPr lang="en-US" dirty="0"/>
          </a:p>
        </p:txBody>
      </p:sp>
    </p:spTree>
    <p:extLst>
      <p:ext uri="{BB962C8B-B14F-4D97-AF65-F5344CB8AC3E}">
        <p14:creationId xmlns:p14="http://schemas.microsoft.com/office/powerpoint/2010/main" val="31556762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929</Words>
  <Application>Microsoft Office PowerPoint</Application>
  <PresentationFormat>Widescreen</PresentationFormat>
  <Paragraphs>61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Живот будућег века</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Да се подсетимо!</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Живот будућег века</dc:title>
  <dc:creator>dell</dc:creator>
  <cp:lastModifiedBy>Dragan</cp:lastModifiedBy>
  <cp:revision>24</cp:revision>
  <dcterms:created xsi:type="dcterms:W3CDTF">2017-03-19T20:57:34Z</dcterms:created>
  <dcterms:modified xsi:type="dcterms:W3CDTF">2017-06-18T17:50:03Z</dcterms:modified>
</cp:coreProperties>
</file>