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03595C-C79E-48C7-BBB6-9CC665B1C0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B014F2-E3A7-48A1-AD06-E0C6B298B7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990600"/>
            <a:ext cx="8458200" cy="685800"/>
          </a:xfrm>
        </p:spPr>
        <p:txBody>
          <a:bodyPr>
            <a:normAutofit/>
          </a:bodyPr>
          <a:lstStyle/>
          <a:p>
            <a:pPr algn="ctr"/>
            <a:r>
              <a:rPr lang="sr-Cyrl-BA" sz="2800" b="1" i="1" dirty="0" smtClean="0">
                <a:solidFill>
                  <a:srgbClr val="FF0000"/>
                </a:solidFill>
                <a:latin typeface="Cambria" pitchFamily="18" charset="0"/>
              </a:rPr>
              <a:t>ВАСПИТНИ КАРАКТЕР ПСАЛАМА</a:t>
            </a:r>
            <a:endParaRPr lang="en-US" sz="28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8534400" cy="44012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 </a:t>
            </a:r>
            <a:r>
              <a:rPr lang="sr-Cyrl-BA" sz="2000" b="1" dirty="0" smtClean="0">
                <a:latin typeface="Cambria" pitchFamily="18" charset="0"/>
              </a:rPr>
              <a:t>ПСАЛТИР</a:t>
            </a:r>
            <a:r>
              <a:rPr lang="sr-Cyrl-BA" sz="2000" dirty="0" smtClean="0">
                <a:latin typeface="Cambria" pitchFamily="18" charset="0"/>
              </a:rPr>
              <a:t> – Библијска књига Старог завјета која садржи 150 псалама (пјесама, молитава у стиху).</a:t>
            </a:r>
          </a:p>
          <a:p>
            <a:pPr algn="just"/>
            <a:endParaRPr lang="sr-Cyrl-BA" sz="2000" dirty="0">
              <a:latin typeface="Cambria" pitchFamily="18" charset="0"/>
            </a:endParaRPr>
          </a:p>
          <a:p>
            <a:pPr algn="just"/>
            <a:r>
              <a:rPr lang="sr-Cyrl-BA" sz="2000" dirty="0" smtClean="0">
                <a:latin typeface="Cambria" pitchFamily="18" charset="0"/>
              </a:rPr>
              <a:t>У црквеним богослужењима управо се </a:t>
            </a:r>
            <a:r>
              <a:rPr lang="sr-Cyrl-BA" sz="2000" b="1" dirty="0" smtClean="0">
                <a:latin typeface="Cambria" pitchFamily="18" charset="0"/>
              </a:rPr>
              <a:t>ПСАЛТИР</a:t>
            </a:r>
            <a:r>
              <a:rPr lang="sr-Cyrl-BA" sz="2000" dirty="0" smtClean="0">
                <a:latin typeface="Cambria" pitchFamily="18" charset="0"/>
              </a:rPr>
              <a:t> најчешће  употребљава. Псалтир обилује различитим књижевним формама као што су:</a:t>
            </a:r>
          </a:p>
          <a:p>
            <a:pPr algn="just"/>
            <a:endParaRPr lang="sr-Cyrl-BA" sz="2000" dirty="0" smtClean="0">
              <a:latin typeface="Cambria" pitchFamily="18" charset="0"/>
            </a:endParaRPr>
          </a:p>
          <a:p>
            <a:pPr algn="just"/>
            <a:r>
              <a:rPr lang="sr-Cyrl-BA" sz="2000" b="1" dirty="0" smtClean="0">
                <a:latin typeface="Cambria" pitchFamily="18" charset="0"/>
              </a:rPr>
              <a:t>ПАРАЛЕЛИЗАМ </a:t>
            </a:r>
            <a:r>
              <a:rPr lang="sr-Cyrl-BA" sz="2000" dirty="0" smtClean="0">
                <a:latin typeface="Cambria" pitchFamily="18" charset="0"/>
              </a:rPr>
              <a:t>(стилска фигура понављања истог слиједа ријечи, нпр. </a:t>
            </a:r>
            <a:r>
              <a:rPr lang="sr-Cyrl-BA" sz="2000" b="1" i="1" dirty="0" smtClean="0">
                <a:latin typeface="Cambria" pitchFamily="18" charset="0"/>
              </a:rPr>
              <a:t>Боже мој, Боже мој, зашто си ме оставио</a:t>
            </a:r>
            <a:r>
              <a:rPr lang="sr-Cyrl-BA" sz="2000" dirty="0" smtClean="0">
                <a:latin typeface="Cambria" pitchFamily="18" charset="0"/>
              </a:rPr>
              <a:t>...) и</a:t>
            </a:r>
          </a:p>
          <a:p>
            <a:pPr algn="just"/>
            <a:endParaRPr lang="sr-Cyrl-BA" sz="2000" dirty="0" smtClean="0">
              <a:latin typeface="Cambria" pitchFamily="18" charset="0"/>
            </a:endParaRPr>
          </a:p>
          <a:p>
            <a:pPr algn="just"/>
            <a:r>
              <a:rPr lang="sr-Cyrl-BA" sz="2000" b="1" dirty="0" smtClean="0">
                <a:latin typeface="Cambria" pitchFamily="18" charset="0"/>
              </a:rPr>
              <a:t>ХИЈАЗАМ</a:t>
            </a:r>
            <a:r>
              <a:rPr lang="sr-Cyrl-BA" sz="2000" dirty="0" smtClean="0">
                <a:latin typeface="Cambria" pitchFamily="18" charset="0"/>
              </a:rPr>
              <a:t> (стилска фигура у којој су ријечи у реченици размјештене у тзв. симетрији у огледалу, тј. ријечи другог дијела реченице посложени су обрнутим редослиједом у односу на први дио реченице , нпр. </a:t>
            </a:r>
          </a:p>
          <a:p>
            <a:pPr algn="just"/>
            <a:r>
              <a:rPr lang="sr-Cyrl-BA" sz="2000" b="1" i="1" dirty="0" smtClean="0">
                <a:latin typeface="Cambria" pitchFamily="18" charset="0"/>
              </a:rPr>
              <a:t>Јер мисли ваше, нису моје мисли... </a:t>
            </a:r>
            <a:r>
              <a:rPr lang="sr-Cyrl-BA" sz="2000" b="1" i="1" dirty="0">
                <a:latin typeface="Cambria" pitchFamily="18" charset="0"/>
              </a:rPr>
              <a:t>п</a:t>
            </a:r>
            <a:r>
              <a:rPr lang="sr-Cyrl-BA" sz="2000" b="1" i="1" dirty="0" smtClean="0">
                <a:latin typeface="Cambria" pitchFamily="18" charset="0"/>
              </a:rPr>
              <a:t>утеви ваши, нису моји путеви</a:t>
            </a:r>
            <a:r>
              <a:rPr lang="sr-Cyrl-BA" sz="2000" i="1" dirty="0" smtClean="0">
                <a:latin typeface="Cambria" pitchFamily="18" charset="0"/>
              </a:rPr>
              <a:t>...</a:t>
            </a:r>
            <a:r>
              <a:rPr lang="sr-Cyrl-BA" sz="2000" dirty="0" smtClean="0">
                <a:latin typeface="Cambria" pitchFamily="18" charset="0"/>
              </a:rPr>
              <a:t>).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 </a:t>
            </a:r>
            <a:r>
              <a:rPr lang="sr-Cyrl-BA" sz="2400" b="1" dirty="0" smtClean="0">
                <a:latin typeface="Cambria" pitchFamily="18" charset="0"/>
              </a:rPr>
              <a:t>Наставна јединица број 27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9864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569386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/>
              <a:t>  </a:t>
            </a:r>
            <a:r>
              <a:rPr lang="sr-Cyrl-BA" sz="2400" b="1" i="1" dirty="0" smtClean="0">
                <a:solidFill>
                  <a:srgbClr val="FF0000"/>
                </a:solidFill>
                <a:latin typeface="Cambria" pitchFamily="18" charset="0"/>
              </a:rPr>
              <a:t>ГРУПЕ ИЛИ ТИПОВИ ПСАЛАМА</a:t>
            </a:r>
          </a:p>
          <a:p>
            <a:pPr algn="ctr"/>
            <a:endParaRPr lang="sr-Cyrl-BA" sz="2000" b="1" i="1" dirty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sr-Cyrl-BA" sz="2000" b="1" dirty="0" smtClean="0">
                <a:latin typeface="Cambria" pitchFamily="18" charset="0"/>
              </a:rPr>
              <a:t>1. МОЛИТВЕНО-ПОКАЈНИЧКИ или ТУЖБАЛИЧНИ ПСАЛМИ </a:t>
            </a:r>
          </a:p>
          <a:p>
            <a:pPr algn="ctr"/>
            <a:r>
              <a:rPr lang="sr-Cyrl-BA" sz="2000" b="1" dirty="0"/>
              <a:t> </a:t>
            </a:r>
            <a:r>
              <a:rPr lang="sr-Cyrl-BA" sz="2000" b="1" dirty="0" smtClean="0"/>
              <a:t>     </a:t>
            </a:r>
            <a:r>
              <a:rPr lang="sr-Cyrl-BA" sz="2000" b="1" dirty="0" smtClean="0">
                <a:latin typeface="Cambria" pitchFamily="18" charset="0"/>
              </a:rPr>
              <a:t>Ови псалми представљају изражавање  дубоке свијести о несавршености, несталности, недосљедности и грешности човјека и насупрот томе, апсолутној љубави и милосрђу Бога.</a:t>
            </a:r>
          </a:p>
          <a:p>
            <a:pPr algn="ctr"/>
            <a:endParaRPr lang="sr-Cyrl-BA" sz="2000" b="1" dirty="0"/>
          </a:p>
          <a:p>
            <a:pPr algn="ctr"/>
            <a:r>
              <a:rPr lang="sr-Cyrl-BA" sz="2000" b="1" dirty="0" smtClean="0">
                <a:solidFill>
                  <a:srgbClr val="0070C0"/>
                </a:solidFill>
                <a:latin typeface="Cambria" pitchFamily="18" charset="0"/>
              </a:rPr>
              <a:t>2. ПСАЛМИ ЗАХВАЛНОСТИ</a:t>
            </a:r>
          </a:p>
          <a:p>
            <a:pPr algn="ctr"/>
            <a:r>
              <a:rPr lang="sr-Cyrl-BA" sz="2000" b="1" dirty="0" smtClean="0">
                <a:solidFill>
                  <a:srgbClr val="0070C0"/>
                </a:solidFill>
                <a:latin typeface="Cambria" pitchFamily="18" charset="0"/>
              </a:rPr>
              <a:t>У овим псалмима се велича Бог и његова дјела и исповиједа вјера и надање да ће Он и убудућности дјеловати у корист својих изабраних.</a:t>
            </a:r>
          </a:p>
          <a:p>
            <a:pPr algn="ctr"/>
            <a:endParaRPr lang="sr-Cyrl-BA" sz="2000" b="1" dirty="0">
              <a:latin typeface="Cambria" pitchFamily="18" charset="0"/>
            </a:endParaRPr>
          </a:p>
          <a:p>
            <a:pPr algn="ctr"/>
            <a:r>
              <a:rPr lang="sr-Cyrl-BA" sz="2000" b="1" dirty="0" smtClean="0">
                <a:solidFill>
                  <a:srgbClr val="7030A0"/>
                </a:solidFill>
                <a:latin typeface="Cambria" pitchFamily="18" charset="0"/>
              </a:rPr>
              <a:t>3. ПОУЧНИ ПСАЛМИ или ХВАЛОСПЈЕВИ (ХИМНЕ)</a:t>
            </a:r>
          </a:p>
          <a:p>
            <a:pPr algn="ctr"/>
            <a:r>
              <a:rPr lang="sr-Cyrl-BA" sz="2000" b="1" dirty="0" smtClean="0">
                <a:solidFill>
                  <a:srgbClr val="7030A0"/>
                </a:solidFill>
                <a:latin typeface="Cambria" pitchFamily="18" charset="0"/>
              </a:rPr>
              <a:t>У овим псалмима се Бог хвали и слави из више разлога: због дијела у природи (стварање урђеног свијета), због чуда у историји Јевреја, због Божијег јављања појединим личностима (Мојсију, Авраму...). На богослужењима у  Старом завјету најчешће су се пјевали ови псалми уз играње и плесање народа.</a:t>
            </a:r>
            <a:endParaRPr lang="en-US" sz="2000" b="1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424731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rgbClr val="C00000"/>
                </a:solidFill>
              </a:rPr>
              <a:t> </a:t>
            </a:r>
            <a:r>
              <a:rPr lang="sr-Cyrl-BA" b="1" dirty="0" smtClean="0">
                <a:solidFill>
                  <a:srgbClr val="C00000"/>
                </a:solidFill>
                <a:latin typeface="Cambria" pitchFamily="18" charset="0"/>
              </a:rPr>
              <a:t>4. ЦАРСКИ или МЕСИЈАНСКИ ПСАЛМИ</a:t>
            </a:r>
          </a:p>
          <a:p>
            <a:pPr algn="ctr"/>
            <a:r>
              <a:rPr lang="sr-Cyrl-BA" b="1" dirty="0" smtClean="0">
                <a:solidFill>
                  <a:srgbClr val="C00000"/>
                </a:solidFill>
                <a:latin typeface="Cambria" pitchFamily="18" charset="0"/>
              </a:rPr>
              <a:t>У овим псалмима се велича земаљски владар, а то је код Јевреја у Старом завјету би цар, али примјећујемо да сви ови псалми садрже наглашену месијанску идеју, тј. пророчки говоре о Месији, Спаситељу који треба да дође, а то је Христос Господ. </a:t>
            </a:r>
            <a:endParaRPr lang="sr-Cyrl-BA" b="1" dirty="0">
              <a:solidFill>
                <a:srgbClr val="C00000"/>
              </a:solidFill>
              <a:latin typeface="Cambria" pitchFamily="18" charset="0"/>
            </a:endParaRPr>
          </a:p>
          <a:p>
            <a:pPr algn="ctr"/>
            <a:endParaRPr lang="sr-Cyrl-BA" sz="2000" dirty="0" smtClean="0">
              <a:solidFill>
                <a:srgbClr val="C00000"/>
              </a:solidFill>
            </a:endParaRPr>
          </a:p>
          <a:p>
            <a:pPr algn="r"/>
            <a:r>
              <a:rPr lang="sr-Cyrl-BA" sz="2000" dirty="0" smtClean="0">
                <a:solidFill>
                  <a:srgbClr val="C00000"/>
                </a:solidFill>
              </a:rPr>
              <a:t>Прочитати наставну јединицу на стр. </a:t>
            </a:r>
          </a:p>
          <a:p>
            <a:pPr algn="ctr"/>
            <a:r>
              <a:rPr lang="sr-Cyrl-BA" sz="2000" dirty="0" smtClean="0">
                <a:solidFill>
                  <a:srgbClr val="C00000"/>
                </a:solidFill>
              </a:rPr>
              <a:t>                                                                     69 – 71. </a:t>
            </a:r>
          </a:p>
          <a:p>
            <a:pPr algn="ctr"/>
            <a:endParaRPr lang="sr-Cyrl-BA" sz="1000" dirty="0" smtClean="0">
              <a:solidFill>
                <a:srgbClr val="C00000"/>
              </a:solidFill>
            </a:endParaRPr>
          </a:p>
          <a:p>
            <a:pPr algn="ctr"/>
            <a:r>
              <a:rPr lang="sr-Cyrl-BA" sz="1000" dirty="0">
                <a:solidFill>
                  <a:srgbClr val="C00000"/>
                </a:solidFill>
              </a:rPr>
              <a:t> </a:t>
            </a:r>
            <a:r>
              <a:rPr lang="sr-Cyrl-BA" sz="10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</a:t>
            </a:r>
            <a:r>
              <a:rPr lang="sr-Cyrl-BA" sz="2000" dirty="0" smtClean="0">
                <a:solidFill>
                  <a:srgbClr val="C00000"/>
                </a:solidFill>
              </a:rPr>
              <a:t>Научити </a:t>
            </a:r>
            <a:r>
              <a:rPr lang="sr-Cyrl-BA" sz="2000" b="1" dirty="0" smtClean="0">
                <a:solidFill>
                  <a:srgbClr val="C00000"/>
                </a:solidFill>
              </a:rPr>
              <a:t>непознате ријечи</a:t>
            </a:r>
          </a:p>
          <a:p>
            <a:pPr algn="ctr"/>
            <a:endParaRPr lang="sr-Cyrl-BA" sz="1000" b="1" dirty="0" smtClean="0">
              <a:solidFill>
                <a:srgbClr val="C00000"/>
              </a:solidFill>
            </a:endParaRPr>
          </a:p>
          <a:p>
            <a:pPr algn="r"/>
            <a:r>
              <a:rPr lang="sr-Cyrl-BA" sz="2000" dirty="0" smtClean="0">
                <a:solidFill>
                  <a:srgbClr val="C00000"/>
                </a:solidFill>
              </a:rPr>
              <a:t>Одговорити на питања – стр. 71.</a:t>
            </a:r>
          </a:p>
          <a:p>
            <a:pPr algn="r"/>
            <a:endParaRPr lang="sr-Cyrl-BA" sz="2000" dirty="0">
              <a:solidFill>
                <a:srgbClr val="C00000"/>
              </a:solidFill>
            </a:endParaRPr>
          </a:p>
          <a:p>
            <a:pPr algn="ctr"/>
            <a:r>
              <a:rPr lang="sr-Cyrl-BA" sz="2000" dirty="0" smtClean="0">
                <a:solidFill>
                  <a:srgbClr val="C00000"/>
                </a:solidFill>
              </a:rPr>
              <a:t>                                                                         Ко жели може прочитати текст </a:t>
            </a:r>
          </a:p>
          <a:p>
            <a:pPr algn="r"/>
            <a:r>
              <a:rPr lang="sr-Cyrl-BA" sz="2000" b="1" dirty="0">
                <a:solidFill>
                  <a:srgbClr val="C00000"/>
                </a:solidFill>
              </a:rPr>
              <a:t> </a:t>
            </a:r>
            <a:r>
              <a:rPr lang="sr-Cyrl-BA" sz="2000" b="1" dirty="0" smtClean="0">
                <a:solidFill>
                  <a:srgbClr val="C00000"/>
                </a:solidFill>
              </a:rPr>
              <a:t>     ЗА ОНЕ КОЈИ ЖЕЛЕ ДА ЗНАЈУ ВИШЕ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705124"/>
            <a:ext cx="2666999" cy="218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6200" y="4888468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i="1" dirty="0" smtClean="0"/>
              <a:t> Вјероучитељ Игор Мијатовић</a:t>
            </a:r>
          </a:p>
          <a:p>
            <a:pPr algn="ctr"/>
            <a:endParaRPr lang="sr-Cyrl-BA" dirty="0"/>
          </a:p>
          <a:p>
            <a:pPr algn="ctr"/>
            <a:r>
              <a:rPr lang="sr-Latn-BA" dirty="0"/>
              <a:t>m</a:t>
            </a:r>
            <a:r>
              <a:rPr lang="sr-Latn-BA" dirty="0" smtClean="0"/>
              <a:t>ail:  </a:t>
            </a:r>
            <a:r>
              <a:rPr lang="en-US" b="1" dirty="0" smtClean="0">
                <a:latin typeface="Cambria" pitchFamily="18" charset="0"/>
              </a:rPr>
              <a:t>jerejigor@gmail.com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35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348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Cambria</vt:lpstr>
      <vt:lpstr>Franklin Gothic Book</vt:lpstr>
      <vt:lpstr>Franklin Gothic Medium</vt:lpstr>
      <vt:lpstr>Wingdings 2</vt:lpstr>
      <vt:lpstr>Trek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Dragan</cp:lastModifiedBy>
  <cp:revision>12</cp:revision>
  <dcterms:created xsi:type="dcterms:W3CDTF">2020-03-18T16:05:18Z</dcterms:created>
  <dcterms:modified xsi:type="dcterms:W3CDTF">2020-03-21T13:02:20Z</dcterms:modified>
</cp:coreProperties>
</file>