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63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AF37AC7-12E1-4CEB-9C8A-8A26F23825D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CBAAF4A-0CD5-4AE6-8963-2EDE99085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7AC7-12E1-4CEB-9C8A-8A26F23825D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AF4A-0CD5-4AE6-8963-2EDE99085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7AC7-12E1-4CEB-9C8A-8A26F23825D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AF4A-0CD5-4AE6-8963-2EDE99085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AF37AC7-12E1-4CEB-9C8A-8A26F23825D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AF4A-0CD5-4AE6-8963-2EDE99085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AF37AC7-12E1-4CEB-9C8A-8A26F23825D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CBAAF4A-0CD5-4AE6-8963-2EDE99085FA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F37AC7-12E1-4CEB-9C8A-8A26F23825D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CBAAF4A-0CD5-4AE6-8963-2EDE99085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F37AC7-12E1-4CEB-9C8A-8A26F23825D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CBAAF4A-0CD5-4AE6-8963-2EDE99085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7AC7-12E1-4CEB-9C8A-8A26F23825D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AF4A-0CD5-4AE6-8963-2EDE99085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F37AC7-12E1-4CEB-9C8A-8A26F23825D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CBAAF4A-0CD5-4AE6-8963-2EDE99085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AF37AC7-12E1-4CEB-9C8A-8A26F23825D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CBAAF4A-0CD5-4AE6-8963-2EDE99085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AF37AC7-12E1-4CEB-9C8A-8A26F23825D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CBAAF4A-0CD5-4AE6-8963-2EDE99085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AF37AC7-12E1-4CEB-9C8A-8A26F23825D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CBAAF4A-0CD5-4AE6-8963-2EDE99085FA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40344">
            <a:off x="486976" y="719769"/>
            <a:ext cx="8062912" cy="1470025"/>
          </a:xfrm>
        </p:spPr>
        <p:txBody>
          <a:bodyPr/>
          <a:lstStyle/>
          <a:p>
            <a:pPr algn="ctr"/>
            <a:r>
              <a:rPr lang="sr-Cyrl-RS" u="sng" dirty="0" smtClean="0">
                <a:solidFill>
                  <a:srgbClr val="FFFFFF"/>
                </a:solidFill>
                <a:latin typeface="Algerian" pitchFamily="82" charset="0"/>
                <a:cs typeface="Aharoni" pitchFamily="2" charset="-79"/>
              </a:rPr>
              <a:t>СВЕТИ АПОСТОЛ ПАВЛЕ</a:t>
            </a:r>
            <a:endParaRPr lang="en-US" u="sng" dirty="0">
              <a:solidFill>
                <a:srgbClr val="FFFFFF"/>
              </a:solidFill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334000"/>
            <a:ext cx="8062912" cy="1371600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РАДИЛА: Невена Драгосавац</a:t>
            </a:r>
          </a:p>
          <a:p>
            <a:r>
              <a:rPr lang="sr-Latn-RS" sz="2400" dirty="0" smtClean="0"/>
              <a:t>VI-3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29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sr-Cyrl-RS" sz="3600" b="1" i="1" u="sng" dirty="0" smtClean="0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САВЛЕ ГОНИ ХРИШЋАНЕ</a:t>
            </a:r>
            <a:endParaRPr lang="en-US" sz="3600" b="1" i="1" u="sng" dirty="0"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solidFill>
                  <a:srgbClr val="FFFFFF"/>
                </a:solidFill>
              </a:rPr>
              <a:t>У граду Тарсу (</a:t>
            </a:r>
            <a:r>
              <a:rPr lang="sr-Cyrl-RS" sz="2000" dirty="0" smtClean="0">
                <a:solidFill>
                  <a:srgbClr val="FFFFFF"/>
                </a:solidFill>
                <a:cs typeface="Aharoni" pitchFamily="2" charset="-79"/>
              </a:rPr>
              <a:t>данашња Турска), у Малој Азији, рођен је Савле у јеврејској породици</a:t>
            </a:r>
          </a:p>
          <a:p>
            <a:r>
              <a:rPr lang="sr-Cyrl-RS" sz="2000" dirty="0" smtClean="0">
                <a:solidFill>
                  <a:srgbClr val="FFFFFF"/>
                </a:solidFill>
                <a:cs typeface="Aharoni" pitchFamily="2" charset="-79"/>
              </a:rPr>
              <a:t>Савле је у Тарсу стекао прво образовање. Школовање је наставио у Јерусалиму код чувеног фарисеја Гамалила</a:t>
            </a:r>
          </a:p>
          <a:p>
            <a:r>
              <a:rPr lang="sr-Cyrl-RS" sz="2000" dirty="0" smtClean="0">
                <a:solidFill>
                  <a:srgbClr val="FFFFFF"/>
                </a:solidFill>
                <a:cs typeface="Aharoni" pitchFamily="2" charset="-79"/>
              </a:rPr>
              <a:t>Ту, у Јерусалиму, Савле је почео прогонити хришћане</a:t>
            </a:r>
          </a:p>
          <a:p>
            <a:r>
              <a:rPr lang="sr-Cyrl-RS" sz="2000" dirty="0" smtClean="0">
                <a:solidFill>
                  <a:srgbClr val="FFFFFF"/>
                </a:solidFill>
                <a:cs typeface="Aharoni" pitchFamily="2" charset="-79"/>
              </a:rPr>
              <a:t>У Дјелима апостолским је записано:„</a:t>
            </a:r>
            <a:r>
              <a:rPr lang="sr-Cyrl-RS" sz="2000" b="1" dirty="0" smtClean="0">
                <a:solidFill>
                  <a:srgbClr val="FFFFFF"/>
                </a:solidFill>
                <a:cs typeface="Aharoni" pitchFamily="2" charset="-79"/>
              </a:rPr>
              <a:t>А Савле је пустошио Цркву, улазећи у куће и силом одвлачећи људе и жене предаваше их у тамницу.”</a:t>
            </a:r>
          </a:p>
          <a:p>
            <a:r>
              <a:rPr lang="sr-Cyrl-RS" sz="2000" dirty="0" smtClean="0">
                <a:solidFill>
                  <a:srgbClr val="FFFFFF"/>
                </a:solidFill>
                <a:cs typeface="Aharoni" pitchFamily="2" charset="-79"/>
              </a:rPr>
              <a:t>Није директно учествовао у каменовању Светог архиђакона Стефана, али је то одобравао</a:t>
            </a:r>
          </a:p>
          <a:p>
            <a:r>
              <a:rPr lang="sr-Cyrl-RS" sz="2000" dirty="0" smtClean="0">
                <a:solidFill>
                  <a:srgbClr val="FFFFFF"/>
                </a:solidFill>
                <a:cs typeface="Aharoni" pitchFamily="2" charset="-79"/>
              </a:rPr>
              <a:t>Због велике мржње према хришћанству, Савле је тражио од јеврејских првосвештеника да пође у град Дамаск (данашња Сирија), како би похватао тамошње хришћане, којих је тамо било у великом броју</a:t>
            </a:r>
          </a:p>
          <a:p>
            <a:r>
              <a:rPr lang="sr-Cyrl-RS" sz="2000" dirty="0" smtClean="0">
                <a:solidFill>
                  <a:srgbClr val="FFFFFF"/>
                </a:solidFill>
                <a:cs typeface="Aharoni" pitchFamily="2" charset="-79"/>
              </a:rPr>
              <a:t>Пошто је добио одобрење, са пратњом је кренуо пут Дамаска</a:t>
            </a:r>
          </a:p>
          <a:p>
            <a:endParaRPr lang="sr-Cyrl-RS" sz="2000" b="1" dirty="0" smtClean="0">
              <a:solidFill>
                <a:srgbClr val="FFFFFF"/>
              </a:solidFill>
              <a:cs typeface="Aharoni" pitchFamily="2" charset="-79"/>
            </a:endParaRPr>
          </a:p>
          <a:p>
            <a:pPr marL="64008" indent="0">
              <a:buNone/>
            </a:pPr>
            <a:endParaRPr lang="sr-Cyrl-RS" sz="2400" dirty="0" smtClean="0">
              <a:solidFill>
                <a:srgbClr val="FFFFFF"/>
              </a:solidFill>
              <a:cs typeface="Aharoni" pitchFamily="2" charset="-79"/>
            </a:endParaRPr>
          </a:p>
          <a:p>
            <a:endParaRPr lang="sr-Cyrl-RS" sz="2400" dirty="0" smtClean="0">
              <a:solidFill>
                <a:srgbClr val="FFFFFF"/>
              </a:solidFill>
              <a:cs typeface="Aharoni" pitchFamily="2" charset="-79"/>
            </a:endParaRPr>
          </a:p>
          <a:p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6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i="1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ЧУДО БОЖИЈЕ ПРЕД ГРАДОМ ДАМАСКОМ</a:t>
            </a:r>
            <a:endParaRPr lang="en-US" sz="3600" b="1" i="1" u="sng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sr-Cyrl-RS" sz="2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На уласку у град Дамаск, Савла је обасјала чудна свјетлост са неба,пао је са коња и чуо ријечи:„Савле, Савле, зашто ме гониш?” Савле је одговорио:„Ко си ти, Господе?” Опет је чуо ријечи из свјетлости:„Ја сам Исус којега ти гониш.”</a:t>
            </a:r>
          </a:p>
          <a:p>
            <a:r>
              <a:rPr lang="sr-Cyrl-RS" sz="2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Људи из Савлове пратње су стајали у чуду – само су чули глас,а никога нису видјели.Савле је тада постао слијеп па су му људи помогли да уђе у град.</a:t>
            </a:r>
          </a:p>
          <a:p>
            <a:r>
              <a:rPr lang="sr-Cyrl-RS" sz="2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Савле је у једној кући у Дамаску боравио три дана, али без хране </a:t>
            </a:r>
            <a:r>
              <a:rPr lang="sr-Cyrl-RS" sz="2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и </a:t>
            </a:r>
            <a:r>
              <a:rPr lang="sr-Cyrl-RS" sz="2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пића</a:t>
            </a:r>
            <a:r>
              <a:rPr lang="en-US" sz="2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  <a:r>
              <a:rPr lang="sr-Cyrl-RS" sz="2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</a:t>
            </a:r>
            <a:r>
              <a:rPr lang="sr-Cyrl-RS" sz="2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рећег </a:t>
            </a:r>
            <a:r>
              <a:rPr lang="sr-Cyrl-RS" sz="2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дана у ту кућу је дошао свештеник, који се звао Ананија и коме се јавио Христос говорећи да оде и крсти Савла.Чим је Ананија руку наслонио на Савлову главу, Савлу се вратио вид</a:t>
            </a:r>
            <a:r>
              <a:rPr lang="sr-Cyrl-RS" sz="2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 Ананија </a:t>
            </a:r>
            <a:r>
              <a:rPr lang="sr-Cyrl-RS" sz="2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га је ту крстио, а он је добио име Павле</a:t>
            </a:r>
          </a:p>
          <a:p>
            <a:endParaRPr lang="sr-Cyrl-RS" sz="22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64008" indent="0">
              <a:buNone/>
            </a:pPr>
            <a:endParaRPr lang="sr-Cyrl-R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sr-Cyrl-R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8997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40408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Павле је неко вријеме остао у Дамаску и проповиједао јевенђеље</a:t>
            </a:r>
          </a:p>
          <a:p>
            <a:r>
              <a:rPr lang="sr-Cyrl-RS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Павле одлази у Јерусалим јер му у Дамаској пријети смртна опасност</a:t>
            </a:r>
          </a:p>
          <a:p>
            <a:r>
              <a:rPr lang="sr-Cyrl-RS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Касније је отишао у Антинохију, одакле је ишао на три путовања</a:t>
            </a:r>
          </a:p>
          <a:p>
            <a:r>
              <a:rPr lang="sr-Cyrl-RS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Написао је четрнаест посланица које су ушле у канон књига Светог писма и Новог завјета</a:t>
            </a: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57600"/>
            <a:ext cx="2231366" cy="31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55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80660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64008" indent="0" algn="ctr">
              <a:buNone/>
            </a:pPr>
            <a:r>
              <a:rPr lang="sr-Cyrl-RS" b="1" cap="all" dirty="0" smtClean="0">
                <a:ln w="0"/>
                <a:solidFill>
                  <a:srgbClr val="FFFFFF"/>
                </a:solidFill>
                <a:effectLst>
                  <a:reflection blurRad="12700" stA="50000" endPos="50000" dist="5000" dir="5400000" sy="-100000" rotWithShape="0"/>
                </a:effectLst>
              </a:rPr>
              <a:t>Црква СБЕТОГ АПОСТОЛА ПАВЛА У ТАРСУ У ТУРСКОЈ</a:t>
            </a:r>
            <a:endParaRPr lang="en-US" b="1" cap="all" dirty="0">
              <a:ln w="0"/>
              <a:solidFill>
                <a:srgbClr val="FFFF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455" y="304800"/>
            <a:ext cx="609600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68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rizontal Scroll 9"/>
          <p:cNvSpPr/>
          <p:nvPr/>
        </p:nvSpPr>
        <p:spPr>
          <a:xfrm>
            <a:off x="914400" y="457200"/>
            <a:ext cx="7391400" cy="6096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 smtClean="0">
              <a:solidFill>
                <a:srgbClr val="FFFF00"/>
              </a:solidFill>
            </a:endParaRPr>
          </a:p>
          <a:p>
            <a:pPr algn="ctr"/>
            <a:endParaRPr lang="sr-Cyrl-RS" dirty="0">
              <a:solidFill>
                <a:srgbClr val="FFFF00"/>
              </a:solidFill>
            </a:endParaRPr>
          </a:p>
          <a:p>
            <a:pPr algn="ctr"/>
            <a:endParaRPr lang="sr-Cyrl-RS" dirty="0" smtClean="0">
              <a:solidFill>
                <a:srgbClr val="FFFF00"/>
              </a:solidFill>
            </a:endParaRPr>
          </a:p>
          <a:p>
            <a:pPr algn="ctr"/>
            <a:endParaRPr lang="sr-Cyrl-RS" dirty="0">
              <a:solidFill>
                <a:srgbClr val="FFFF00"/>
              </a:solidFill>
            </a:endParaRPr>
          </a:p>
          <a:p>
            <a:pPr algn="ctr"/>
            <a:endParaRPr lang="sr-Cyrl-RS" dirty="0" smtClean="0">
              <a:solidFill>
                <a:srgbClr val="FFFF00"/>
              </a:solidFill>
            </a:endParaRPr>
          </a:p>
          <a:p>
            <a:pPr algn="ctr"/>
            <a:endParaRPr lang="sr-Cyrl-RS" dirty="0">
              <a:solidFill>
                <a:srgbClr val="FFFF00"/>
              </a:solidFill>
            </a:endParaRPr>
          </a:p>
          <a:p>
            <a:pPr algn="ctr"/>
            <a:endParaRPr lang="sr-Cyrl-RS" dirty="0" smtClean="0">
              <a:solidFill>
                <a:srgbClr val="FFFF00"/>
              </a:solidFill>
            </a:endParaRPr>
          </a:p>
          <a:p>
            <a:pPr algn="ctr"/>
            <a:endParaRPr lang="sr-Cyrl-RS" dirty="0">
              <a:solidFill>
                <a:srgbClr val="FFFF00"/>
              </a:solidFill>
            </a:endParaRPr>
          </a:p>
          <a:p>
            <a:pPr algn="ctr"/>
            <a:endParaRPr lang="sr-Cyrl-RS" dirty="0" smtClean="0">
              <a:solidFill>
                <a:srgbClr val="FFFF00"/>
              </a:solidFill>
            </a:endParaRPr>
          </a:p>
          <a:p>
            <a:pPr algn="ctr"/>
            <a:r>
              <a:rPr lang="sr-Cyrl-RS" sz="2400" b="1" i="1" u="sng" dirty="0" smtClean="0">
                <a:solidFill>
                  <a:srgbClr val="FFFF00"/>
                </a:solidFill>
              </a:rPr>
              <a:t>Научи нове ријечи!</a:t>
            </a:r>
          </a:p>
          <a:p>
            <a:pPr algn="ctr"/>
            <a:endParaRPr lang="sr-Cyrl-RS" dirty="0">
              <a:solidFill>
                <a:srgbClr val="FFFF00"/>
              </a:solidFill>
            </a:endParaRPr>
          </a:p>
          <a:p>
            <a:pPr algn="ctr"/>
            <a:endParaRPr lang="sr-Cyrl-RS" dirty="0" smtClean="0">
              <a:solidFill>
                <a:srgbClr val="FFFF00"/>
              </a:solidFill>
            </a:endParaRPr>
          </a:p>
          <a:p>
            <a:pPr algn="ctr"/>
            <a:endParaRPr lang="sr-Cyrl-RS" dirty="0">
              <a:solidFill>
                <a:srgbClr val="FFFF00"/>
              </a:solidFill>
            </a:endParaRPr>
          </a:p>
          <a:p>
            <a:pPr algn="ctr"/>
            <a:endParaRPr lang="sr-Cyrl-RS" dirty="0" smtClean="0">
              <a:solidFill>
                <a:srgbClr val="FFFF00"/>
              </a:solidFill>
            </a:endParaRPr>
          </a:p>
          <a:p>
            <a:pPr algn="ctr"/>
            <a:r>
              <a:rPr lang="sr-Cyrl-RS" sz="2000" b="1" dirty="0" smtClean="0">
                <a:solidFill>
                  <a:srgbClr val="FFFF00"/>
                </a:solidFill>
              </a:rPr>
              <a:t>Ткачки занат </a:t>
            </a:r>
            <a:r>
              <a:rPr lang="sr-Cyrl-RS" dirty="0" smtClean="0">
                <a:solidFill>
                  <a:srgbClr val="FFFF00"/>
                </a:solidFill>
              </a:rPr>
              <a:t>– израда тканина</a:t>
            </a:r>
          </a:p>
          <a:p>
            <a:pPr algn="ctr"/>
            <a:endParaRPr lang="sr-Cyrl-RS" dirty="0">
              <a:solidFill>
                <a:srgbClr val="FFFF00"/>
              </a:solidFill>
            </a:endParaRPr>
          </a:p>
          <a:p>
            <a:pPr algn="ctr"/>
            <a:endParaRPr lang="sr-Cyrl-RS" dirty="0" smtClean="0">
              <a:solidFill>
                <a:srgbClr val="FFFF00"/>
              </a:solidFill>
            </a:endParaRPr>
          </a:p>
          <a:p>
            <a:pPr algn="ctr"/>
            <a:r>
              <a:rPr lang="sr-Cyrl-RS" sz="2000" b="1" dirty="0" smtClean="0">
                <a:solidFill>
                  <a:srgbClr val="FFFF00"/>
                </a:solidFill>
              </a:rPr>
              <a:t>Фарисеји</a:t>
            </a:r>
            <a:r>
              <a:rPr lang="sr-Cyrl-RS" dirty="0" smtClean="0">
                <a:solidFill>
                  <a:srgbClr val="FFFF00"/>
                </a:solidFill>
              </a:rPr>
              <a:t> – јеврејска религиозни – политичка странка је дјеловала од краја</a:t>
            </a:r>
            <a:r>
              <a:rPr lang="sr-Latn-RS" dirty="0" smtClean="0">
                <a:solidFill>
                  <a:srgbClr val="FFFF00"/>
                </a:solidFill>
              </a:rPr>
              <a:t> II </a:t>
            </a:r>
            <a:r>
              <a:rPr lang="sr-Cyrl-RS" dirty="0" smtClean="0">
                <a:solidFill>
                  <a:srgbClr val="FFFF00"/>
                </a:solidFill>
              </a:rPr>
              <a:t>вијека прије Христа па до краја </a:t>
            </a:r>
            <a:r>
              <a:rPr lang="sr-Latn-RS" dirty="0" smtClean="0">
                <a:solidFill>
                  <a:srgbClr val="FFFF00"/>
                </a:solidFill>
              </a:rPr>
              <a:t>I </a:t>
            </a:r>
            <a:r>
              <a:rPr lang="sr-Cyrl-RS" dirty="0" smtClean="0">
                <a:solidFill>
                  <a:srgbClr val="FFFF00"/>
                </a:solidFill>
              </a:rPr>
              <a:t>вијека послије Христа</a:t>
            </a:r>
          </a:p>
          <a:p>
            <a:pPr algn="ctr"/>
            <a:endParaRPr lang="sr-Cyrl-RS" dirty="0" smtClean="0">
              <a:solidFill>
                <a:srgbClr val="FFFF00"/>
              </a:solidFill>
            </a:endParaRPr>
          </a:p>
          <a:p>
            <a:pPr algn="ctr"/>
            <a:endParaRPr lang="sr-Cyrl-RS" dirty="0" smtClean="0">
              <a:solidFill>
                <a:srgbClr val="FFFF00"/>
              </a:solidFill>
            </a:endParaRPr>
          </a:p>
          <a:p>
            <a:pPr algn="ctr"/>
            <a:r>
              <a:rPr lang="sr-Cyrl-RS" sz="2000" b="1" dirty="0" smtClean="0">
                <a:solidFill>
                  <a:srgbClr val="FFFF00"/>
                </a:solidFill>
              </a:rPr>
              <a:t>Крљушт</a:t>
            </a:r>
            <a:r>
              <a:rPr lang="sr-Cyrl-RS" dirty="0" smtClean="0">
                <a:solidFill>
                  <a:srgbClr val="FFFF00"/>
                </a:solidFill>
              </a:rPr>
              <a:t> – љуске које прекривају тијело већине риба.</a:t>
            </a:r>
          </a:p>
          <a:p>
            <a:pPr algn="ctr"/>
            <a:endParaRPr lang="sr-Cyrl-RS" dirty="0">
              <a:solidFill>
                <a:srgbClr val="FFFF00"/>
              </a:solidFill>
            </a:endParaRPr>
          </a:p>
          <a:p>
            <a:pPr algn="ctr"/>
            <a:endParaRPr lang="sr-Cyrl-RS" dirty="0" smtClean="0">
              <a:solidFill>
                <a:srgbClr val="FFFF00"/>
              </a:solidFill>
            </a:endParaRPr>
          </a:p>
          <a:p>
            <a:pPr algn="ctr"/>
            <a:endParaRPr lang="sr-Cyrl-RS" dirty="0">
              <a:solidFill>
                <a:srgbClr val="FFFF00"/>
              </a:solidFill>
            </a:endParaRPr>
          </a:p>
          <a:p>
            <a:pPr algn="ctr"/>
            <a:endParaRPr lang="sr-Cyrl-RS" dirty="0" smtClean="0">
              <a:solidFill>
                <a:srgbClr val="FFFF00"/>
              </a:solidFill>
            </a:endParaRPr>
          </a:p>
          <a:p>
            <a:pPr algn="ctr"/>
            <a:endParaRPr lang="sr-Cyrl-RS" dirty="0">
              <a:solidFill>
                <a:srgbClr val="FFFF00"/>
              </a:solidFill>
            </a:endParaRPr>
          </a:p>
          <a:p>
            <a:pPr algn="ctr"/>
            <a:endParaRPr lang="sr-Cyrl-RS" dirty="0" smtClean="0">
              <a:solidFill>
                <a:srgbClr val="FFFF00"/>
              </a:solidFill>
            </a:endParaRPr>
          </a:p>
          <a:p>
            <a:pPr algn="ctr"/>
            <a:endParaRPr lang="sr-Cyrl-RS" dirty="0">
              <a:solidFill>
                <a:srgbClr val="FFFF00"/>
              </a:solidFill>
            </a:endParaRPr>
          </a:p>
          <a:p>
            <a:pPr algn="ctr"/>
            <a:endParaRPr lang="sr-Cyrl-RS" dirty="0" smtClean="0">
              <a:solidFill>
                <a:srgbClr val="FFFF00"/>
              </a:solidFill>
            </a:endParaRPr>
          </a:p>
          <a:p>
            <a:pPr algn="ctr"/>
            <a:endParaRPr lang="sr-Cyrl-R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9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152401"/>
            <a:ext cx="8062912" cy="1066799"/>
          </a:xfrm>
        </p:spPr>
        <p:txBody>
          <a:bodyPr/>
          <a:lstStyle/>
          <a:p>
            <a:pPr algn="just"/>
            <a:r>
              <a:rPr lang="sr-Cyrl-R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Да поновимо:</a:t>
            </a:r>
            <a:endParaRPr lang="en-US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524000"/>
            <a:ext cx="8062912" cy="5257800"/>
          </a:xfrm>
        </p:spPr>
        <p:txBody>
          <a:bodyPr/>
          <a:lstStyle/>
          <a:p>
            <a:pPr algn="l"/>
            <a:r>
              <a:rPr lang="sr-Cyrl-R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1. Гдје се родио Свети апостол Павле?</a:t>
            </a:r>
          </a:p>
          <a:p>
            <a:pPr algn="l"/>
            <a:endParaRPr lang="sr-Cyrl-R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sr-Cyrl-R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2. Да ли је он одобравао каменовање Светог архиђакона Стефана?</a:t>
            </a:r>
          </a:p>
          <a:p>
            <a:pPr algn="l"/>
            <a:endParaRPr lang="sr-Cyrl-RS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sr-Cyrl-R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3. Шта му се десило на уласку у град Дамаск?</a:t>
            </a:r>
          </a:p>
          <a:p>
            <a:pPr algn="l"/>
            <a:endParaRPr lang="sr-Cyrl-R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sr-Cyrl-R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4. Ко је крстио Павла?</a:t>
            </a:r>
          </a:p>
          <a:p>
            <a:pPr algn="l"/>
            <a:endParaRPr lang="sr-Cyrl-RS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sr-Cyrl-R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5. Колико је посланица написао Павле?</a:t>
            </a:r>
            <a:endParaRPr lang="sr-Cyrl-RS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l"/>
            <a:endParaRPr lang="sr-Cyrl-R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10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2">
      <a:dk1>
        <a:srgbClr val="FF388C"/>
      </a:dk1>
      <a:lt1>
        <a:srgbClr val="D519FF"/>
      </a:lt1>
      <a:dk2>
        <a:srgbClr val="73D6FD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351</TotalTime>
  <Words>440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СВЕТИ АПОСТОЛ ПАВЛЕ</vt:lpstr>
      <vt:lpstr>САВЛЕ ГОНИ ХРИШЋАНЕ</vt:lpstr>
      <vt:lpstr>ЧУДО БОЖИЈЕ ПРЕД ГРАДОМ ДАМАСКОМ</vt:lpstr>
      <vt:lpstr>PowerPoint Presentation</vt:lpstr>
      <vt:lpstr>PowerPoint Presentation</vt:lpstr>
      <vt:lpstr>PowerPoint Presentation</vt:lpstr>
      <vt:lpstr>Да поновимо: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СВЕТИ АПОСТОЛ ПАВЛЕ</dc:title>
  <dc:creator>User</dc:creator>
  <cp:lastModifiedBy>Korisnik</cp:lastModifiedBy>
  <cp:revision>27</cp:revision>
  <dcterms:created xsi:type="dcterms:W3CDTF">2016-11-05T13:57:33Z</dcterms:created>
  <dcterms:modified xsi:type="dcterms:W3CDTF">2017-03-03T16:29:09Z</dcterms:modified>
</cp:coreProperties>
</file>