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9" r:id="rId6"/>
    <p:sldId id="260" r:id="rId7"/>
    <p:sldId id="263" r:id="rId8"/>
    <p:sldId id="261" r:id="rId9"/>
    <p:sldId id="262" r:id="rId10"/>
    <p:sldId id="264" r:id="rId11"/>
    <p:sldId id="267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689F1-92C5-4627-B8CD-F86B5A142EA6}" type="doc">
      <dgm:prSet loTypeId="urn:microsoft.com/office/officeart/2005/8/layout/target3" loCatId="relationship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sr-Cyrl-RS"/>
        </a:p>
      </dgm:t>
    </dgm:pt>
    <dgm:pt modelId="{E1A89DAB-6D6A-47EA-8075-7C2E61C6FB5C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sr-Cyrl-RS" sz="3200" b="1" dirty="0" smtClean="0"/>
            <a:t>СВЕТА ТАЈНА КРШТЕЊА</a:t>
          </a:r>
          <a:endParaRPr lang="sr-Cyrl-RS" sz="3200" b="1" dirty="0"/>
        </a:p>
      </dgm:t>
    </dgm:pt>
    <dgm:pt modelId="{82AF0813-C334-4720-A03D-FBCCAB1E9894}" type="parTrans" cxnId="{3BFA85E8-32C2-44F2-8C6A-9A280BC5550C}">
      <dgm:prSet/>
      <dgm:spPr/>
      <dgm:t>
        <a:bodyPr/>
        <a:lstStyle/>
        <a:p>
          <a:endParaRPr lang="sr-Cyrl-RS"/>
        </a:p>
      </dgm:t>
    </dgm:pt>
    <dgm:pt modelId="{F012B64E-C310-490B-816D-9937BD46D392}" type="sibTrans" cxnId="{3BFA85E8-32C2-44F2-8C6A-9A280BC5550C}">
      <dgm:prSet/>
      <dgm:spPr/>
      <dgm:t>
        <a:bodyPr/>
        <a:lstStyle/>
        <a:p>
          <a:endParaRPr lang="sr-Cyrl-RS"/>
        </a:p>
      </dgm:t>
    </dgm:pt>
    <dgm:pt modelId="{1FFED2B8-E8E9-4DE9-B019-169CB30CCC7D}" type="pres">
      <dgm:prSet presAssocID="{A88689F1-92C5-4627-B8CD-F86B5A142EA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44B11347-A729-41FA-847D-DDD56169A979}" type="pres">
      <dgm:prSet presAssocID="{E1A89DAB-6D6A-47EA-8075-7C2E61C6FB5C}" presName="circle1" presStyleLbl="node1" presStyleIdx="0" presStyleCnt="1"/>
      <dgm:spPr/>
    </dgm:pt>
    <dgm:pt modelId="{872623A0-1526-4B37-B020-F2C6A8E64795}" type="pres">
      <dgm:prSet presAssocID="{E1A89DAB-6D6A-47EA-8075-7C2E61C6FB5C}" presName="space" presStyleCnt="0"/>
      <dgm:spPr/>
    </dgm:pt>
    <dgm:pt modelId="{8EADF06C-5F18-4172-AC61-AD5C12BB3488}" type="pres">
      <dgm:prSet presAssocID="{E1A89DAB-6D6A-47EA-8075-7C2E61C6FB5C}" presName="rect1" presStyleLbl="alignAcc1" presStyleIdx="0" presStyleCnt="1"/>
      <dgm:spPr/>
      <dgm:t>
        <a:bodyPr/>
        <a:lstStyle/>
        <a:p>
          <a:endParaRPr lang="sr-Cyrl-RS"/>
        </a:p>
      </dgm:t>
    </dgm:pt>
    <dgm:pt modelId="{4F417C2C-B1E0-43F5-AE23-4A46F91E49CD}" type="pres">
      <dgm:prSet presAssocID="{E1A89DAB-6D6A-47EA-8075-7C2E61C6FB5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3BFA85E8-32C2-44F2-8C6A-9A280BC5550C}" srcId="{A88689F1-92C5-4627-B8CD-F86B5A142EA6}" destId="{E1A89DAB-6D6A-47EA-8075-7C2E61C6FB5C}" srcOrd="0" destOrd="0" parTransId="{82AF0813-C334-4720-A03D-FBCCAB1E9894}" sibTransId="{F012B64E-C310-490B-816D-9937BD46D392}"/>
    <dgm:cxn modelId="{7A3B8259-351F-4543-AD33-F211114010BC}" type="presOf" srcId="{A88689F1-92C5-4627-B8CD-F86B5A142EA6}" destId="{1FFED2B8-E8E9-4DE9-B019-169CB30CCC7D}" srcOrd="0" destOrd="0" presId="urn:microsoft.com/office/officeart/2005/8/layout/target3"/>
    <dgm:cxn modelId="{841973FA-5784-47BB-A061-D1EE797D9142}" type="presOf" srcId="{E1A89DAB-6D6A-47EA-8075-7C2E61C6FB5C}" destId="{8EADF06C-5F18-4172-AC61-AD5C12BB3488}" srcOrd="0" destOrd="0" presId="urn:microsoft.com/office/officeart/2005/8/layout/target3"/>
    <dgm:cxn modelId="{3855EB94-5BC4-4A1F-86A1-BB62E7517A34}" type="presOf" srcId="{E1A89DAB-6D6A-47EA-8075-7C2E61C6FB5C}" destId="{4F417C2C-B1E0-43F5-AE23-4A46F91E49CD}" srcOrd="1" destOrd="0" presId="urn:microsoft.com/office/officeart/2005/8/layout/target3"/>
    <dgm:cxn modelId="{3E18A48C-7C4C-407E-BC29-5E2E8FAA9662}" type="presParOf" srcId="{1FFED2B8-E8E9-4DE9-B019-169CB30CCC7D}" destId="{44B11347-A729-41FA-847D-DDD56169A979}" srcOrd="0" destOrd="0" presId="urn:microsoft.com/office/officeart/2005/8/layout/target3"/>
    <dgm:cxn modelId="{1220D791-20A0-42D9-A60B-D79596C94FA9}" type="presParOf" srcId="{1FFED2B8-E8E9-4DE9-B019-169CB30CCC7D}" destId="{872623A0-1526-4B37-B020-F2C6A8E64795}" srcOrd="1" destOrd="0" presId="urn:microsoft.com/office/officeart/2005/8/layout/target3"/>
    <dgm:cxn modelId="{A32A1082-CF14-4800-8A9A-2ED3095DA378}" type="presParOf" srcId="{1FFED2B8-E8E9-4DE9-B019-169CB30CCC7D}" destId="{8EADF06C-5F18-4172-AC61-AD5C12BB3488}" srcOrd="2" destOrd="0" presId="urn:microsoft.com/office/officeart/2005/8/layout/target3"/>
    <dgm:cxn modelId="{5A2807C3-9537-4320-973B-7C0E9325B4AE}" type="presParOf" srcId="{1FFED2B8-E8E9-4DE9-B019-169CB30CCC7D}" destId="{4F417C2C-B1E0-43F5-AE23-4A46F91E49C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F6DF6-BBE4-466A-AE3C-52AD5185532A}" type="doc">
      <dgm:prSet loTypeId="urn:microsoft.com/office/officeart/2005/8/layout/vList2" loCatId="list" qsTypeId="urn:microsoft.com/office/officeart/2005/8/quickstyle/3d6" qsCatId="3D" csTypeId="urn:microsoft.com/office/officeart/2005/8/colors/accent6_2" csCatId="accent6" phldr="1"/>
      <dgm:spPr/>
      <dgm:t>
        <a:bodyPr/>
        <a:lstStyle/>
        <a:p>
          <a:endParaRPr lang="sr-Cyrl-RS"/>
        </a:p>
      </dgm:t>
    </dgm:pt>
    <dgm:pt modelId="{07C7C1F5-55DF-429D-B6EF-1E28C7247FF1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B0F0"/>
              </a:solidFill>
            </a:rPr>
            <a:t>КРШТЕЊЕ је света тајна којом се лице које се крсти чисти од свих гријехова, и наслијеђених и личних, и као новорођено дијете Божије укључује се у Цркву Христову.</a:t>
          </a:r>
          <a:endParaRPr lang="sr-Cyrl-RS" b="1" dirty="0">
            <a:solidFill>
              <a:srgbClr val="00B0F0"/>
            </a:solidFill>
          </a:endParaRPr>
        </a:p>
      </dgm:t>
    </dgm:pt>
    <dgm:pt modelId="{49921051-2A65-4EC1-90A3-16994CF2E6FC}" type="parTrans" cxnId="{6AC9A6D1-F873-4797-8072-871C37AA1AF5}">
      <dgm:prSet/>
      <dgm:spPr/>
      <dgm:t>
        <a:bodyPr/>
        <a:lstStyle/>
        <a:p>
          <a:endParaRPr lang="sr-Cyrl-RS"/>
        </a:p>
      </dgm:t>
    </dgm:pt>
    <dgm:pt modelId="{53257300-48DF-4DA1-8F1B-B09A15AC135B}" type="sibTrans" cxnId="{6AC9A6D1-F873-4797-8072-871C37AA1AF5}">
      <dgm:prSet/>
      <dgm:spPr/>
      <dgm:t>
        <a:bodyPr/>
        <a:lstStyle/>
        <a:p>
          <a:endParaRPr lang="sr-Cyrl-RS"/>
        </a:p>
      </dgm:t>
    </dgm:pt>
    <dgm:pt modelId="{11320F52-3750-481E-BB95-C57832E4B81A}" type="pres">
      <dgm:prSet presAssocID="{6E0F6DF6-BBE4-466A-AE3C-52AD518553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0013FCC2-19FA-4745-B1B3-4AA986329577}" type="pres">
      <dgm:prSet presAssocID="{07C7C1F5-55DF-429D-B6EF-1E28C7247F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6AC9A6D1-F873-4797-8072-871C37AA1AF5}" srcId="{6E0F6DF6-BBE4-466A-AE3C-52AD5185532A}" destId="{07C7C1F5-55DF-429D-B6EF-1E28C7247FF1}" srcOrd="0" destOrd="0" parTransId="{49921051-2A65-4EC1-90A3-16994CF2E6FC}" sibTransId="{53257300-48DF-4DA1-8F1B-B09A15AC135B}"/>
    <dgm:cxn modelId="{CB0A4200-F761-46C9-A3EC-F34E7D6F98AD}" type="presOf" srcId="{07C7C1F5-55DF-429D-B6EF-1E28C7247FF1}" destId="{0013FCC2-19FA-4745-B1B3-4AA986329577}" srcOrd="0" destOrd="0" presId="urn:microsoft.com/office/officeart/2005/8/layout/vList2"/>
    <dgm:cxn modelId="{553D49E4-4FE3-40C1-9068-143DADA30CCD}" type="presOf" srcId="{6E0F6DF6-BBE4-466A-AE3C-52AD5185532A}" destId="{11320F52-3750-481E-BB95-C57832E4B81A}" srcOrd="0" destOrd="0" presId="urn:microsoft.com/office/officeart/2005/8/layout/vList2"/>
    <dgm:cxn modelId="{D5FC6FF9-3873-4A1B-860D-E3CF70E8DEB2}" type="presParOf" srcId="{11320F52-3750-481E-BB95-C57832E4B81A}" destId="{0013FCC2-19FA-4745-B1B3-4AA9863295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11347-A729-41FA-847D-DDD56169A979}">
      <dsp:nvSpPr>
        <dsp:cNvPr id="0" name=""/>
        <dsp:cNvSpPr/>
      </dsp:nvSpPr>
      <dsp:spPr>
        <a:xfrm>
          <a:off x="0" y="0"/>
          <a:ext cx="1008112" cy="100811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DF06C-5F18-4172-AC61-AD5C12BB3488}">
      <dsp:nvSpPr>
        <dsp:cNvPr id="0" name=""/>
        <dsp:cNvSpPr/>
      </dsp:nvSpPr>
      <dsp:spPr>
        <a:xfrm>
          <a:off x="504056" y="0"/>
          <a:ext cx="5112568" cy="1008112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200" b="1" kern="1200" dirty="0" smtClean="0"/>
            <a:t>СВЕТА ТАЈНА КРШТЕЊА</a:t>
          </a:r>
          <a:endParaRPr lang="sr-Cyrl-RS" sz="3200" b="1" kern="1200" dirty="0"/>
        </a:p>
      </dsp:txBody>
      <dsp:txXfrm>
        <a:off x="504056" y="0"/>
        <a:ext cx="5112568" cy="1008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3FCC2-19FA-4745-B1B3-4AA986329577}">
      <dsp:nvSpPr>
        <dsp:cNvPr id="0" name=""/>
        <dsp:cNvSpPr/>
      </dsp:nvSpPr>
      <dsp:spPr>
        <a:xfrm>
          <a:off x="0" y="174483"/>
          <a:ext cx="6853376" cy="404352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B0F0"/>
              </a:solidFill>
            </a:rPr>
            <a:t>КРШТЕЊЕ је света тајна којом се лице које се крсти чисти од свих гријехова, и наслијеђених и личних, и као новорођено дијете Божије укључује се у Цркву Христову.</a:t>
          </a:r>
          <a:endParaRPr lang="sr-Cyrl-RS" sz="3600" b="1" kern="1200" dirty="0">
            <a:solidFill>
              <a:srgbClr val="00B0F0"/>
            </a:solidFill>
          </a:endParaRPr>
        </a:p>
      </dsp:txBody>
      <dsp:txXfrm>
        <a:off x="197388" y="371871"/>
        <a:ext cx="6458600" cy="364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8FBCC-0345-46D9-B675-D881BCDD0F9A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41CEC-733B-4CA7-9103-B10646E7A2F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8046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1CEC-733B-4CA7-9103-B10646E7A2FA}" type="slidenum">
              <a:rPr lang="sr-Cyrl-RS" smtClean="0"/>
              <a:t>1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8658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952AA25-F062-42EE-ABDA-92A85D5A2F39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AA25-F062-42EE-ABDA-92A85D5A2F39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952AA25-F062-42EE-ABDA-92A85D5A2F39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952AA25-F062-42EE-ABDA-92A85D5A2F39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52AA25-F062-42EE-ABDA-92A85D5A2F39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DF4C8A-950A-4518-BC2A-B35300640964}" type="slidenum">
              <a:rPr lang="sr-Cyrl-RS" smtClean="0"/>
              <a:t>‹#›</a:t>
            </a:fld>
            <a:endParaRPr lang="sr-Cyrl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1727200" y="1794934"/>
            <a:ext cx="5797127" cy="300221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 В Е Т Е </a:t>
            </a:r>
            <a:br>
              <a:rPr lang="sr-Cyrl-RS" dirty="0" smtClean="0"/>
            </a:br>
            <a:r>
              <a:rPr lang="sr-Cyrl-RS" dirty="0" smtClean="0"/>
              <a:t>Т А Ј Н Е</a:t>
            </a:r>
            <a:r>
              <a:rPr lang="sr-Latn-BA" dirty="0" smtClean="0"/>
              <a:t> (</a:t>
            </a:r>
            <a:r>
              <a:rPr lang="sr-Cyrl-RS" dirty="0" smtClean="0"/>
              <a:t>УВОД) и СВЕТА ТАЈНА КРШТЕЊА</a:t>
            </a:r>
            <a:endParaRPr lang="sr-Cyrl-RS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043608" y="5349187"/>
            <a:ext cx="7272808" cy="1524000"/>
          </a:xfrm>
        </p:spPr>
        <p:txBody>
          <a:bodyPr/>
          <a:lstStyle/>
          <a:p>
            <a:r>
              <a:rPr lang="sr-Cyrl-RS" dirty="0" smtClean="0"/>
              <a:t>ПРИПРЕМИО ВЈЕРОУЧИТЕЉ ДРАГАН ЂУРИЋ</a:t>
            </a:r>
            <a:endParaRPr lang="sr-Cyrl-RS" dirty="0"/>
          </a:p>
        </p:txBody>
      </p:sp>
      <p:sp>
        <p:nvSpPr>
          <p:cNvPr id="5" name="Правоугаоник 4"/>
          <p:cNvSpPr/>
          <p:nvPr/>
        </p:nvSpPr>
        <p:spPr>
          <a:xfrm>
            <a:off x="5724128" y="283295"/>
            <a:ext cx="2900281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r-Cyrl-C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4.разред</a:t>
            </a:r>
            <a:endParaRPr lang="sr-Cyrl-C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3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ли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550569" cy="4244544"/>
          </a:xfrm>
          <a:prstGeom prst="rect">
            <a:avLst/>
          </a:prstGeom>
        </p:spPr>
      </p:pic>
      <p:sp>
        <p:nvSpPr>
          <p:cNvPr id="3" name="Наслов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ArchUp">
              <a:avLst/>
            </a:prstTxWarp>
          </a:bodyPr>
          <a:lstStyle/>
          <a:p>
            <a:r>
              <a:rPr lang="sr-Cyrl-RS" dirty="0" smtClean="0">
                <a:solidFill>
                  <a:srgbClr val="00B0F0"/>
                </a:solidFill>
              </a:rPr>
              <a:t>КО ЈЕ КРСТИО ХРИСТА?</a:t>
            </a:r>
            <a:endParaRPr lang="sr-Cyrl-RS" dirty="0">
              <a:solidFill>
                <a:srgbClr val="00B0F0"/>
              </a:solidFill>
            </a:endParaRP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quarter" idx="13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sr-Cyrl-RS" sz="2800" b="1" dirty="0" smtClean="0"/>
              <a:t>ХРИСТА ЈЕ КРСТИО НА РИЈЕЦИ ЈОРДАН СВЕТИ ЈОВАН КРСТИТЕЉ</a:t>
            </a:r>
            <a:endParaRPr lang="sr-Cyrl-RS" sz="2800" b="1" dirty="0"/>
          </a:p>
        </p:txBody>
      </p:sp>
      <p:pic>
        <p:nvPicPr>
          <p:cNvPr id="6" name="Чувар места за садржај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5" y="5517232"/>
            <a:ext cx="1256183" cy="1256183"/>
          </a:xfrm>
        </p:spPr>
      </p:pic>
    </p:spTree>
    <p:extLst>
      <p:ext uri="{BB962C8B-B14F-4D97-AF65-F5344CB8AC3E}">
        <p14:creationId xmlns:p14="http://schemas.microsoft.com/office/powerpoint/2010/main" val="8756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ић 1"/>
          <p:cNvSpPr/>
          <p:nvPr/>
        </p:nvSpPr>
        <p:spPr>
          <a:xfrm>
            <a:off x="755576" y="692696"/>
            <a:ext cx="7632848" cy="561662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НАЈИДЕАЛНИЈЕ МЈЕСТО ЗА СВЕТУ ТАЈНУ КРШТЕЊА БИЛЕ БИ КРСТИОНИЦЕ, АЛИ ПОШТО ИХ НЕМА ПУНО ОВА СВЕТА ТАЈНА СЕ ОБАВЉА У  ХРАМОВИМА И ТАДА СВЕШТЕНИК 3 ПУТ  ОБЛИВА ОНОГ КО СЕ КРШТАВА </a:t>
            </a:r>
            <a:endParaRPr lang="sr-Cyrl-RS" sz="2800" b="1" dirty="0"/>
          </a:p>
        </p:txBody>
      </p:sp>
    </p:spTree>
    <p:extLst>
      <p:ext uri="{BB962C8B-B14F-4D97-AF65-F5344CB8AC3E}">
        <p14:creationId xmlns:p14="http://schemas.microsoft.com/office/powerpoint/2010/main" val="34211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370135" cy="483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оугаоник 1"/>
          <p:cNvSpPr/>
          <p:nvPr/>
        </p:nvSpPr>
        <p:spPr>
          <a:xfrm>
            <a:off x="2273138" y="564363"/>
            <a:ext cx="5000856" cy="92333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r-Cyrl-R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КРСТИОНИЦА</a:t>
            </a:r>
            <a:endParaRPr lang="sr-Cyrl-C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Конзерва 2"/>
          <p:cNvSpPr/>
          <p:nvPr/>
        </p:nvSpPr>
        <p:spPr>
          <a:xfrm>
            <a:off x="4355976" y="1487693"/>
            <a:ext cx="4032448" cy="4836603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Крстионица Свете Петке у </a:t>
            </a:r>
            <a:r>
              <a:rPr lang="ru-RU" sz="2400" b="1" dirty="0" smtClean="0">
                <a:solidFill>
                  <a:srgbClr val="00B0F0"/>
                </a:solidFill>
              </a:rPr>
              <a:t>тврђави </a:t>
            </a:r>
            <a:r>
              <a:rPr lang="ru-RU" sz="2400" b="1" dirty="0">
                <a:solidFill>
                  <a:srgbClr val="00B0F0"/>
                </a:solidFill>
              </a:rPr>
              <a:t>београдској је за сада једино такво </a:t>
            </a:r>
            <a:r>
              <a:rPr lang="ru-RU" sz="2400" b="1" dirty="0" smtClean="0">
                <a:solidFill>
                  <a:srgbClr val="00B0F0"/>
                </a:solidFill>
              </a:rPr>
              <a:t>мјесто </a:t>
            </a:r>
            <a:r>
              <a:rPr lang="ru-RU" sz="2400" b="1" dirty="0">
                <a:solidFill>
                  <a:srgbClr val="00B0F0"/>
                </a:solidFill>
              </a:rPr>
              <a:t>у Београду, па чак и шире. </a:t>
            </a:r>
            <a:r>
              <a:rPr lang="ru-RU" sz="2400" b="1" dirty="0" smtClean="0">
                <a:solidFill>
                  <a:srgbClr val="00B0F0"/>
                </a:solidFill>
              </a:rPr>
              <a:t>Намијењена </a:t>
            </a:r>
            <a:r>
              <a:rPr lang="ru-RU" sz="2400" b="1" dirty="0">
                <a:solidFill>
                  <a:srgbClr val="00B0F0"/>
                </a:solidFill>
              </a:rPr>
              <a:t>је првенствено крштавању одраслих и у свему је прилагођена тој основној </a:t>
            </a:r>
            <a:r>
              <a:rPr lang="ru-RU" sz="2400" b="1" dirty="0" smtClean="0">
                <a:solidFill>
                  <a:srgbClr val="00B0F0"/>
                </a:solidFill>
              </a:rPr>
              <a:t>намјени</a:t>
            </a:r>
            <a:r>
              <a:rPr lang="ru-RU" sz="2400" b="1" dirty="0">
                <a:solidFill>
                  <a:srgbClr val="00B0F0"/>
                </a:solidFill>
              </a:rPr>
              <a:t>.</a:t>
            </a:r>
            <a:endParaRPr lang="sr-Cyrl-R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9" y="615988"/>
            <a:ext cx="4500500" cy="562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оугаоник 1"/>
          <p:cNvSpPr/>
          <p:nvPr/>
        </p:nvSpPr>
        <p:spPr>
          <a:xfrm>
            <a:off x="5220072" y="615988"/>
            <a:ext cx="3923927" cy="193899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КРСТИОНИЦА </a:t>
            </a:r>
          </a:p>
          <a:p>
            <a:pPr algn="ctr"/>
            <a:r>
              <a:rPr lang="sr-Cyrl-C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МАНАСТИРУ </a:t>
            </a:r>
          </a:p>
          <a:p>
            <a:pPr algn="ctr"/>
            <a:r>
              <a:rPr lang="sr-Cyrl-C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КАОНА</a:t>
            </a:r>
            <a:endParaRPr lang="sr-Cyrl-C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40968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65245" cy="1202485"/>
          </a:xfrm>
          <a:solidFill>
            <a:srgbClr val="00B0F0"/>
          </a:solidFill>
        </p:spPr>
        <p:txBody>
          <a:bodyPr>
            <a:prstTxWarp prst="textArchDown">
              <a:avLst/>
            </a:prstTxWarp>
          </a:bodyPr>
          <a:lstStyle/>
          <a:p>
            <a:r>
              <a:rPr lang="sr-Cyrl-R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У М</a:t>
            </a:r>
            <a:endParaRPr lang="sr-Cyrl-R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>
          <a:xfrm>
            <a:off x="755576" y="2204864"/>
            <a:ext cx="3200400" cy="3602736"/>
          </a:xfrm>
          <a:solidFill>
            <a:srgbClr val="FFC000"/>
          </a:solidFill>
        </p:spPr>
        <p:txBody>
          <a:bodyPr/>
          <a:lstStyle/>
          <a:p>
            <a:r>
              <a:rPr lang="sr-Cyrl-RS" b="1" dirty="0" smtClean="0">
                <a:solidFill>
                  <a:srgbClr val="00B0F0"/>
                </a:solidFill>
              </a:rPr>
              <a:t>ДА БИ СЕ НЕКО КРСТИО ТРЕБА ДА ИМА КУМА</a:t>
            </a:r>
          </a:p>
          <a:p>
            <a:r>
              <a:rPr lang="sr-Cyrl-RS" b="1" dirty="0" smtClean="0">
                <a:solidFill>
                  <a:srgbClr val="0070C0"/>
                </a:solidFill>
              </a:rPr>
              <a:t>КУМ ЈЕ СВЈЕДОК ПРЕД БОГОМ ДА ЋЕ ДИЈЕТЕ ИЗРАСТИ У ДОБРОГ ХРИШЋАНИНА</a:t>
            </a:r>
            <a:endParaRPr lang="sr-Cyrl-RS" b="1" dirty="0">
              <a:solidFill>
                <a:srgbClr val="0070C0"/>
              </a:solidFill>
            </a:endParaRPr>
          </a:p>
        </p:txBody>
      </p:sp>
      <p:pic>
        <p:nvPicPr>
          <p:cNvPr id="5" name="Чувар места за садржај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4395874" cy="3821144"/>
          </a:xfrm>
        </p:spPr>
      </p:pic>
      <p:pic>
        <p:nvPicPr>
          <p:cNvPr id="4" name="Слик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37329"/>
            <a:ext cx="1573601" cy="13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 rot="-60000">
            <a:off x="1056490" y="1007358"/>
            <a:ext cx="3064827" cy="150303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r-Cyrl-RS" sz="3200" b="1" dirty="0" smtClean="0"/>
              <a:t>ШТА СУ СВЕТЕ ТАЈНЕ?</a:t>
            </a:r>
            <a:endParaRPr lang="sr-Cyrl-RS" sz="3200" b="1" dirty="0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sz="half" idx="2"/>
          </p:nvPr>
        </p:nvSpPr>
        <p:spPr>
          <a:xfrm rot="-60000">
            <a:off x="783578" y="2884396"/>
            <a:ext cx="3616401" cy="324070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видљиве свештене радње које верницима пружају невидљиву благодат Светог Духа</a:t>
            </a:r>
            <a:r>
              <a:rPr lang="ru-RU" sz="2400" b="1" dirty="0">
                <a:solidFill>
                  <a:srgbClr val="FFFF00"/>
                </a:solidFill>
              </a:rPr>
              <a:t>;</a:t>
            </a:r>
            <a:endParaRPr lang="sr-Cyrl-R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092056"/>
            <a:ext cx="358290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sr-Cyrl-RS" sz="2400" b="1" dirty="0" smtClean="0"/>
              <a:t>СВЕТИХ ТАЈНИ ИМА 7</a:t>
            </a:r>
            <a:endParaRPr lang="sr-Cyrl-RS" sz="2400" b="1" dirty="0"/>
          </a:p>
        </p:txBody>
      </p:sp>
      <p:sp>
        <p:nvSpPr>
          <p:cNvPr id="7" name="Чувар места за садржај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9317" y="1700808"/>
            <a:ext cx="3615587" cy="44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FF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слов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</a:bodyPr>
          <a:lstStyle/>
          <a:p>
            <a:r>
              <a:rPr lang="sr-Cyrl-RS" dirty="0" smtClean="0"/>
              <a:t>Подјела светих тајни</a:t>
            </a:r>
            <a:endParaRPr lang="sr-Cyrl-RS" dirty="0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sr-Cyrl-RS" sz="3200" dirty="0" smtClean="0"/>
              <a:t>непоновљиве</a:t>
            </a:r>
            <a:endParaRPr lang="sr-Cyrl-RS" dirty="0"/>
          </a:p>
        </p:txBody>
      </p:sp>
      <p:sp>
        <p:nvSpPr>
          <p:cNvPr id="6" name="Чувар места за текст 5"/>
          <p:cNvSpPr>
            <a:spLocks noGrp="1"/>
          </p:cNvSpPr>
          <p:nvPr>
            <p:ph type="body" sz="quarter" idx="3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sr-Cyrl-RS" sz="3600" dirty="0" err="1" smtClean="0">
                <a:solidFill>
                  <a:srgbClr val="FFFF00"/>
                </a:solidFill>
              </a:rPr>
              <a:t>поновљиве</a:t>
            </a:r>
            <a:endParaRPr lang="sr-Cyrl-RS" dirty="0">
              <a:solidFill>
                <a:srgbClr val="FFFF00"/>
              </a:solidFill>
            </a:endParaRPr>
          </a:p>
        </p:txBody>
      </p:sp>
      <p:sp>
        <p:nvSpPr>
          <p:cNvPr id="7" name="Чувар места за садржај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/>
              <a:t>КРШТЕЊЕ</a:t>
            </a:r>
          </a:p>
          <a:p>
            <a:r>
              <a:rPr lang="sr-Cyrl-RS" dirty="0" smtClean="0"/>
              <a:t>МИРОПОМАЗАЊЕ</a:t>
            </a:r>
          </a:p>
          <a:p>
            <a:r>
              <a:rPr lang="sr-Cyrl-RS" dirty="0" smtClean="0"/>
              <a:t>СВЕШТЕНСТВО</a:t>
            </a:r>
            <a:endParaRPr lang="sr-Cyrl-RS" dirty="0"/>
          </a:p>
        </p:txBody>
      </p:sp>
      <p:sp>
        <p:nvSpPr>
          <p:cNvPr id="8" name="Чувар места за садржај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r-Cyrl-RS" dirty="0" smtClean="0"/>
              <a:t>ИСПОВИЈЕСТ</a:t>
            </a:r>
          </a:p>
          <a:p>
            <a:r>
              <a:rPr lang="sr-Cyrl-RS" dirty="0" smtClean="0"/>
              <a:t>ПРИЧЕШЋЕ</a:t>
            </a:r>
          </a:p>
          <a:p>
            <a:r>
              <a:rPr lang="sr-Cyrl-RS" dirty="0" smtClean="0"/>
              <a:t>БРАК </a:t>
            </a:r>
          </a:p>
          <a:p>
            <a:r>
              <a:rPr lang="sr-Cyrl-RS" dirty="0" smtClean="0"/>
              <a:t>ЈЕЛЕОСВЕЋЕЊЕ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0472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35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35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3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2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75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5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јаграм 2"/>
          <p:cNvGraphicFramePr/>
          <p:nvPr>
            <p:extLst>
              <p:ext uri="{D42A27DB-BD31-4B8C-83A1-F6EECF244321}">
                <p14:modId xmlns:p14="http://schemas.microsoft.com/office/powerpoint/2010/main" val="190741287"/>
              </p:ext>
            </p:extLst>
          </p:nvPr>
        </p:nvGraphicFramePr>
        <p:xfrm>
          <a:off x="2123728" y="908720"/>
          <a:ext cx="561662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аслов 3"/>
          <p:cNvSpPr>
            <a:spLocks noGrp="1"/>
          </p:cNvSpPr>
          <p:nvPr>
            <p:ph type="title"/>
          </p:nvPr>
        </p:nvSpPr>
        <p:spPr>
          <a:xfrm rot="-60000">
            <a:off x="6741" y="1079405"/>
            <a:ext cx="3063240" cy="799214"/>
          </a:xfrm>
        </p:spPr>
        <p:txBody>
          <a:bodyPr>
            <a:normAutofit/>
          </a:bodyPr>
          <a:lstStyle/>
          <a:p>
            <a:r>
              <a:rPr lang="sr-Cyrl-RS" sz="3200" b="1" dirty="0"/>
              <a:t>грч: </a:t>
            </a:r>
            <a:r>
              <a:rPr lang="el-GR" sz="3200" b="1" dirty="0"/>
              <a:t>Βάπτισμα</a:t>
            </a:r>
            <a:endParaRPr lang="sr-Cyrl-RS" sz="3200" b="1" dirty="0"/>
          </a:p>
        </p:txBody>
      </p:sp>
      <p:sp>
        <p:nvSpPr>
          <p:cNvPr id="5" name="Чувар места за слику 4"/>
          <p:cNvSpPr>
            <a:spLocks noGrp="1"/>
          </p:cNvSpPr>
          <p:nvPr>
            <p:ph type="pic" idx="1"/>
          </p:nvPr>
        </p:nvSpPr>
        <p:spPr>
          <a:xfrm rot="60000">
            <a:off x="4827885" y="2275313"/>
            <a:ext cx="3341093" cy="3966413"/>
          </a:xfrm>
        </p:spPr>
      </p:sp>
      <p:sp>
        <p:nvSpPr>
          <p:cNvPr id="6" name="Чувар места за текст 5"/>
          <p:cNvSpPr>
            <a:spLocks noGrp="1"/>
          </p:cNvSpPr>
          <p:nvPr>
            <p:ph type="body" sz="half" idx="2"/>
          </p:nvPr>
        </p:nvSpPr>
        <p:spPr>
          <a:xfrm rot="-60000">
            <a:off x="612333" y="1947617"/>
            <a:ext cx="3565562" cy="4316875"/>
          </a:xfrm>
        </p:spPr>
        <p:txBody>
          <a:bodyPr>
            <a:normAutofit/>
          </a:bodyPr>
          <a:lstStyle/>
          <a:p>
            <a:r>
              <a:rPr lang="sr-Cyrl-RS" sz="1800" b="1" dirty="0" smtClean="0"/>
              <a:t>ПРВА И ГЛАВНА СВЕТА ТАЈНА. ВРШИ СЕ ПОГРУЖАВАЊЕМ 3 ПУТА У ВОДУ ОСОБЕ КОЈА СЕ КРСТИ.</a:t>
            </a:r>
            <a:endParaRPr lang="sr-Cyrl-R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99647"/>
            <a:ext cx="2376264" cy="239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5261" y="6252117"/>
            <a:ext cx="93576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sz="2400" b="1" dirty="0" smtClean="0"/>
              <a:t>ГОСПОД ИСУС ХРИСТОС СЕ КРСТИО У СВОЈОЈ 30. ГОДИНИ</a:t>
            </a:r>
            <a:endParaRPr lang="sr-Cyrl-RS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498003" cy="38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1960" y="2276872"/>
            <a:ext cx="4932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РИЈЕЧИ КОЈЕ СЕ ГОВОРЕ: КРЂШТАВА СЕ</a:t>
            </a:r>
          </a:p>
          <a:p>
            <a:r>
              <a:rPr lang="sr-Cyrl-RS" sz="2000" b="1" dirty="0" smtClean="0"/>
              <a:t>СЛУГА БОЖИЈИ У ИМЕ ОЦА И СИНА И СВЕТОГ </a:t>
            </a:r>
            <a:r>
              <a:rPr lang="sr-Cyrl-RS" sz="2000" b="1" dirty="0" err="1" smtClean="0"/>
              <a:t>ДУХА.АМИН</a:t>
            </a:r>
            <a:r>
              <a:rPr lang="sr-Cyrl-RS" sz="2000" b="1" dirty="0" smtClean="0"/>
              <a:t>.</a:t>
            </a:r>
            <a:endParaRPr lang="sr-Cyrl-RS" sz="2000" b="1" dirty="0"/>
          </a:p>
        </p:txBody>
      </p:sp>
    </p:spTree>
    <p:extLst>
      <p:ext uri="{BB962C8B-B14F-4D97-AF65-F5344CB8AC3E}">
        <p14:creationId xmlns:p14="http://schemas.microsoft.com/office/powerpoint/2010/main" val="30393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44016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prstTxWarp prst="textTriangleInverted">
              <a:avLst/>
            </a:prstTxWarp>
          </a:bodyPr>
          <a:lstStyle/>
          <a:p>
            <a:r>
              <a:rPr lang="sr-Cyrl-RS" dirty="0" smtClean="0"/>
              <a:t>ВАЖНОСТ КРШТЕЊА</a:t>
            </a:r>
            <a:endParaRPr lang="sr-Cyrl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sr-Cyrl-RS" b="1" dirty="0" smtClean="0"/>
              <a:t>КРШТЕЊЕМ СЕ ПОСТАЈЕ ХРИШЋАНИН И ЧЛАН ЦРКВЕ</a:t>
            </a:r>
          </a:p>
          <a:p>
            <a:r>
              <a:rPr lang="sr-Cyrl-RS" b="1" dirty="0" smtClean="0">
                <a:solidFill>
                  <a:srgbClr val="002060"/>
                </a:solidFill>
              </a:rPr>
              <a:t>САМО КРШТЕНА ОСОБА ИМА ПРАВО ДА ПРИСТУПИ ОСТАЛИМ СВЕТИМ ТАЈНАМА</a:t>
            </a:r>
            <a:endParaRPr lang="sr-Cyrl-RS" b="1" dirty="0">
              <a:solidFill>
                <a:srgbClr val="002060"/>
              </a:solidFill>
            </a:endParaRPr>
          </a:p>
        </p:txBody>
      </p:sp>
      <p:pic>
        <p:nvPicPr>
          <p:cNvPr id="5" name="Чувар места за садржај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3891367" cy="3744416"/>
          </a:xfrm>
        </p:spPr>
      </p:pic>
    </p:spTree>
    <p:extLst>
      <p:ext uri="{BB962C8B-B14F-4D97-AF65-F5344CB8AC3E}">
        <p14:creationId xmlns:p14="http://schemas.microsoft.com/office/powerpoint/2010/main" val="7066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ТРЕБА</a:t>
            </a:r>
            <a:r>
              <a:rPr lang="sr-Cyrl-RS" dirty="0" smtClean="0"/>
              <a:t> </a:t>
            </a:r>
            <a:r>
              <a:rPr lang="sr-Cyrl-R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ЗНАТИ</a:t>
            </a:r>
            <a:endParaRPr lang="sr-Cyrl-R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3"/>
          </p:nvPr>
        </p:nvSpPr>
        <p:spPr>
          <a:xfrm>
            <a:off x="971600" y="2121407"/>
            <a:ext cx="3527248" cy="3602736"/>
          </a:xfrm>
        </p:spPr>
        <p:txBody>
          <a:bodyPr>
            <a:normAutofit/>
          </a:bodyPr>
          <a:lstStyle/>
          <a:p>
            <a:r>
              <a:rPr lang="sr-Cyrl-RS" sz="2800" b="1" dirty="0" smtClean="0"/>
              <a:t>ПРАВОСЛАВНА ЦРКВА САВЈЕТУЈЕ ДА СЕ ДЈЕЦА КРСТЕ ДО 2 МЈЕСЕЦА СТАРОСТИ</a:t>
            </a:r>
            <a:endParaRPr lang="sr-Cyrl-RS" sz="2800" b="1" dirty="0"/>
          </a:p>
        </p:txBody>
      </p:sp>
      <p:pic>
        <p:nvPicPr>
          <p:cNvPr id="5" name="Чувар места за садржај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75" y="3579019"/>
            <a:ext cx="685800" cy="685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24" y="2103798"/>
            <a:ext cx="2897749" cy="409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лик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7" y="504474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 rot="-60000">
            <a:off x="683103" y="935451"/>
            <a:ext cx="3658025" cy="1733513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/>
              <a:t>Зашто је потребно да се </a:t>
            </a:r>
            <a:r>
              <a:rPr lang="ru-RU" sz="3600" b="1" dirty="0" smtClean="0"/>
              <a:t>дјеца </a:t>
            </a:r>
            <a:r>
              <a:rPr lang="ru-RU" sz="3600" b="1" dirty="0"/>
              <a:t>крштавају</a:t>
            </a:r>
            <a:r>
              <a:rPr lang="ru-RU" dirty="0"/>
              <a:t>?</a:t>
            </a:r>
            <a:endParaRPr lang="sr-Cyrl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 rot="60000">
            <a:off x="4787255" y="23386"/>
            <a:ext cx="3311387" cy="577608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/>
              <a:t>зато </a:t>
            </a:r>
            <a:r>
              <a:rPr lang="ru-RU" sz="2800" b="1" dirty="0"/>
              <a:t>што су апостоли крштавали </a:t>
            </a:r>
            <a:r>
              <a:rPr lang="ru-RU" sz="2800" b="1" dirty="0" smtClean="0"/>
              <a:t>дјецу</a:t>
            </a:r>
            <a:endParaRPr lang="sr-Cyrl-RS" b="1" dirty="0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 rot="-60000">
            <a:off x="856140" y="2893144"/>
            <a:ext cx="3615295" cy="330396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из бојазни да </a:t>
            </a:r>
            <a:r>
              <a:rPr lang="ru-RU" sz="2400" b="1" dirty="0" smtClean="0">
                <a:solidFill>
                  <a:srgbClr val="FFFF00"/>
                </a:solidFill>
              </a:rPr>
              <a:t>дијете</a:t>
            </a:r>
            <a:r>
              <a:rPr lang="ru-RU" sz="2400" b="1" dirty="0">
                <a:solidFill>
                  <a:srgbClr val="FFFF00"/>
                </a:solidFill>
              </a:rPr>
              <a:t>, ако умре некрштено, не постане чланом хришћанске породице и да се тако на Последњем суду не појави међу незнабошцима</a:t>
            </a:r>
            <a:endParaRPr lang="sr-Cyrl-RS" sz="2400" b="1" dirty="0">
              <a:solidFill>
                <a:srgbClr val="FFFF00"/>
              </a:solidFill>
            </a:endParaRPr>
          </a:p>
        </p:txBody>
      </p:sp>
      <p:pic>
        <p:nvPicPr>
          <p:cNvPr id="5" name="Слик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096344" cy="25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66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66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Button">
              <a:avLst/>
            </a:prstTxWarp>
            <a:normAutofit/>
          </a:bodyPr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ЗАШТО СЕ КРШТАВАМО?</a:t>
            </a:r>
            <a:endParaRPr lang="sr-Cyrl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Чувар места за садржај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972488"/>
              </p:ext>
            </p:extLst>
          </p:nvPr>
        </p:nvGraphicFramePr>
        <p:xfrm>
          <a:off x="1463040" y="1700808"/>
          <a:ext cx="6853376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5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4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13FCC2-19FA-4745-B1B3-4AA98632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>
                                            <p:graphicEl>
                                              <a:dgm id="{0013FCC2-19FA-4745-B1B3-4AA98632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>
                                            <p:graphicEl>
                                              <a:dgm id="{0013FCC2-19FA-4745-B1B3-4AA98632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3" y="1556792"/>
            <a:ext cx="3087220" cy="442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оугаоник 2"/>
          <p:cNvSpPr/>
          <p:nvPr/>
        </p:nvSpPr>
        <p:spPr>
          <a:xfrm>
            <a:off x="3797931" y="1124744"/>
            <a:ext cx="4495874" cy="50783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sr-Cyrl-C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Христос је заповиједио апостолима</a:t>
            </a:r>
            <a:r>
              <a:rPr lang="sr-Cyrl-CS" sz="3600" b="1" cap="all" dirty="0" smtClean="0">
                <a:ln/>
                <a:solidFill>
                  <a:srgbClr val="FDA023"/>
                </a:solidFill>
                <a:effectLst>
                  <a:outerShdw blurRad="19685" dist="12700" dir="5400000" algn="tl" rotWithShape="0">
                    <a:srgbClr val="FDA02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:“</a:t>
            </a:r>
            <a:r>
              <a:rPr lang="sr-Cyrl-CS" sz="3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FDA02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Иди-те и научите све народе крстећи их у име оца и сина и светог духа .амин“</a:t>
            </a:r>
            <a:endParaRPr lang="sr-Cyrl-CS" sz="3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FDA02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бадача">
  <a:themeElements>
    <a:clrScheme name="Прибадач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Прибадач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рибада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291</TotalTime>
  <Words>333</Words>
  <Application>Microsoft Office PowerPoint</Application>
  <PresentationFormat>Пројекција на екрану (4:3)</PresentationFormat>
  <Paragraphs>45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14</vt:i4>
      </vt:variant>
    </vt:vector>
  </HeadingPairs>
  <TitlesOfParts>
    <vt:vector size="15" baseType="lpstr">
      <vt:lpstr>Прибадача</vt:lpstr>
      <vt:lpstr>С В Е Т Е  Т А Ј Н Е (УВОД) и СВЕТА ТАЈНА КРШТЕЊА</vt:lpstr>
      <vt:lpstr>ШТА СУ СВЕТЕ ТАЈНЕ?</vt:lpstr>
      <vt:lpstr>Подјела светих тајни</vt:lpstr>
      <vt:lpstr>грч: Βάπτισμα</vt:lpstr>
      <vt:lpstr>ВАЖНОСТ КРШТЕЊА</vt:lpstr>
      <vt:lpstr>ТРЕБА ЗНАТИ</vt:lpstr>
      <vt:lpstr>Зашто је потребно да се дјеца крштавају?</vt:lpstr>
      <vt:lpstr>ЗАШТО СЕ КРШТАВАМО?</vt:lpstr>
      <vt:lpstr>PowerPoint презентација</vt:lpstr>
      <vt:lpstr>КО ЈЕ КРСТИО ХРИСТА?</vt:lpstr>
      <vt:lpstr>PowerPoint презентација</vt:lpstr>
      <vt:lpstr>PowerPoint презентација</vt:lpstr>
      <vt:lpstr>PowerPoint презентација</vt:lpstr>
      <vt:lpstr>К У 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user;ДРАГАН ЂУРИЋ</dc:creator>
  <cp:lastModifiedBy>user</cp:lastModifiedBy>
  <cp:revision>45</cp:revision>
  <dcterms:created xsi:type="dcterms:W3CDTF">2011-04-21T19:11:29Z</dcterms:created>
  <dcterms:modified xsi:type="dcterms:W3CDTF">2011-10-22T15:04:21Z</dcterms:modified>
</cp:coreProperties>
</file>