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42"/>
  </p:notesMasterIdLst>
  <p:sldIdLst>
    <p:sldId id="295" r:id="rId2"/>
    <p:sldId id="296" r:id="rId3"/>
    <p:sldId id="297" r:id="rId4"/>
    <p:sldId id="298" r:id="rId5"/>
    <p:sldId id="299" r:id="rId6"/>
    <p:sldId id="300" r:id="rId7"/>
    <p:sldId id="301" r:id="rId8"/>
    <p:sldId id="256" r:id="rId9"/>
    <p:sldId id="258" r:id="rId10"/>
    <p:sldId id="257" r:id="rId11"/>
    <p:sldId id="291" r:id="rId12"/>
    <p:sldId id="260" r:id="rId13"/>
    <p:sldId id="259" r:id="rId14"/>
    <p:sldId id="261" r:id="rId15"/>
    <p:sldId id="284" r:id="rId16"/>
    <p:sldId id="262" r:id="rId17"/>
    <p:sldId id="263" r:id="rId18"/>
    <p:sldId id="288" r:id="rId19"/>
    <p:sldId id="264" r:id="rId20"/>
    <p:sldId id="265" r:id="rId21"/>
    <p:sldId id="266" r:id="rId22"/>
    <p:sldId id="268" r:id="rId23"/>
    <p:sldId id="269" r:id="rId24"/>
    <p:sldId id="271" r:id="rId25"/>
    <p:sldId id="272" r:id="rId26"/>
    <p:sldId id="289" r:id="rId27"/>
    <p:sldId id="273" r:id="rId28"/>
    <p:sldId id="274" r:id="rId29"/>
    <p:sldId id="276" r:id="rId30"/>
    <p:sldId id="292" r:id="rId31"/>
    <p:sldId id="277" r:id="rId32"/>
    <p:sldId id="293" r:id="rId33"/>
    <p:sldId id="267" r:id="rId34"/>
    <p:sldId id="290" r:id="rId35"/>
    <p:sldId id="281" r:id="rId36"/>
    <p:sldId id="282" r:id="rId37"/>
    <p:sldId id="283" r:id="rId38"/>
    <p:sldId id="285" r:id="rId39"/>
    <p:sldId id="286" r:id="rId40"/>
    <p:sldId id="294"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58" autoAdjust="0"/>
    <p:restoredTop sz="94624" autoAdjust="0"/>
  </p:normalViewPr>
  <p:slideViewPr>
    <p:cSldViewPr>
      <p:cViewPr>
        <p:scale>
          <a:sx n="77" d="100"/>
          <a:sy n="77" d="100"/>
        </p:scale>
        <p:origin x="-1050" y="-42"/>
      </p:cViewPr>
      <p:guideLst>
        <p:guide orient="horz" pos="2160"/>
        <p:guide pos="2880"/>
      </p:guideLst>
    </p:cSldViewPr>
  </p:slideViewPr>
  <p:outlineViewPr>
    <p:cViewPr>
      <p:scale>
        <a:sx n="33" d="100"/>
        <a:sy n="33" d="100"/>
      </p:scale>
      <p:origin x="0" y="1063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B62057-EC7B-4348-B544-AFDE1D6FE152}" type="datetimeFigureOut">
              <a:rPr lang="en-US" smtClean="0"/>
              <a:pPr/>
              <a:t>12/6/2015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ABE4D9-3B0E-4D3E-971D-EE515AC65CBA}" type="slidenum">
              <a:rPr lang="en-US" smtClean="0"/>
              <a:pPr/>
              <a:t>‹#›</a:t>
            </a:fld>
            <a:endParaRPr lang="en-US"/>
          </a:p>
        </p:txBody>
      </p:sp>
    </p:spTree>
    <p:extLst>
      <p:ext uri="{BB962C8B-B14F-4D97-AF65-F5344CB8AC3E}">
        <p14:creationId xmlns:p14="http://schemas.microsoft.com/office/powerpoint/2010/main" val="2795703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ABE4D9-3B0E-4D3E-971D-EE515AC65CBA}"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ABE4D9-3B0E-4D3E-971D-EE515AC65CBA}" type="slidenum">
              <a:rPr lang="en-US" smtClean="0"/>
              <a:pPr/>
              <a:t>14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ABE4D9-3B0E-4D3E-971D-EE515AC65CBA}" type="slidenum">
              <a:rPr lang="en-US" smtClean="0"/>
              <a:pPr/>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15FCDE4-29AC-4E8C-ACE3-BE35950CFB60}" type="datetimeFigureOut">
              <a:rPr lang="en-US" smtClean="0"/>
              <a:pPr/>
              <a:t>12/6/2015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0F693F1-731C-40F9-8C25-0CCA098FF4E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5FCDE4-29AC-4E8C-ACE3-BE35950CFB60}" type="datetimeFigureOut">
              <a:rPr lang="en-US" smtClean="0"/>
              <a:pPr/>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693F1-731C-40F9-8C25-0CCA098FF4E6}"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5FCDE4-29AC-4E8C-ACE3-BE35950CFB60}" type="datetimeFigureOut">
              <a:rPr lang="en-US" smtClean="0"/>
              <a:pPr/>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693F1-731C-40F9-8C25-0CCA098FF4E6}"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15FCDE4-29AC-4E8C-ACE3-BE35950CFB60}" type="datetimeFigureOut">
              <a:rPr lang="en-US" smtClean="0"/>
              <a:pPr/>
              <a:t>12/6/2015</a:t>
            </a:fld>
            <a:endParaRPr lang="en-US"/>
          </a:p>
        </p:txBody>
      </p:sp>
      <p:sp>
        <p:nvSpPr>
          <p:cNvPr id="9" name="Slide Number Placeholder 8"/>
          <p:cNvSpPr>
            <a:spLocks noGrp="1"/>
          </p:cNvSpPr>
          <p:nvPr>
            <p:ph type="sldNum" sz="quarter" idx="15"/>
          </p:nvPr>
        </p:nvSpPr>
        <p:spPr/>
        <p:txBody>
          <a:bodyPr rtlCol="0"/>
          <a:lstStyle/>
          <a:p>
            <a:fld id="{C0F693F1-731C-40F9-8C25-0CCA098FF4E6}"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15FCDE4-29AC-4E8C-ACE3-BE35950CFB60}" type="datetimeFigureOut">
              <a:rPr lang="en-US" smtClean="0"/>
              <a:pPr/>
              <a:t>12/6/2015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0F693F1-731C-40F9-8C25-0CCA098FF4E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15FCDE4-29AC-4E8C-ACE3-BE35950CFB60}" type="datetimeFigureOut">
              <a:rPr lang="en-US" smtClean="0"/>
              <a:pPr/>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F693F1-731C-40F9-8C25-0CCA098FF4E6}"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15FCDE4-29AC-4E8C-ACE3-BE35950CFB60}" type="datetimeFigureOut">
              <a:rPr lang="en-US" smtClean="0"/>
              <a:pPr/>
              <a:t>12/6/2015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F693F1-731C-40F9-8C25-0CCA098FF4E6}"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15FCDE4-29AC-4E8C-ACE3-BE35950CFB60}" type="datetimeFigureOut">
              <a:rPr lang="en-US" smtClean="0"/>
              <a:pPr/>
              <a:t>12/6/2015</a:t>
            </a:fld>
            <a:endParaRPr lang="en-US"/>
          </a:p>
        </p:txBody>
      </p:sp>
      <p:sp>
        <p:nvSpPr>
          <p:cNvPr id="7" name="Slide Number Placeholder 6"/>
          <p:cNvSpPr>
            <a:spLocks noGrp="1"/>
          </p:cNvSpPr>
          <p:nvPr>
            <p:ph type="sldNum" sz="quarter" idx="11"/>
          </p:nvPr>
        </p:nvSpPr>
        <p:spPr/>
        <p:txBody>
          <a:bodyPr rtlCol="0"/>
          <a:lstStyle/>
          <a:p>
            <a:fld id="{C0F693F1-731C-40F9-8C25-0CCA098FF4E6}"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5FCDE4-29AC-4E8C-ACE3-BE35950CFB60}" type="datetimeFigureOut">
              <a:rPr lang="en-US" smtClean="0"/>
              <a:pPr/>
              <a:t>12/6/2015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F693F1-731C-40F9-8C25-0CCA098FF4E6}"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15FCDE4-29AC-4E8C-ACE3-BE35950CFB60}" type="datetimeFigureOut">
              <a:rPr lang="en-US" smtClean="0"/>
              <a:pPr/>
              <a:t>12/6/2015</a:t>
            </a:fld>
            <a:endParaRPr lang="en-US"/>
          </a:p>
        </p:txBody>
      </p:sp>
      <p:sp>
        <p:nvSpPr>
          <p:cNvPr id="22" name="Slide Number Placeholder 21"/>
          <p:cNvSpPr>
            <a:spLocks noGrp="1"/>
          </p:cNvSpPr>
          <p:nvPr>
            <p:ph type="sldNum" sz="quarter" idx="15"/>
          </p:nvPr>
        </p:nvSpPr>
        <p:spPr/>
        <p:txBody>
          <a:bodyPr rtlCol="0"/>
          <a:lstStyle/>
          <a:p>
            <a:fld id="{C0F693F1-731C-40F9-8C25-0CCA098FF4E6}"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15FCDE4-29AC-4E8C-ACE3-BE35950CFB60}" type="datetimeFigureOut">
              <a:rPr lang="en-US" smtClean="0"/>
              <a:pPr/>
              <a:t>12/6/2015</a:t>
            </a:fld>
            <a:endParaRPr lang="en-US"/>
          </a:p>
        </p:txBody>
      </p:sp>
      <p:sp>
        <p:nvSpPr>
          <p:cNvPr id="18" name="Slide Number Placeholder 17"/>
          <p:cNvSpPr>
            <a:spLocks noGrp="1"/>
          </p:cNvSpPr>
          <p:nvPr>
            <p:ph type="sldNum" sz="quarter" idx="11"/>
          </p:nvPr>
        </p:nvSpPr>
        <p:spPr/>
        <p:txBody>
          <a:bodyPr rtlCol="0"/>
          <a:lstStyle/>
          <a:p>
            <a:fld id="{C0F693F1-731C-40F9-8C25-0CCA098FF4E6}"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15FCDE4-29AC-4E8C-ACE3-BE35950CFB60}" type="datetimeFigureOut">
              <a:rPr lang="en-US" smtClean="0"/>
              <a:pPr/>
              <a:t>12/6/2015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0F693F1-731C-40F9-8C25-0CCA098FF4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p:dissolve/>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4546" y="857232"/>
            <a:ext cx="6172200" cy="1894362"/>
          </a:xfrm>
        </p:spPr>
        <p:txBody>
          <a:bodyPr/>
          <a:lstStyle/>
          <a:p>
            <a:r>
              <a:rPr lang="sr-Cyrl-BA" dirty="0" smtClean="0"/>
              <a:t>СТВАРАЊЕ СВИЈЕТА</a:t>
            </a:r>
            <a:endParaRPr lang="en-US" dirty="0"/>
          </a:p>
        </p:txBody>
      </p:sp>
      <p:sp>
        <p:nvSpPr>
          <p:cNvPr id="3" name="Subtitle 2"/>
          <p:cNvSpPr>
            <a:spLocks noGrp="1"/>
          </p:cNvSpPr>
          <p:nvPr>
            <p:ph type="subTitle" idx="1"/>
          </p:nvPr>
        </p:nvSpPr>
        <p:spPr>
          <a:xfrm>
            <a:off x="2286000" y="2786058"/>
            <a:ext cx="6172200" cy="3588864"/>
          </a:xfrm>
        </p:spPr>
        <p:txBody>
          <a:bodyPr>
            <a:normAutofit/>
          </a:bodyPr>
          <a:lstStyle/>
          <a:p>
            <a:r>
              <a:rPr lang="sr-Cyrl-BA" dirty="0" smtClean="0"/>
              <a:t>Ученици:</a:t>
            </a:r>
          </a:p>
          <a:p>
            <a:r>
              <a:rPr lang="sr-Cyrl-BA" dirty="0" smtClean="0"/>
              <a:t>Андреа Бркља</a:t>
            </a:r>
          </a:p>
          <a:p>
            <a:r>
              <a:rPr lang="sr-Cyrl-BA" dirty="0" smtClean="0"/>
              <a:t>Снежана Радовић</a:t>
            </a:r>
          </a:p>
          <a:p>
            <a:r>
              <a:rPr lang="sr-Cyrl-BA" dirty="0" smtClean="0"/>
              <a:t>Зорана Милидраговић</a:t>
            </a:r>
          </a:p>
          <a:p>
            <a:r>
              <a:rPr lang="sr-Cyrl-BA" dirty="0" smtClean="0"/>
              <a:t>Сандра Паунић</a:t>
            </a:r>
          </a:p>
          <a:p>
            <a:r>
              <a:rPr lang="sr-Cyrl-BA" dirty="0" smtClean="0"/>
              <a:t>Сара Орашанин</a:t>
            </a:r>
          </a:p>
          <a:p>
            <a:r>
              <a:rPr lang="sr-Cyrl-BA" dirty="0" smtClean="0"/>
              <a:t>ОШ ,,Соколац“</a:t>
            </a:r>
            <a:endParaRPr lang="en-US"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3108" y="0"/>
            <a:ext cx="6172200" cy="1894362"/>
          </a:xfrm>
        </p:spPr>
        <p:txBody>
          <a:bodyPr/>
          <a:lstStyle/>
          <a:p>
            <a:r>
              <a:rPr lang="x-none" dirty="0" smtClean="0"/>
              <a:t>ТРЕЋИ ДАН</a:t>
            </a:r>
            <a:endParaRPr lang="en-US" dirty="0"/>
          </a:p>
        </p:txBody>
      </p:sp>
      <p:sp>
        <p:nvSpPr>
          <p:cNvPr id="3" name="Subtitle 2"/>
          <p:cNvSpPr>
            <a:spLocks noGrp="1"/>
          </p:cNvSpPr>
          <p:nvPr>
            <p:ph type="subTitle" idx="1"/>
          </p:nvPr>
        </p:nvSpPr>
        <p:spPr>
          <a:xfrm>
            <a:off x="2286000" y="2643182"/>
            <a:ext cx="6172200" cy="3731740"/>
          </a:xfrm>
        </p:spPr>
        <p:txBody>
          <a:bodyPr>
            <a:normAutofit lnSpcReduction="10000"/>
          </a:bodyPr>
          <a:lstStyle/>
          <a:p>
            <a:r>
              <a:rPr lang="x-none" dirty="0" smtClean="0"/>
              <a:t>Потом Бог рече:”Нек се слију воде што су под небом на једно мјесто и нек се покаже небо.”</a:t>
            </a:r>
          </a:p>
          <a:p>
            <a:r>
              <a:rPr lang="x-none" dirty="0" smtClean="0"/>
              <a:t>И би тако.Копно назва Бог земља,а сливове водене назва  море ,</a:t>
            </a:r>
            <a:r>
              <a:rPr lang="x-none" smtClean="0"/>
              <a:t>и вид</a:t>
            </a:r>
            <a:r>
              <a:rPr lang="sr-Cyrl-BA" dirty="0" smtClean="0"/>
              <a:t>ј</a:t>
            </a:r>
            <a:r>
              <a:rPr lang="x-none" smtClean="0"/>
              <a:t>е </a:t>
            </a:r>
            <a:r>
              <a:rPr lang="x-none" dirty="0" smtClean="0"/>
              <a:t>Бог да је добро.</a:t>
            </a:r>
          </a:p>
          <a:p>
            <a:r>
              <a:rPr lang="x-none" dirty="0" smtClean="0"/>
              <a:t>Опет Бог рече:”Нека пусти земља из себе траву,биље што </a:t>
            </a:r>
            <a:r>
              <a:rPr lang="x-none" smtClean="0"/>
              <a:t>носи с</a:t>
            </a:r>
            <a:r>
              <a:rPr lang="sr-Cyrl-BA" dirty="0" smtClean="0"/>
              <a:t>ј</a:t>
            </a:r>
            <a:r>
              <a:rPr lang="x-none" smtClean="0"/>
              <a:t>еме</a:t>
            </a:r>
            <a:r>
              <a:rPr lang="sr-Cyrl-BA" dirty="0" smtClean="0"/>
              <a:t>”</a:t>
            </a:r>
            <a:endParaRPr lang="x-none" dirty="0" smtClean="0"/>
          </a:p>
          <a:p>
            <a:endParaRPr lang="x-none" dirty="0" smtClean="0"/>
          </a:p>
          <a:p>
            <a:r>
              <a:rPr lang="x-none" dirty="0" smtClean="0"/>
              <a:t>Трећег дана Бог је створио воду </a:t>
            </a:r>
            <a:r>
              <a:rPr lang="x-none" smtClean="0"/>
              <a:t>и копно.Воду</a:t>
            </a:r>
            <a:r>
              <a:rPr lang="sr-Cyrl-BA" dirty="0" smtClean="0"/>
              <a:t>,</a:t>
            </a:r>
            <a:r>
              <a:rPr lang="x-none" smtClean="0"/>
              <a:t> </a:t>
            </a:r>
            <a:r>
              <a:rPr lang="x-none" dirty="0" smtClean="0"/>
              <a:t>нешто без чега би и човјеково постојање било ограничено,и копно заједничко станиште свих Божјих створења.</a:t>
            </a:r>
          </a:p>
          <a:p>
            <a:r>
              <a:rPr lang="x-none" dirty="0" smtClean="0"/>
              <a:t>                                                                                                                         </a:t>
            </a:r>
          </a:p>
        </p:txBody>
      </p:sp>
      <p:pic>
        <p:nvPicPr>
          <p:cNvPr id="6" name="Picture 5" descr="789654.jpg"/>
          <p:cNvPicPr>
            <a:picLocks noChangeAspect="1"/>
          </p:cNvPicPr>
          <p:nvPr/>
        </p:nvPicPr>
        <p:blipFill>
          <a:blip r:embed="rId2"/>
          <a:stretch>
            <a:fillRect/>
          </a:stretch>
        </p:blipFill>
        <p:spPr>
          <a:xfrm>
            <a:off x="5786446" y="357166"/>
            <a:ext cx="1714500" cy="1714500"/>
          </a:xfrm>
          <a:prstGeom prst="rect">
            <a:avLst/>
          </a:prstGeom>
        </p:spPr>
      </p:pic>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ђшжђ.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3042" y="0"/>
            <a:ext cx="6172200" cy="1894362"/>
          </a:xfrm>
        </p:spPr>
        <p:txBody>
          <a:bodyPr/>
          <a:lstStyle/>
          <a:p>
            <a:r>
              <a:rPr lang="x-none" dirty="0" smtClean="0"/>
              <a:t>      ТРЕЋИ ДАН</a:t>
            </a:r>
            <a:endParaRPr lang="en-US" dirty="0"/>
          </a:p>
        </p:txBody>
      </p:sp>
      <p:sp>
        <p:nvSpPr>
          <p:cNvPr id="3" name="Subtitle 2"/>
          <p:cNvSpPr>
            <a:spLocks noGrp="1"/>
          </p:cNvSpPr>
          <p:nvPr>
            <p:ph type="subTitle" idx="1"/>
          </p:nvPr>
        </p:nvSpPr>
        <p:spPr>
          <a:xfrm>
            <a:off x="2286000" y="1928802"/>
            <a:ext cx="6172200" cy="4446120"/>
          </a:xfrm>
        </p:spPr>
        <p:txBody>
          <a:bodyPr>
            <a:normAutofit/>
          </a:bodyPr>
          <a:lstStyle/>
          <a:p>
            <a:r>
              <a:rPr lang="x-none" dirty="0" smtClean="0"/>
              <a:t>Опет Бог рече:”Нека пусти земља из себе траву,биље што </a:t>
            </a:r>
            <a:r>
              <a:rPr lang="x-none" smtClean="0"/>
              <a:t>носи с</a:t>
            </a:r>
            <a:r>
              <a:rPr lang="sr-Cyrl-BA" dirty="0" smtClean="0"/>
              <a:t>ј</a:t>
            </a:r>
            <a:r>
              <a:rPr lang="x-none" smtClean="0"/>
              <a:t>еме,и </a:t>
            </a:r>
            <a:r>
              <a:rPr lang="x-none" dirty="0" smtClean="0"/>
              <a:t>дрво родно,које рађа род по својим врстама,у коме ће </a:t>
            </a:r>
            <a:r>
              <a:rPr lang="x-none" smtClean="0"/>
              <a:t>бити с</a:t>
            </a:r>
            <a:r>
              <a:rPr lang="sr-Cyrl-BA" dirty="0" smtClean="0"/>
              <a:t>ј</a:t>
            </a:r>
            <a:r>
              <a:rPr lang="x-none" smtClean="0"/>
              <a:t>еме </a:t>
            </a:r>
            <a:r>
              <a:rPr lang="x-none" dirty="0" smtClean="0"/>
              <a:t>његово на земљи.”</a:t>
            </a:r>
          </a:p>
          <a:p>
            <a:r>
              <a:rPr lang="x-none" dirty="0" smtClean="0"/>
              <a:t>И би тако.</a:t>
            </a:r>
          </a:p>
          <a:p>
            <a:r>
              <a:rPr lang="x-none" dirty="0" smtClean="0"/>
              <a:t>И пусти земља из себе траву,биље што </a:t>
            </a:r>
            <a:r>
              <a:rPr lang="x-none" smtClean="0"/>
              <a:t>носи с</a:t>
            </a:r>
            <a:r>
              <a:rPr lang="sr-Cyrl-BA" dirty="0" smtClean="0"/>
              <a:t>ј</a:t>
            </a:r>
            <a:r>
              <a:rPr lang="x-none" smtClean="0"/>
              <a:t>еме </a:t>
            </a:r>
            <a:r>
              <a:rPr lang="x-none" dirty="0" smtClean="0"/>
              <a:t>по својим врстама,и дрво,које рађа род,у коме </a:t>
            </a:r>
            <a:r>
              <a:rPr lang="x-none" smtClean="0"/>
              <a:t>је с</a:t>
            </a:r>
            <a:r>
              <a:rPr lang="sr-Cyrl-BA" dirty="0" smtClean="0"/>
              <a:t>ј</a:t>
            </a:r>
            <a:r>
              <a:rPr lang="x-none" smtClean="0"/>
              <a:t>еме </a:t>
            </a:r>
            <a:r>
              <a:rPr lang="x-none" dirty="0" smtClean="0"/>
              <a:t>његово по његовим врстама.</a:t>
            </a:r>
          </a:p>
          <a:p>
            <a:r>
              <a:rPr lang="x-none" smtClean="0"/>
              <a:t>И вид</a:t>
            </a:r>
            <a:r>
              <a:rPr lang="sr-Cyrl-BA" dirty="0" smtClean="0"/>
              <a:t>ј</a:t>
            </a:r>
            <a:r>
              <a:rPr lang="x-none" smtClean="0"/>
              <a:t>е </a:t>
            </a:r>
            <a:r>
              <a:rPr lang="x-none" dirty="0" smtClean="0"/>
              <a:t>Бог да је добро.</a:t>
            </a:r>
          </a:p>
          <a:p>
            <a:r>
              <a:rPr lang="x-none" dirty="0" smtClean="0"/>
              <a:t>И би вече и би јутро,дан трећи</a:t>
            </a:r>
            <a:br>
              <a:rPr lang="x-none" dirty="0" smtClean="0"/>
            </a:br>
            <a:r>
              <a:rPr lang="x-none" dirty="0" smtClean="0"/>
              <a:t> </a:t>
            </a:r>
          </a:p>
          <a:p>
            <a:endParaRPr lang="en-US"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0"/>
            <a:ext cx="6172200" cy="1894362"/>
          </a:xfrm>
        </p:spPr>
        <p:txBody>
          <a:bodyPr/>
          <a:lstStyle/>
          <a:p>
            <a:r>
              <a:rPr lang="x-none" dirty="0" smtClean="0"/>
              <a:t>НАУЧНЕ ТВРДЕ</a:t>
            </a:r>
            <a:endParaRPr lang="en-US" dirty="0"/>
          </a:p>
        </p:txBody>
      </p:sp>
      <p:sp>
        <p:nvSpPr>
          <p:cNvPr id="3" name="Subtitle 2"/>
          <p:cNvSpPr>
            <a:spLocks noGrp="1"/>
          </p:cNvSpPr>
          <p:nvPr>
            <p:ph type="subTitle" idx="1"/>
          </p:nvPr>
        </p:nvSpPr>
        <p:spPr>
          <a:xfrm>
            <a:off x="2000232" y="2000240"/>
            <a:ext cx="6172200" cy="3660302"/>
          </a:xfrm>
        </p:spPr>
        <p:txBody>
          <a:bodyPr/>
          <a:lstStyle/>
          <a:p>
            <a:r>
              <a:rPr lang="ru-RU" dirty="0" smtClean="0">
                <a:effectLst>
                  <a:outerShdw blurRad="38100" dist="38100" dir="2700000" algn="tl">
                    <a:srgbClr val="000000">
                      <a:alpha val="43137"/>
                    </a:srgbClr>
                  </a:outerShdw>
                </a:effectLst>
              </a:rPr>
              <a:t>Воде с површине су се повукле и појавило се копно. Атмосфера се рашчистила, допуштајући сунчевој свјетлости да допре до земље. Појавиле су се прве биљке, а у наредним данима и остала вегетација</a:t>
            </a:r>
            <a:endParaRPr lang="en-US" dirty="0">
              <a:effectLst>
                <a:outerShdw blurRad="38100" dist="38100" dir="2700000" algn="tl">
                  <a:srgbClr val="000000">
                    <a:alpha val="43137"/>
                  </a:srgbClr>
                </a:outerShdw>
              </a:effectLst>
            </a:endParaRPr>
          </a:p>
        </p:txBody>
      </p:sp>
      <p:pic>
        <p:nvPicPr>
          <p:cNvPr id="5" name="Picture 4" descr="špo.jpg"/>
          <p:cNvPicPr>
            <a:picLocks noChangeAspect="1"/>
          </p:cNvPicPr>
          <p:nvPr/>
        </p:nvPicPr>
        <p:blipFill>
          <a:blip r:embed="rId2"/>
          <a:stretch>
            <a:fillRect/>
          </a:stretch>
        </p:blipFill>
        <p:spPr>
          <a:xfrm>
            <a:off x="2643174" y="4143380"/>
            <a:ext cx="5857916" cy="2470182"/>
          </a:xfrm>
          <a:prstGeom prst="rect">
            <a:avLst/>
          </a:prstGeom>
        </p:spPr>
      </p:pic>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4546" y="0"/>
            <a:ext cx="6172200" cy="1894362"/>
          </a:xfrm>
        </p:spPr>
        <p:txBody>
          <a:bodyPr/>
          <a:lstStyle/>
          <a:p>
            <a:r>
              <a:rPr lang="x-none" dirty="0" smtClean="0"/>
              <a:t>ЧЕТВРТИ ДАН</a:t>
            </a:r>
            <a:endParaRPr lang="en-US" dirty="0"/>
          </a:p>
        </p:txBody>
      </p:sp>
      <p:sp>
        <p:nvSpPr>
          <p:cNvPr id="3" name="Subtitle 2"/>
          <p:cNvSpPr>
            <a:spLocks noGrp="1"/>
          </p:cNvSpPr>
          <p:nvPr>
            <p:ph type="subTitle" idx="1"/>
          </p:nvPr>
        </p:nvSpPr>
        <p:spPr>
          <a:xfrm>
            <a:off x="2286000" y="2285992"/>
            <a:ext cx="6172200" cy="4088930"/>
          </a:xfrm>
        </p:spPr>
        <p:txBody>
          <a:bodyPr>
            <a:normAutofit/>
          </a:bodyPr>
          <a:lstStyle/>
          <a:p>
            <a:r>
              <a:rPr lang="x-none" dirty="0" smtClean="0"/>
              <a:t>Потом Бог рече:”Нека </a:t>
            </a:r>
            <a:r>
              <a:rPr lang="x-none" smtClean="0"/>
              <a:t>буду св</a:t>
            </a:r>
            <a:r>
              <a:rPr lang="sr-Cyrl-BA" dirty="0" smtClean="0"/>
              <a:t>ј</a:t>
            </a:r>
            <a:r>
              <a:rPr lang="x-none" smtClean="0"/>
              <a:t>етила </a:t>
            </a:r>
            <a:r>
              <a:rPr lang="x-none" dirty="0" smtClean="0"/>
              <a:t>на своду </a:t>
            </a:r>
            <a:r>
              <a:rPr lang="x-none" smtClean="0"/>
              <a:t>небеском,да д</a:t>
            </a:r>
            <a:r>
              <a:rPr lang="sr-Cyrl-BA" dirty="0" smtClean="0"/>
              <a:t>иј</a:t>
            </a:r>
            <a:r>
              <a:rPr lang="x-none" smtClean="0"/>
              <a:t>еле </a:t>
            </a:r>
            <a:r>
              <a:rPr lang="x-none" dirty="0" smtClean="0"/>
              <a:t>дан и ноћ,да буду знаци временима и данима и годинама,и </a:t>
            </a:r>
            <a:r>
              <a:rPr lang="x-none" smtClean="0"/>
              <a:t>нека св</a:t>
            </a:r>
            <a:r>
              <a:rPr lang="sr-Cyrl-BA" dirty="0" smtClean="0"/>
              <a:t>ј</a:t>
            </a:r>
            <a:r>
              <a:rPr lang="x-none" smtClean="0"/>
              <a:t>етле </a:t>
            </a:r>
            <a:r>
              <a:rPr lang="x-none" dirty="0" smtClean="0"/>
              <a:t>на своду небеском,и да објасјавају земљу.”</a:t>
            </a:r>
          </a:p>
          <a:p>
            <a:endParaRPr lang="x-none" dirty="0" smtClean="0"/>
          </a:p>
          <a:p>
            <a:r>
              <a:rPr lang="x-none" dirty="0" smtClean="0"/>
              <a:t>У свемиру постоји велики број </a:t>
            </a:r>
            <a:r>
              <a:rPr lang="x-none" smtClean="0"/>
              <a:t>небеских т</a:t>
            </a:r>
            <a:r>
              <a:rPr lang="sr-Cyrl-BA" dirty="0" smtClean="0"/>
              <a:t>и</a:t>
            </a:r>
            <a:r>
              <a:rPr lang="x-none" smtClean="0"/>
              <a:t>јела</a:t>
            </a:r>
            <a:r>
              <a:rPr lang="x-none" dirty="0" smtClean="0"/>
              <a:t>. Сви они воде поријекло од Бога. </a:t>
            </a:r>
            <a:endParaRPr lang="en-US" dirty="0"/>
          </a:p>
        </p:txBody>
      </p:sp>
      <p:pic>
        <p:nvPicPr>
          <p:cNvPr id="4" name="Picture 3" descr="higijena.jpg"/>
          <p:cNvPicPr>
            <a:picLocks noChangeAspect="1"/>
          </p:cNvPicPr>
          <p:nvPr/>
        </p:nvPicPr>
        <p:blipFill>
          <a:blip r:embed="rId3"/>
          <a:stretch>
            <a:fillRect/>
          </a:stretch>
        </p:blipFill>
        <p:spPr>
          <a:xfrm>
            <a:off x="6524176" y="5000636"/>
            <a:ext cx="2619824" cy="1857364"/>
          </a:xfrm>
          <a:prstGeom prst="rect">
            <a:avLst/>
          </a:prstGeom>
        </p:spPr>
      </p:pic>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đć (1).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8860" y="0"/>
            <a:ext cx="6172200" cy="1894362"/>
          </a:xfrm>
        </p:spPr>
        <p:txBody>
          <a:bodyPr/>
          <a:lstStyle/>
          <a:p>
            <a:r>
              <a:rPr lang="x-none" dirty="0" smtClean="0"/>
              <a:t>ЧЕТВРТИ ДАН</a:t>
            </a:r>
            <a:endParaRPr lang="en-US" dirty="0"/>
          </a:p>
        </p:txBody>
      </p:sp>
      <p:sp>
        <p:nvSpPr>
          <p:cNvPr id="3" name="Subtitle 2"/>
          <p:cNvSpPr>
            <a:spLocks noGrp="1"/>
          </p:cNvSpPr>
          <p:nvPr>
            <p:ph type="subTitle" idx="1"/>
          </p:nvPr>
        </p:nvSpPr>
        <p:spPr>
          <a:xfrm>
            <a:off x="2357422" y="2143092"/>
            <a:ext cx="6172200" cy="4714908"/>
          </a:xfrm>
        </p:spPr>
        <p:txBody>
          <a:bodyPr>
            <a:normAutofit/>
          </a:bodyPr>
          <a:lstStyle/>
          <a:p>
            <a:r>
              <a:rPr lang="x-none" dirty="0" smtClean="0"/>
              <a:t>И створи Бог </a:t>
            </a:r>
            <a:r>
              <a:rPr lang="x-none" smtClean="0"/>
              <a:t>два св</a:t>
            </a:r>
            <a:r>
              <a:rPr lang="sr-Cyrl-BA" dirty="0" smtClean="0"/>
              <a:t>ј</a:t>
            </a:r>
            <a:r>
              <a:rPr lang="x-none" smtClean="0"/>
              <a:t>етила </a:t>
            </a:r>
            <a:r>
              <a:rPr lang="x-none" dirty="0" smtClean="0"/>
              <a:t>велика</a:t>
            </a:r>
            <a:r>
              <a:rPr lang="x-none" smtClean="0"/>
              <a:t>: св</a:t>
            </a:r>
            <a:r>
              <a:rPr lang="sr-Cyrl-BA" dirty="0" smtClean="0"/>
              <a:t>ј</a:t>
            </a:r>
            <a:r>
              <a:rPr lang="x-none" smtClean="0"/>
              <a:t>етило већ</a:t>
            </a:r>
            <a:r>
              <a:rPr lang="sr-Cyrl-BA" dirty="0" smtClean="0"/>
              <a:t>е</a:t>
            </a:r>
            <a:r>
              <a:rPr lang="x-none" smtClean="0"/>
              <a:t> </a:t>
            </a:r>
            <a:r>
              <a:rPr lang="x-none" dirty="0" smtClean="0"/>
              <a:t>да управља даном, </a:t>
            </a:r>
            <a:r>
              <a:rPr lang="x-none" smtClean="0"/>
              <a:t>и св</a:t>
            </a:r>
            <a:r>
              <a:rPr lang="sr-Cyrl-BA" dirty="0" smtClean="0"/>
              <a:t>ј</a:t>
            </a:r>
            <a:r>
              <a:rPr lang="x-none" smtClean="0"/>
              <a:t>етило </a:t>
            </a:r>
            <a:r>
              <a:rPr lang="x-none" dirty="0" smtClean="0"/>
              <a:t>мање да управља ноћу, и </a:t>
            </a:r>
            <a:r>
              <a:rPr lang="x-none" smtClean="0"/>
              <a:t>створи зв</a:t>
            </a:r>
            <a:r>
              <a:rPr lang="sr-Cyrl-BA" dirty="0" smtClean="0"/>
              <a:t>иј</a:t>
            </a:r>
            <a:r>
              <a:rPr lang="x-none" smtClean="0"/>
              <a:t>езде</a:t>
            </a:r>
            <a:r>
              <a:rPr lang="x-none" dirty="0" smtClean="0"/>
              <a:t>. И постави их Бог на своду небеском да обасјавају земљу и да управљају даном и ноћу, и </a:t>
            </a:r>
            <a:r>
              <a:rPr lang="x-none" smtClean="0"/>
              <a:t>да д</a:t>
            </a:r>
            <a:r>
              <a:rPr lang="sr-Cyrl-BA" dirty="0" smtClean="0"/>
              <a:t>иј</a:t>
            </a:r>
            <a:r>
              <a:rPr lang="x-none" smtClean="0"/>
              <a:t>еле св</a:t>
            </a:r>
            <a:r>
              <a:rPr lang="sr-Cyrl-BA" dirty="0" smtClean="0"/>
              <a:t>ј</a:t>
            </a:r>
            <a:r>
              <a:rPr lang="x-none" smtClean="0"/>
              <a:t>етлост </a:t>
            </a:r>
            <a:r>
              <a:rPr lang="x-none" dirty="0" smtClean="0"/>
              <a:t>од таме </a:t>
            </a:r>
            <a:r>
              <a:rPr lang="x-none" smtClean="0"/>
              <a:t>и вид</a:t>
            </a:r>
            <a:r>
              <a:rPr lang="sr-Cyrl-BA" dirty="0" smtClean="0"/>
              <a:t>ј</a:t>
            </a:r>
            <a:r>
              <a:rPr lang="x-none" smtClean="0"/>
              <a:t>е </a:t>
            </a:r>
            <a:r>
              <a:rPr lang="x-none" dirty="0" smtClean="0"/>
              <a:t>Бог да је добро. И би вече и би јутро, дан четврти.</a:t>
            </a:r>
            <a:r>
              <a:rPr lang="ru-RU" b="0" dirty="0" smtClean="0"/>
              <a:t> </a:t>
            </a:r>
          </a:p>
          <a:p>
            <a:endParaRPr lang="ru-RU" b="0" dirty="0" smtClean="0"/>
          </a:p>
          <a:p>
            <a:r>
              <a:rPr lang="ru-RU" sz="2300" dirty="0" smtClean="0">
                <a:effectLst>
                  <a:outerShdw blurRad="38100" dist="38100" dir="2700000" algn="tl">
                    <a:srgbClr val="000000">
                      <a:alpha val="43137"/>
                    </a:srgbClr>
                  </a:outerShdw>
                </a:effectLst>
              </a:rPr>
              <a:t>Сунце и мјесец су се могли разабрати са земље.</a:t>
            </a:r>
            <a:endParaRPr lang="x-none" sz="2300" dirty="0" smtClean="0">
              <a:effectLst>
                <a:outerShdw blurRad="38100" dist="38100" dir="2700000" algn="tl">
                  <a:srgbClr val="000000">
                    <a:alpha val="43137"/>
                  </a:srgbClr>
                </a:outerShdw>
              </a:effectLst>
            </a:endParaRPr>
          </a:p>
          <a:p>
            <a:endParaRPr lang="x-none" dirty="0" smtClean="0"/>
          </a:p>
          <a:p>
            <a:endParaRPr lang="x-none" dirty="0" smtClean="0"/>
          </a:p>
          <a:p>
            <a:endParaRPr lang="x-none" dirty="0" smtClean="0"/>
          </a:p>
          <a:p>
            <a:endParaRPr lang="x-none" dirty="0" smtClean="0"/>
          </a:p>
          <a:p>
            <a:endParaRPr lang="x-none" dirty="0" smtClean="0"/>
          </a:p>
          <a:p>
            <a:endParaRPr lang="x-none" dirty="0" smtClean="0"/>
          </a:p>
          <a:p>
            <a:endParaRPr lang="en-US"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71736" y="-642966"/>
            <a:ext cx="6172200" cy="1894362"/>
          </a:xfrm>
        </p:spPr>
        <p:txBody>
          <a:bodyPr/>
          <a:lstStyle/>
          <a:p>
            <a:r>
              <a:rPr lang="x-none" dirty="0" smtClean="0"/>
              <a:t>ПЕТИ ДАН</a:t>
            </a:r>
            <a:endParaRPr lang="en-US" dirty="0"/>
          </a:p>
        </p:txBody>
      </p:sp>
      <p:sp>
        <p:nvSpPr>
          <p:cNvPr id="3" name="Subtitle 2"/>
          <p:cNvSpPr>
            <a:spLocks noGrp="1"/>
          </p:cNvSpPr>
          <p:nvPr>
            <p:ph type="subTitle" idx="1"/>
          </p:nvPr>
        </p:nvSpPr>
        <p:spPr>
          <a:xfrm>
            <a:off x="2428860" y="1357298"/>
            <a:ext cx="6172200" cy="4374682"/>
          </a:xfrm>
        </p:spPr>
        <p:txBody>
          <a:bodyPr>
            <a:normAutofit/>
          </a:bodyPr>
          <a:lstStyle/>
          <a:p>
            <a:r>
              <a:rPr lang="x-none" dirty="0" smtClean="0"/>
              <a:t>Потом рече Бог:”Нека проврве по води жива бића, и птице нека лете изнад земље под сводом небеским”. И створи Бог китове велике и сва жива бића што се мичу, што проврвше по води по врстама својим, и све птице крилате по врстама њиховим. И виде Бог да је добро.</a:t>
            </a:r>
          </a:p>
          <a:p>
            <a:r>
              <a:rPr lang="x-none" dirty="0" smtClean="0"/>
              <a:t>И благослови их Бог говорећи:” Рађајте се и множите се, и напуните воду по морима, и птице нека се множе на земљи.” И би вече и би јутро, дан пети.</a:t>
            </a:r>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gres.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7422" y="0"/>
            <a:ext cx="6172200" cy="1894362"/>
          </a:xfrm>
        </p:spPr>
        <p:txBody>
          <a:bodyPr/>
          <a:lstStyle/>
          <a:p>
            <a:r>
              <a:rPr lang="x-none" dirty="0" smtClean="0"/>
              <a:t>НАУЧНЕ ТВРДЊЕ</a:t>
            </a:r>
            <a:endParaRPr lang="en-US" dirty="0"/>
          </a:p>
        </p:txBody>
      </p:sp>
      <p:sp>
        <p:nvSpPr>
          <p:cNvPr id="3" name="Subtitle 2"/>
          <p:cNvSpPr>
            <a:spLocks noGrp="1"/>
          </p:cNvSpPr>
          <p:nvPr>
            <p:ph type="subTitle" idx="1"/>
          </p:nvPr>
        </p:nvSpPr>
        <p:spPr>
          <a:xfrm>
            <a:off x="2286000" y="2000240"/>
            <a:ext cx="6172200" cy="4374682"/>
          </a:xfrm>
        </p:spPr>
        <p:txBody>
          <a:bodyPr>
            <a:normAutofit/>
          </a:bodyPr>
          <a:lstStyle/>
          <a:p>
            <a:r>
              <a:rPr lang="ru-RU" dirty="0" smtClean="0">
                <a:effectLst>
                  <a:outerShdw blurRad="38100" dist="38100" dir="2700000" algn="tl">
                    <a:srgbClr val="000000">
                      <a:alpha val="43137"/>
                    </a:srgbClr>
                  </a:outerShdw>
                </a:effectLst>
              </a:rPr>
              <a:t>Бог је створио мноштво водених животиња и летећих створења, која су имала способност размножавања у оквиру своје врсте.</a:t>
            </a:r>
          </a:p>
          <a:p>
            <a:r>
              <a:rPr lang="ru-RU" dirty="0" smtClean="0">
                <a:effectLst>
                  <a:outerShdw blurRad="38100" dist="38100" dir="2700000" algn="tl">
                    <a:srgbClr val="000000">
                      <a:alpha val="43137"/>
                    </a:srgbClr>
                  </a:outerShdw>
                </a:effectLst>
              </a:rPr>
              <a:t>Еволуција тврди</a:t>
            </a:r>
            <a:r>
              <a:rPr lang="x-none" dirty="0" smtClean="0">
                <a:effectLst>
                  <a:outerShdw blurRad="38100" dist="38100" dir="2700000" algn="tl">
                    <a:srgbClr val="000000">
                      <a:alpha val="43137"/>
                    </a:srgbClr>
                  </a:outerShdw>
                </a:effectLst>
              </a:rPr>
              <a:t>:</a:t>
            </a:r>
            <a:endParaRPr lang="ru-RU" dirty="0" smtClean="0">
              <a:effectLst>
                <a:outerShdw blurRad="38100" dist="38100" dir="2700000" algn="tl">
                  <a:srgbClr val="000000">
                    <a:alpha val="43137"/>
                  </a:srgbClr>
                </a:outerShdw>
              </a:effectLst>
            </a:endParaRPr>
          </a:p>
          <a:p>
            <a:r>
              <a:rPr lang="ru-RU" dirty="0" smtClean="0">
                <a:effectLst>
                  <a:outerShdw blurRad="38100" dist="38100" dir="2700000" algn="tl">
                    <a:srgbClr val="000000">
                      <a:alpha val="43137"/>
                    </a:srgbClr>
                  </a:outerShdw>
                </a:effectLst>
              </a:rPr>
              <a:t>Научници тврде да су прва жива бића настала у праокеанима, једноћелиски организми и да од њих воде поријекло данашња жива бића.</a:t>
            </a:r>
            <a:endParaRPr lang="en-US" dirty="0">
              <a:effectLst>
                <a:outerShdw blurRad="38100" dist="38100" dir="2700000" algn="tl">
                  <a:srgbClr val="000000">
                    <a:alpha val="43137"/>
                  </a:srgbClr>
                </a:outerShdw>
              </a:effectLst>
            </a:endParaRPr>
          </a:p>
        </p:txBody>
      </p:sp>
      <p:pic>
        <p:nvPicPr>
          <p:cNvPr id="4" name="Picture 3" descr="images.jpg"/>
          <p:cNvPicPr>
            <a:picLocks noChangeAspect="1"/>
          </p:cNvPicPr>
          <p:nvPr/>
        </p:nvPicPr>
        <p:blipFill>
          <a:blip r:embed="rId2"/>
          <a:stretch>
            <a:fillRect/>
          </a:stretch>
        </p:blipFill>
        <p:spPr>
          <a:xfrm>
            <a:off x="6215074" y="4143380"/>
            <a:ext cx="2714620" cy="2714620"/>
          </a:xfrm>
          <a:prstGeom prst="rect">
            <a:avLst/>
          </a:prstGeom>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0232" y="0"/>
            <a:ext cx="6172200" cy="1000108"/>
          </a:xfrm>
        </p:spPr>
        <p:txBody>
          <a:bodyPr/>
          <a:lstStyle/>
          <a:p>
            <a:r>
              <a:rPr lang="sr-Cyrl-BA" dirty="0" smtClean="0">
                <a:latin typeface="Comic Sans MS" pitchFamily="66" charset="0"/>
              </a:rPr>
              <a:t>Духовни свијет</a:t>
            </a:r>
            <a:endParaRPr lang="en-US" dirty="0"/>
          </a:p>
        </p:txBody>
      </p:sp>
      <p:sp>
        <p:nvSpPr>
          <p:cNvPr id="3" name="Subtitle 2"/>
          <p:cNvSpPr>
            <a:spLocks noGrp="1"/>
          </p:cNvSpPr>
          <p:nvPr>
            <p:ph type="subTitle" idx="1"/>
          </p:nvPr>
        </p:nvSpPr>
        <p:spPr>
          <a:xfrm>
            <a:off x="2286000" y="1071546"/>
            <a:ext cx="6172200" cy="5303376"/>
          </a:xfrm>
        </p:spPr>
        <p:txBody>
          <a:bodyPr>
            <a:noAutofit/>
          </a:bodyPr>
          <a:lstStyle/>
          <a:p>
            <a:r>
              <a:rPr lang="sr-Cyrl-BA" sz="2400" dirty="0" smtClean="0">
                <a:latin typeface="Comic Sans MS" pitchFamily="66" charset="0"/>
              </a:rPr>
              <a:t>Бог је своју творачку силу најприје показао у стварању духовног </a:t>
            </a:r>
          </a:p>
          <a:p>
            <a:r>
              <a:rPr lang="sr-Cyrl-BA" sz="2400" dirty="0" smtClean="0">
                <a:latin typeface="Comic Sans MS" pitchFamily="66" charset="0"/>
              </a:rPr>
              <a:t>свијета.</a:t>
            </a:r>
          </a:p>
          <a:p>
            <a:r>
              <a:rPr lang="sr-Cyrl-BA" sz="2400" dirty="0" smtClean="0">
                <a:latin typeface="Comic Sans MS" pitchFamily="66" charset="0"/>
              </a:rPr>
              <a:t>Он је из ничега створио </a:t>
            </a:r>
          </a:p>
          <a:p>
            <a:r>
              <a:rPr lang="sr-Cyrl-BA" sz="2400" dirty="0" smtClean="0">
                <a:latin typeface="Comic Sans MS" pitchFamily="66" charset="0"/>
              </a:rPr>
              <a:t>сва духовна бића,</a:t>
            </a:r>
          </a:p>
          <a:p>
            <a:r>
              <a:rPr lang="sr-Cyrl-BA" sz="2400" dirty="0" smtClean="0">
                <a:latin typeface="Comic Sans MS" pitchFamily="66" charset="0"/>
              </a:rPr>
              <a:t>обдаривши их животом</a:t>
            </a:r>
          </a:p>
          <a:p>
            <a:r>
              <a:rPr lang="sr-Cyrl-BA" sz="2400" dirty="0" smtClean="0">
                <a:latin typeface="Comic Sans MS" pitchFamily="66" charset="0"/>
              </a:rPr>
              <a:t> и духовно моралним</a:t>
            </a:r>
          </a:p>
          <a:p>
            <a:r>
              <a:rPr lang="sr-Cyrl-BA" sz="2400" dirty="0" smtClean="0">
                <a:latin typeface="Comic Sans MS" pitchFamily="66" charset="0"/>
              </a:rPr>
              <a:t> особинама.</a:t>
            </a:r>
          </a:p>
          <a:p>
            <a:r>
              <a:rPr lang="sr-Cyrl-BA" sz="2400" dirty="0" smtClean="0">
                <a:latin typeface="Comic Sans MS" pitchFamily="66" charset="0"/>
              </a:rPr>
              <a:t>Створени да буду </a:t>
            </a:r>
          </a:p>
          <a:p>
            <a:r>
              <a:rPr lang="sr-Cyrl-BA" sz="2400" dirty="0" smtClean="0">
                <a:latin typeface="Comic Sans MS" pitchFamily="66" charset="0"/>
              </a:rPr>
              <a:t>извршиоци и вјесници воље Божје,ова су духовна бића названа АНЂЕЛИ.</a:t>
            </a:r>
            <a:endParaRPr lang="en-US" sz="2400" dirty="0"/>
          </a:p>
        </p:txBody>
      </p:sp>
      <p:pic>
        <p:nvPicPr>
          <p:cNvPr id="4" name="Picture 3" descr="images.jpg"/>
          <p:cNvPicPr>
            <a:picLocks noChangeAspect="1"/>
          </p:cNvPicPr>
          <p:nvPr/>
        </p:nvPicPr>
        <p:blipFill>
          <a:blip r:embed="rId2"/>
          <a:stretch>
            <a:fillRect/>
          </a:stretch>
        </p:blipFill>
        <p:spPr>
          <a:xfrm>
            <a:off x="6215074" y="2032711"/>
            <a:ext cx="2781296" cy="2591662"/>
          </a:xfrm>
          <a:prstGeom prst="rect">
            <a:avLst/>
          </a:prstGeom>
        </p:spPr>
      </p:pic>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8860" y="0"/>
            <a:ext cx="6172200" cy="1894362"/>
          </a:xfrm>
        </p:spPr>
        <p:txBody>
          <a:bodyPr/>
          <a:lstStyle/>
          <a:p>
            <a:r>
              <a:rPr lang="x-none" dirty="0" smtClean="0"/>
              <a:t>ШЕСТИ ДАН</a:t>
            </a:r>
            <a:endParaRPr lang="en-US" dirty="0"/>
          </a:p>
        </p:txBody>
      </p:sp>
      <p:sp>
        <p:nvSpPr>
          <p:cNvPr id="3" name="Subtitle 2"/>
          <p:cNvSpPr>
            <a:spLocks noGrp="1"/>
          </p:cNvSpPr>
          <p:nvPr>
            <p:ph type="subTitle" idx="1"/>
          </p:nvPr>
        </p:nvSpPr>
        <p:spPr>
          <a:xfrm>
            <a:off x="2286000" y="2000240"/>
            <a:ext cx="6172200" cy="4374682"/>
          </a:xfrm>
        </p:spPr>
        <p:txBody>
          <a:bodyPr/>
          <a:lstStyle/>
          <a:p>
            <a:r>
              <a:rPr lang="x-none" dirty="0" smtClean="0"/>
              <a:t>Потом рече Бог:”Да </a:t>
            </a:r>
            <a:r>
              <a:rPr lang="x-none" smtClean="0"/>
              <a:t>начиним чов</a:t>
            </a:r>
            <a:r>
              <a:rPr lang="sr-Cyrl-BA" dirty="0" smtClean="0"/>
              <a:t>ј</a:t>
            </a:r>
            <a:r>
              <a:rPr lang="x-none" smtClean="0"/>
              <a:t>ека </a:t>
            </a:r>
            <a:r>
              <a:rPr lang="x-none" dirty="0" smtClean="0"/>
              <a:t>по своме лику, себи слична, који ће бити господар од риба морских и од птица небеских и од стоке и </a:t>
            </a:r>
            <a:r>
              <a:rPr lang="x-none" smtClean="0"/>
              <a:t>од ц</a:t>
            </a:r>
            <a:r>
              <a:rPr lang="sr-Cyrl-BA" dirty="0" smtClean="0"/>
              <a:t>иј</a:t>
            </a:r>
            <a:r>
              <a:rPr lang="x-none" smtClean="0"/>
              <a:t>еле </a:t>
            </a:r>
            <a:r>
              <a:rPr lang="x-none" dirty="0" smtClean="0"/>
              <a:t>земље и од свих гмизаваца што гмижу по земљи”. </a:t>
            </a:r>
            <a:endParaRPr lang="en-US" dirty="0"/>
          </a:p>
        </p:txBody>
      </p:sp>
      <p:pic>
        <p:nvPicPr>
          <p:cNvPr id="5" name="Picture 4" descr="images.jpg"/>
          <p:cNvPicPr>
            <a:picLocks noChangeAspect="1"/>
          </p:cNvPicPr>
          <p:nvPr/>
        </p:nvPicPr>
        <p:blipFill>
          <a:blip r:embed="rId2"/>
          <a:stretch>
            <a:fillRect/>
          </a:stretch>
        </p:blipFill>
        <p:spPr>
          <a:xfrm>
            <a:off x="5357819" y="3714752"/>
            <a:ext cx="3786182" cy="3143248"/>
          </a:xfrm>
          <a:prstGeom prst="rect">
            <a:avLst/>
          </a:prstGeom>
        </p:spPr>
      </p:pic>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0"/>
            <a:ext cx="6172200" cy="1894362"/>
          </a:xfrm>
        </p:spPr>
        <p:txBody>
          <a:bodyPr/>
          <a:lstStyle/>
          <a:p>
            <a:r>
              <a:rPr lang="x-none" dirty="0" smtClean="0"/>
              <a:t>ШЕСТИ ДАН</a:t>
            </a:r>
            <a:endParaRPr lang="en-US" dirty="0"/>
          </a:p>
        </p:txBody>
      </p:sp>
      <p:sp>
        <p:nvSpPr>
          <p:cNvPr id="3" name="Subtitle 2"/>
          <p:cNvSpPr>
            <a:spLocks noGrp="1"/>
          </p:cNvSpPr>
          <p:nvPr>
            <p:ph type="subTitle" idx="1"/>
          </p:nvPr>
        </p:nvSpPr>
        <p:spPr>
          <a:xfrm>
            <a:off x="2971800" y="2071678"/>
            <a:ext cx="6172200" cy="4786322"/>
          </a:xfrm>
        </p:spPr>
        <p:txBody>
          <a:bodyPr/>
          <a:lstStyle/>
          <a:p>
            <a:r>
              <a:rPr lang="x-none" dirty="0" smtClean="0"/>
              <a:t>Бог је прво створио мушко</a:t>
            </a:r>
            <a:r>
              <a:rPr lang="x-none" smtClean="0"/>
              <a:t>. Чов</a:t>
            </a:r>
            <a:r>
              <a:rPr lang="sr-Cyrl-BA" dirty="0" smtClean="0"/>
              <a:t>ј</a:t>
            </a:r>
            <a:r>
              <a:rPr lang="x-none" smtClean="0"/>
              <a:t>ека </a:t>
            </a:r>
            <a:r>
              <a:rPr lang="x-none" dirty="0" smtClean="0"/>
              <a:t>је створио по икони и подобју. Створио га је себи сличног по своме лику. Створио га је тако да има: разум, савјест, моћ говора, слободу воље.</a:t>
            </a:r>
          </a:p>
          <a:p>
            <a:endParaRPr lang="x-none" dirty="0" smtClean="0"/>
          </a:p>
          <a:p>
            <a:r>
              <a:rPr lang="x-none" dirty="0" smtClean="0"/>
              <a:t>Први човек звао се Адам. Њега је Бог створио од земље што говори и његово име. Човек је психо-физичко биће. Састављен је од душе и тела. </a:t>
            </a:r>
            <a:r>
              <a:rPr lang="x-none" smtClean="0"/>
              <a:t>Сваки чов</a:t>
            </a:r>
            <a:r>
              <a:rPr lang="sr-Cyrl-BA" dirty="0" smtClean="0"/>
              <a:t>ј</a:t>
            </a:r>
            <a:r>
              <a:rPr lang="x-none" smtClean="0"/>
              <a:t>ек </a:t>
            </a:r>
            <a:r>
              <a:rPr lang="x-none" dirty="0" smtClean="0"/>
              <a:t>је јединствена и непоновљива личност. </a:t>
            </a:r>
          </a:p>
          <a:p>
            <a:endParaRPr lang="x-none" dirty="0" smtClean="0"/>
          </a:p>
          <a:p>
            <a:endParaRPr lang="en-US" dirty="0"/>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0"/>
            <a:ext cx="6172200" cy="1894362"/>
          </a:xfrm>
        </p:spPr>
        <p:txBody>
          <a:bodyPr/>
          <a:lstStyle/>
          <a:p>
            <a:r>
              <a:rPr lang="x-none" dirty="0" smtClean="0"/>
              <a:t>ШЕСТИ ДАН</a:t>
            </a:r>
            <a:endParaRPr lang="en-US" dirty="0"/>
          </a:p>
        </p:txBody>
      </p:sp>
      <p:sp>
        <p:nvSpPr>
          <p:cNvPr id="3" name="Subtitle 2"/>
          <p:cNvSpPr>
            <a:spLocks noGrp="1"/>
          </p:cNvSpPr>
          <p:nvPr>
            <p:ph type="subTitle" idx="1"/>
          </p:nvPr>
        </p:nvSpPr>
        <p:spPr>
          <a:xfrm>
            <a:off x="2971800" y="1928802"/>
            <a:ext cx="6172200" cy="4446120"/>
          </a:xfrm>
        </p:spPr>
        <p:txBody>
          <a:bodyPr/>
          <a:lstStyle/>
          <a:p>
            <a:r>
              <a:rPr lang="x-none" dirty="0" smtClean="0"/>
              <a:t>И рече Бог:” Није добро да </a:t>
            </a:r>
            <a:r>
              <a:rPr lang="x-none" smtClean="0"/>
              <a:t>је чов</a:t>
            </a:r>
            <a:r>
              <a:rPr lang="sr-Cyrl-BA" dirty="0" smtClean="0"/>
              <a:t>ј</a:t>
            </a:r>
            <a:r>
              <a:rPr lang="x-none" smtClean="0"/>
              <a:t>ек </a:t>
            </a:r>
            <a:r>
              <a:rPr lang="x-none" dirty="0" smtClean="0"/>
              <a:t>сам. Да му начиним друга према њему.” Јер Господ Бог створи од земље </a:t>
            </a:r>
            <a:r>
              <a:rPr lang="x-none" smtClean="0"/>
              <a:t>све зв</a:t>
            </a:r>
            <a:r>
              <a:rPr lang="sr-Cyrl-BA" dirty="0" smtClean="0"/>
              <a:t>иј</a:t>
            </a:r>
            <a:r>
              <a:rPr lang="x-none" smtClean="0"/>
              <a:t>ери </a:t>
            </a:r>
            <a:r>
              <a:rPr lang="x-none" dirty="0" smtClean="0"/>
              <a:t>пољске и све птице небеске и доведе Адаму да види како ће их назвати, па како Адам назва сваку животињу онако да јој буде име. И </a:t>
            </a:r>
            <a:r>
              <a:rPr lang="x-none" smtClean="0"/>
              <a:t>Адам над</a:t>
            </a:r>
            <a:r>
              <a:rPr lang="sr-Cyrl-BA" dirty="0" smtClean="0"/>
              <a:t>ј</a:t>
            </a:r>
            <a:r>
              <a:rPr lang="x-none" smtClean="0"/>
              <a:t>ену </a:t>
            </a:r>
            <a:r>
              <a:rPr lang="x-none" dirty="0" smtClean="0"/>
              <a:t>име сваком живенчету и свакој птици небеској и </a:t>
            </a:r>
            <a:r>
              <a:rPr lang="x-none" smtClean="0"/>
              <a:t>свакој зв</a:t>
            </a:r>
            <a:r>
              <a:rPr lang="sr-Cyrl-BA" dirty="0" smtClean="0"/>
              <a:t>иј</a:t>
            </a:r>
            <a:r>
              <a:rPr lang="x-none" smtClean="0"/>
              <a:t>ери </a:t>
            </a:r>
            <a:r>
              <a:rPr lang="x-none" dirty="0" smtClean="0"/>
              <a:t>пољској, али се не нађе Адаму друг према њему. </a:t>
            </a:r>
            <a:endParaRPr lang="en-US" dirty="0"/>
          </a:p>
        </p:txBody>
      </p:sp>
      <p:pic>
        <p:nvPicPr>
          <p:cNvPr id="4" name="Picture 3" descr="Stvaranje_svijeta_covjeka_vjeronauk.jpg"/>
          <p:cNvPicPr>
            <a:picLocks noChangeAspect="1"/>
          </p:cNvPicPr>
          <p:nvPr/>
        </p:nvPicPr>
        <p:blipFill>
          <a:blip r:embed="rId2"/>
          <a:stretch>
            <a:fillRect/>
          </a:stretch>
        </p:blipFill>
        <p:spPr>
          <a:xfrm>
            <a:off x="5715008" y="4286256"/>
            <a:ext cx="3428992" cy="2571744"/>
          </a:xfrm>
          <a:prstGeom prst="rect">
            <a:avLst/>
          </a:prstGeom>
        </p:spPr>
      </p:pic>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0"/>
            <a:ext cx="6172200" cy="1428760"/>
          </a:xfrm>
        </p:spPr>
        <p:txBody>
          <a:bodyPr/>
          <a:lstStyle/>
          <a:p>
            <a:r>
              <a:rPr lang="x-none" dirty="0" smtClean="0"/>
              <a:t>ШЕСТИ ДАН</a:t>
            </a:r>
            <a:endParaRPr lang="en-US" dirty="0"/>
          </a:p>
        </p:txBody>
      </p:sp>
      <p:sp>
        <p:nvSpPr>
          <p:cNvPr id="3" name="Subtitle 2"/>
          <p:cNvSpPr>
            <a:spLocks noGrp="1"/>
          </p:cNvSpPr>
          <p:nvPr>
            <p:ph type="subTitle" idx="1"/>
          </p:nvPr>
        </p:nvSpPr>
        <p:spPr>
          <a:xfrm>
            <a:off x="2786050" y="1643050"/>
            <a:ext cx="6172200" cy="4874748"/>
          </a:xfrm>
        </p:spPr>
        <p:txBody>
          <a:bodyPr/>
          <a:lstStyle/>
          <a:p>
            <a:r>
              <a:rPr lang="x-none" dirty="0" smtClean="0"/>
              <a:t>И Господ Бог пусти тврд сан на Адама, те заспа, па му узе једно ребро, и месо попуни месом. И Господ Бог створи жену од ребра, које узе Адаму, и доведе је Адаму. А </a:t>
            </a:r>
            <a:r>
              <a:rPr lang="x-none" smtClean="0"/>
              <a:t>Адам ре</a:t>
            </a:r>
            <a:r>
              <a:rPr lang="sr-Cyrl-BA" dirty="0" smtClean="0"/>
              <a:t>ч</a:t>
            </a:r>
            <a:r>
              <a:rPr lang="x-none" smtClean="0"/>
              <a:t>е</a:t>
            </a:r>
            <a:r>
              <a:rPr lang="x-none" dirty="0" smtClean="0"/>
              <a:t>:” Гле ето кост од мојих кости и тело од мога тела. Нек јој буде име Жена, јер је узета од човека”. </a:t>
            </a:r>
            <a:endParaRPr lang="en-US" dirty="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0"/>
            <a:ext cx="6172200" cy="1894362"/>
          </a:xfrm>
        </p:spPr>
        <p:txBody>
          <a:bodyPr/>
          <a:lstStyle/>
          <a:p>
            <a:r>
              <a:rPr lang="x-none" dirty="0" smtClean="0"/>
              <a:t>ШЕСТИ ДАН</a:t>
            </a:r>
            <a:endParaRPr lang="en-US" dirty="0"/>
          </a:p>
        </p:txBody>
      </p:sp>
      <p:sp>
        <p:nvSpPr>
          <p:cNvPr id="3" name="Subtitle 2"/>
          <p:cNvSpPr>
            <a:spLocks noGrp="1"/>
          </p:cNvSpPr>
          <p:nvPr>
            <p:ph type="subTitle" idx="1"/>
          </p:nvPr>
        </p:nvSpPr>
        <p:spPr>
          <a:xfrm>
            <a:off x="2971800" y="2143116"/>
            <a:ext cx="6172200" cy="4714884"/>
          </a:xfrm>
        </p:spPr>
        <p:txBody>
          <a:bodyPr>
            <a:normAutofit/>
          </a:bodyPr>
          <a:lstStyle/>
          <a:p>
            <a:r>
              <a:rPr lang="x-none" dirty="0" smtClean="0"/>
              <a:t>Бог је видјевши да Адаму недостаје биће његове врсте створио жену</a:t>
            </a:r>
            <a:r>
              <a:rPr lang="sr-Cyrl-BA" dirty="0"/>
              <a:t>.</a:t>
            </a:r>
            <a:r>
              <a:rPr lang="x-none" dirty="0" smtClean="0"/>
              <a:t/>
            </a:r>
            <a:br>
              <a:rPr lang="x-none" dirty="0" smtClean="0"/>
            </a:br>
            <a:r>
              <a:rPr lang="x-none" dirty="0" smtClean="0"/>
              <a:t>Њено име бјеше Ева(мајка свих народа).</a:t>
            </a:r>
          </a:p>
          <a:p>
            <a:endParaRPr lang="x-none" dirty="0" smtClean="0"/>
          </a:p>
          <a:p>
            <a:r>
              <a:rPr lang="x-none" dirty="0" smtClean="0"/>
              <a:t> </a:t>
            </a:r>
          </a:p>
          <a:p>
            <a:endParaRPr lang="x-none" dirty="0" smtClean="0"/>
          </a:p>
          <a:p>
            <a:endParaRPr lang="en-US" dirty="0"/>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0"/>
            <a:ext cx="6172200" cy="1894362"/>
          </a:xfrm>
        </p:spPr>
        <p:txBody>
          <a:bodyPr/>
          <a:lstStyle/>
          <a:p>
            <a:r>
              <a:rPr lang="x-none" dirty="0" smtClean="0"/>
              <a:t>ШЕСТИ ДАН</a:t>
            </a:r>
            <a:endParaRPr lang="en-US" dirty="0"/>
          </a:p>
        </p:txBody>
      </p:sp>
      <p:sp>
        <p:nvSpPr>
          <p:cNvPr id="3" name="Subtitle 2"/>
          <p:cNvSpPr>
            <a:spLocks noGrp="1"/>
          </p:cNvSpPr>
          <p:nvPr>
            <p:ph type="subTitle" idx="1"/>
          </p:nvPr>
        </p:nvSpPr>
        <p:spPr>
          <a:xfrm>
            <a:off x="2971800" y="2143116"/>
            <a:ext cx="6172200" cy="4286280"/>
          </a:xfrm>
        </p:spPr>
        <p:txBody>
          <a:bodyPr>
            <a:normAutofit/>
          </a:bodyPr>
          <a:lstStyle/>
          <a:p>
            <a:r>
              <a:rPr lang="x-none" dirty="0" smtClean="0"/>
              <a:t>И благослови их Бог,и рече им Бог:”Рађајте се и множите се и </a:t>
            </a:r>
            <a:r>
              <a:rPr lang="x-none" smtClean="0"/>
              <a:t>напуните земљ</a:t>
            </a:r>
            <a:r>
              <a:rPr lang="sr-Cyrl-BA" dirty="0" smtClean="0"/>
              <a:t>у</a:t>
            </a:r>
            <a:r>
              <a:rPr lang="x-none" smtClean="0"/>
              <a:t>,и </a:t>
            </a:r>
            <a:r>
              <a:rPr lang="x-none" dirty="0" smtClean="0"/>
              <a:t>владајте њом.И будите господари од риба морских и од птица небеских и од свега звериња што гмиже по земљи.”</a:t>
            </a:r>
          </a:p>
          <a:p>
            <a:r>
              <a:rPr lang="x-none" dirty="0" smtClean="0"/>
              <a:t>И још рече Бог:”Ево дао сам све биље што носи семе по свој земљи,и сва дрвета родна која носе семе ,то ће вам бити за храну.А свему зверињу земаљском и свим птицама небеским и свим гмизавцима што по земљи гмижу и у чему има душа жива,дао сам сву траву да једу.”И би тако.</a:t>
            </a:r>
            <a:br>
              <a:rPr lang="x-none" dirty="0" smtClean="0"/>
            </a:br>
            <a:r>
              <a:rPr lang="x-none" dirty="0" smtClean="0"/>
              <a:t>Тада погледа Бог све што је створи и гле,добро беше веома.</a:t>
            </a:r>
            <a:br>
              <a:rPr lang="x-none" dirty="0" smtClean="0"/>
            </a:br>
            <a:r>
              <a:rPr lang="x-none" dirty="0" smtClean="0"/>
              <a:t/>
            </a:r>
            <a:br>
              <a:rPr lang="x-none" dirty="0" smtClean="0"/>
            </a:br>
            <a:r>
              <a:rPr lang="x-none" dirty="0" smtClean="0"/>
              <a:t>И би вече и би јутро,дан шести. </a:t>
            </a:r>
            <a:endParaRPr lang="en-US" dirty="0"/>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jpg"/>
          <p:cNvPicPr>
            <a:picLocks noChangeAspect="1"/>
          </p:cNvPicPr>
          <p:nvPr/>
        </p:nvPicPr>
        <p:blipFill>
          <a:blip r:embed="rId2"/>
          <a:stretch>
            <a:fillRect/>
          </a:stretch>
        </p:blipFill>
        <p:spPr>
          <a:xfrm>
            <a:off x="714348" y="357166"/>
            <a:ext cx="8019491" cy="6215106"/>
          </a:xfrm>
          <a:prstGeom prst="rect">
            <a:avLst/>
          </a:prstGeom>
        </p:spPr>
      </p:pic>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0"/>
            <a:ext cx="6172200" cy="1894362"/>
          </a:xfrm>
        </p:spPr>
        <p:txBody>
          <a:bodyPr/>
          <a:lstStyle/>
          <a:p>
            <a:r>
              <a:rPr lang="x-none" dirty="0" smtClean="0"/>
              <a:t>ПРВИ ГРИЈЕХ</a:t>
            </a:r>
            <a:endParaRPr lang="en-US" dirty="0"/>
          </a:p>
        </p:txBody>
      </p:sp>
      <p:sp>
        <p:nvSpPr>
          <p:cNvPr id="3" name="Subtitle 2"/>
          <p:cNvSpPr>
            <a:spLocks noGrp="1"/>
          </p:cNvSpPr>
          <p:nvPr>
            <p:ph type="subTitle" idx="1"/>
          </p:nvPr>
        </p:nvSpPr>
        <p:spPr>
          <a:xfrm>
            <a:off x="2286000" y="2000240"/>
            <a:ext cx="6172200" cy="4374682"/>
          </a:xfrm>
        </p:spPr>
        <p:txBody>
          <a:bodyPr/>
          <a:lstStyle/>
          <a:p>
            <a:r>
              <a:rPr lang="x-none" dirty="0" smtClean="0"/>
              <a:t>Бог је првим људима дао само једну заповијест а то је </a:t>
            </a:r>
            <a:r>
              <a:rPr lang="x-none" i="1" dirty="0" smtClean="0">
                <a:effectLst>
                  <a:outerShdw blurRad="38100" dist="38100" dir="2700000" algn="tl">
                    <a:srgbClr val="000000">
                      <a:alpha val="43137"/>
                    </a:srgbClr>
                  </a:outerShdw>
                </a:effectLst>
              </a:rPr>
              <a:t>да не једу плод са </a:t>
            </a:r>
            <a:r>
              <a:rPr lang="x-none" i="1" smtClean="0">
                <a:effectLst>
                  <a:outerShdw blurRad="38100" dist="38100" dir="2700000" algn="tl">
                    <a:srgbClr val="000000">
                      <a:alpha val="43137"/>
                    </a:srgbClr>
                  </a:outerShdw>
                </a:effectLst>
              </a:rPr>
              <a:t>дрвета познањ</a:t>
            </a:r>
            <a:r>
              <a:rPr lang="sr-Cyrl-BA" i="1" dirty="0" smtClean="0">
                <a:effectLst>
                  <a:outerShdw blurRad="38100" dist="38100" dir="2700000" algn="tl">
                    <a:srgbClr val="000000">
                      <a:alpha val="43137"/>
                    </a:srgbClr>
                  </a:outerShdw>
                </a:effectLst>
              </a:rPr>
              <a:t>а</a:t>
            </a:r>
            <a:r>
              <a:rPr lang="x-none" i="1" smtClean="0">
                <a:effectLst>
                  <a:outerShdw blurRad="38100" dist="38100" dir="2700000" algn="tl">
                    <a:srgbClr val="000000">
                      <a:alpha val="43137"/>
                    </a:srgbClr>
                  </a:outerShdw>
                </a:effectLst>
              </a:rPr>
              <a:t> </a:t>
            </a:r>
            <a:r>
              <a:rPr lang="x-none" i="1" dirty="0" smtClean="0">
                <a:effectLst>
                  <a:outerShdw blurRad="38100" dist="38100" dir="2700000" algn="tl">
                    <a:srgbClr val="000000">
                      <a:alpha val="43137"/>
                    </a:srgbClr>
                  </a:outerShdw>
                </a:effectLst>
              </a:rPr>
              <a:t>добра и зла.</a:t>
            </a:r>
          </a:p>
          <a:p>
            <a:r>
              <a:rPr lang="x-none" dirty="0" smtClean="0"/>
              <a:t/>
            </a:r>
            <a:br>
              <a:rPr lang="x-none" dirty="0" smtClean="0"/>
            </a:br>
            <a:endParaRPr lang="x-none" dirty="0" smtClean="0"/>
          </a:p>
          <a:p>
            <a:endParaRPr lang="en-US" dirty="0"/>
          </a:p>
        </p:txBody>
      </p:sp>
      <p:pic>
        <p:nvPicPr>
          <p:cNvPr id="4" name="Picture 3" descr="plpč.jpg"/>
          <p:cNvPicPr>
            <a:picLocks noChangeAspect="1"/>
          </p:cNvPicPr>
          <p:nvPr/>
        </p:nvPicPr>
        <p:blipFill>
          <a:blip r:embed="rId2"/>
          <a:stretch>
            <a:fillRect/>
          </a:stretch>
        </p:blipFill>
        <p:spPr>
          <a:xfrm>
            <a:off x="2357422" y="3357562"/>
            <a:ext cx="6786578" cy="3500438"/>
          </a:xfrm>
          <a:prstGeom prst="rect">
            <a:avLst/>
          </a:prstGeom>
        </p:spPr>
      </p:pic>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571528"/>
            <a:ext cx="6172200" cy="1894362"/>
          </a:xfrm>
        </p:spPr>
        <p:txBody>
          <a:bodyPr/>
          <a:lstStyle/>
          <a:p>
            <a:r>
              <a:rPr lang="x-none" dirty="0" smtClean="0">
                <a:effectLst>
                  <a:outerShdw blurRad="38100" dist="38100" dir="2700000" algn="tl">
                    <a:srgbClr val="000000">
                      <a:alpha val="43137"/>
                    </a:srgbClr>
                  </a:outerShdw>
                </a:effectLst>
              </a:rPr>
              <a:t>ПРВИ ГРИЈЕХ</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971800" y="2143116"/>
            <a:ext cx="6172200" cy="4231806"/>
          </a:xfrm>
        </p:spPr>
        <p:txBody>
          <a:bodyPr>
            <a:normAutofit fontScale="92500"/>
          </a:bodyPr>
          <a:lstStyle/>
          <a:p>
            <a:r>
              <a:rPr lang="x-none" dirty="0" smtClean="0"/>
              <a:t>Али змија беше лукавија од </a:t>
            </a:r>
            <a:r>
              <a:rPr lang="x-none" smtClean="0"/>
              <a:t>свих зв</a:t>
            </a:r>
            <a:r>
              <a:rPr lang="sr-Cyrl-BA" dirty="0" smtClean="0"/>
              <a:t>иј</a:t>
            </a:r>
            <a:r>
              <a:rPr lang="x-none" smtClean="0"/>
              <a:t>ер</a:t>
            </a:r>
            <a:r>
              <a:rPr lang="sr-Cyrl-BA" dirty="0" smtClean="0"/>
              <a:t>и</a:t>
            </a:r>
            <a:r>
              <a:rPr lang="x-none" smtClean="0"/>
              <a:t>,кој</a:t>
            </a:r>
            <a:r>
              <a:rPr lang="sr-Cyrl-BA" dirty="0" smtClean="0"/>
              <a:t>е</a:t>
            </a:r>
            <a:r>
              <a:rPr lang="x-none" smtClean="0"/>
              <a:t> </a:t>
            </a:r>
            <a:r>
              <a:rPr lang="x-none" dirty="0" smtClean="0"/>
              <a:t>створи Господ Бог,па рече жени</a:t>
            </a:r>
            <a:r>
              <a:rPr lang="x-none" smtClean="0"/>
              <a:t>:”Је</a:t>
            </a:r>
            <a:r>
              <a:rPr lang="sr-Cyrl-BA" dirty="0" smtClean="0"/>
              <a:t> </a:t>
            </a:r>
            <a:r>
              <a:rPr lang="x-none" smtClean="0"/>
              <a:t>ли </a:t>
            </a:r>
            <a:r>
              <a:rPr lang="x-none" dirty="0" smtClean="0"/>
              <a:t>истина да је Бог казао да не једете са свакога дрвета у врту?”</a:t>
            </a:r>
          </a:p>
          <a:p>
            <a:r>
              <a:rPr lang="x-none" dirty="0" smtClean="0"/>
              <a:t>А жена рече змији:”Ми једемо рода са сваког рода </a:t>
            </a:r>
            <a:r>
              <a:rPr lang="x-none" smtClean="0"/>
              <a:t>у врт</a:t>
            </a:r>
            <a:r>
              <a:rPr lang="sr-Cyrl-BA" dirty="0" smtClean="0"/>
              <a:t>у</a:t>
            </a:r>
            <a:r>
              <a:rPr lang="x-none" smtClean="0"/>
              <a:t>,само </a:t>
            </a:r>
            <a:r>
              <a:rPr lang="x-none" dirty="0" smtClean="0"/>
              <a:t>рода са онога дрвета усред врта,казао је Бог,не једите и не дирате у њега,да не умрете”.</a:t>
            </a:r>
          </a:p>
          <a:p>
            <a:r>
              <a:rPr lang="x-none" dirty="0" smtClean="0"/>
              <a:t>Али змија рече жени:”Нећете ви умријети,него зна Бог да ће вам се у онај дан,кад окусите с њега отворити очи,па ће те постати као Богови </a:t>
            </a:r>
            <a:r>
              <a:rPr lang="x-none" smtClean="0"/>
              <a:t>и знаћете </a:t>
            </a:r>
            <a:r>
              <a:rPr lang="x-none" dirty="0" smtClean="0"/>
              <a:t>шта је добро а шта зло.</a:t>
            </a:r>
          </a:p>
          <a:p>
            <a:endParaRPr lang="x-none" dirty="0" smtClean="0"/>
          </a:p>
          <a:p>
            <a:r>
              <a:rPr lang="x-none" dirty="0" smtClean="0"/>
              <a:t>Овим ријечима ђаво је убиједио Еву да окуси плод заједно са Адамом,са </a:t>
            </a:r>
            <a:r>
              <a:rPr lang="x-none" smtClean="0"/>
              <a:t>дрвета познањ</a:t>
            </a:r>
            <a:r>
              <a:rPr lang="sr-Cyrl-BA" dirty="0" smtClean="0"/>
              <a:t>а </a:t>
            </a:r>
            <a:r>
              <a:rPr lang="x-none" smtClean="0"/>
              <a:t>добра </a:t>
            </a:r>
            <a:r>
              <a:rPr lang="x-none" dirty="0" smtClean="0"/>
              <a:t>и зла. </a:t>
            </a:r>
            <a:endParaRPr lang="en-US" dirty="0"/>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0"/>
            <a:ext cx="6172200" cy="1894362"/>
          </a:xfrm>
        </p:spPr>
        <p:txBody>
          <a:bodyPr/>
          <a:lstStyle/>
          <a:p>
            <a:r>
              <a:rPr lang="x-none" dirty="0" smtClean="0">
                <a:effectLst>
                  <a:outerShdw blurRad="38100" dist="38100" dir="2700000" algn="tl">
                    <a:srgbClr val="000000">
                      <a:alpha val="43137"/>
                    </a:srgbClr>
                  </a:outerShdw>
                </a:effectLst>
              </a:rPr>
              <a:t>ИСТЈЕРИВАЊЕ ИЗ РАЈА</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286000" y="2214554"/>
            <a:ext cx="6172200" cy="4160368"/>
          </a:xfrm>
        </p:spPr>
        <p:txBody>
          <a:bodyPr/>
          <a:lstStyle/>
          <a:p>
            <a:r>
              <a:rPr lang="x-none" dirty="0" smtClean="0"/>
              <a:t>Због овога гријеха Бог је одлучио да казни Адама и Еву.</a:t>
            </a:r>
          </a:p>
          <a:p>
            <a:r>
              <a:rPr lang="x-none" dirty="0" smtClean="0"/>
              <a:t>Прва казна била је смрт,а друга истјеривање из Едема.</a:t>
            </a:r>
          </a:p>
          <a:p>
            <a:endParaRPr lang="x-none" dirty="0" smtClean="0"/>
          </a:p>
          <a:p>
            <a:r>
              <a:rPr lang="x-none" dirty="0" smtClean="0"/>
              <a:t>Често се поставља питање како је настала смрт и због чега.</a:t>
            </a:r>
            <a:br>
              <a:rPr lang="x-none" dirty="0" smtClean="0"/>
            </a:br>
            <a:r>
              <a:rPr lang="x-none" dirty="0" smtClean="0"/>
              <a:t>-Е баш због тог гријеха настала је смрт.</a:t>
            </a:r>
            <a:br>
              <a:rPr lang="x-none" dirty="0" smtClean="0"/>
            </a:br>
            <a:r>
              <a:rPr lang="x-none" dirty="0" smtClean="0"/>
              <a:t>Прије него што су прекршили заповијест људи су имали вијечни живот,могли да причају са животињама и живили у</a:t>
            </a:r>
            <a:r>
              <a:rPr lang="sr-Cyrl-BA" dirty="0" smtClean="0"/>
              <a:t> благостању</a:t>
            </a:r>
            <a:r>
              <a:rPr lang="x-none" dirty="0" smtClean="0"/>
              <a:t>.</a:t>
            </a:r>
          </a:p>
          <a:p>
            <a:r>
              <a:rPr lang="x-none" dirty="0" smtClean="0">
                <a:effectLst>
                  <a:outerShdw blurRad="38100" dist="38100" dir="2700000" algn="tl">
                    <a:srgbClr val="000000">
                      <a:alpha val="43137"/>
                    </a:srgbClr>
                  </a:outerShdw>
                </a:effectLst>
              </a:rPr>
              <a:t>Смрт</a:t>
            </a:r>
            <a:r>
              <a:rPr lang="sr-Cyrl-BA" dirty="0" smtClean="0">
                <a:effectLst>
                  <a:outerShdw blurRad="38100" dist="38100" dir="2700000" algn="tl">
                    <a:srgbClr val="000000">
                      <a:alpha val="43137"/>
                    </a:srgbClr>
                  </a:outerShdw>
                </a:effectLst>
              </a:rPr>
              <a:t> се јавља са прародитељским гријехом.</a:t>
            </a:r>
            <a:r>
              <a:rPr lang="x-none" dirty="0" smtClean="0"/>
              <a:t/>
            </a:r>
            <a:br>
              <a:rPr lang="x-none" dirty="0" smtClean="0"/>
            </a:br>
            <a:endParaRPr lang="x-none" dirty="0" smtClean="0"/>
          </a:p>
          <a:p>
            <a:endParaRPr lang="en-US" dirty="0"/>
          </a:p>
        </p:txBody>
      </p:sp>
      <p:pic>
        <p:nvPicPr>
          <p:cNvPr id="4" name="Picture 3" descr="dikop.jpg"/>
          <p:cNvPicPr>
            <a:picLocks noChangeAspect="1"/>
          </p:cNvPicPr>
          <p:nvPr/>
        </p:nvPicPr>
        <p:blipFill>
          <a:blip r:embed="rId2"/>
          <a:stretch>
            <a:fillRect/>
          </a:stretch>
        </p:blipFill>
        <p:spPr>
          <a:xfrm>
            <a:off x="7572396" y="5286388"/>
            <a:ext cx="1571604" cy="1571612"/>
          </a:xfrm>
          <a:prstGeom prst="rect">
            <a:avLst/>
          </a:prstGeom>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7422" y="0"/>
            <a:ext cx="6172200" cy="357166"/>
          </a:xfrm>
        </p:spPr>
        <p:txBody>
          <a:bodyPr>
            <a:normAutofit fontScale="90000"/>
          </a:bodyPr>
          <a:lstStyle/>
          <a:p>
            <a:endParaRPr lang="en-US" dirty="0"/>
          </a:p>
        </p:txBody>
      </p:sp>
      <p:sp>
        <p:nvSpPr>
          <p:cNvPr id="3" name="Subtitle 2"/>
          <p:cNvSpPr>
            <a:spLocks noGrp="1"/>
          </p:cNvSpPr>
          <p:nvPr>
            <p:ph type="subTitle" idx="1"/>
          </p:nvPr>
        </p:nvSpPr>
        <p:spPr>
          <a:xfrm>
            <a:off x="2286000" y="428604"/>
            <a:ext cx="6172200" cy="5946318"/>
          </a:xfrm>
        </p:spPr>
        <p:txBody>
          <a:bodyPr/>
          <a:lstStyle/>
          <a:p>
            <a:r>
              <a:rPr lang="sr-Cyrl-BA" sz="2400" dirty="0" smtClean="0">
                <a:latin typeface="Comic Sans MS" pitchFamily="66" charset="0"/>
              </a:rPr>
              <a:t>А назив анђео је име,не природе него дужности и значи ГЛАСНИК,ВЈЕСНИК.</a:t>
            </a:r>
          </a:p>
          <a:p>
            <a:r>
              <a:rPr lang="sr-Cyrl-BA" sz="2400" dirty="0" smtClean="0">
                <a:latin typeface="Comic Sans MS" pitchFamily="66" charset="0"/>
              </a:rPr>
              <a:t>Свето Писмо,у већини случајева,и углавном,под именом анђела подразумијева биће своје врсте,које се разликује и од Бога и од људи својом посебном природом и постојањем,својом самосталном личношћу и особинама.</a:t>
            </a:r>
            <a:endParaRPr lang="en-US" sz="2400" dirty="0" smtClean="0">
              <a:latin typeface="Comic Sans MS" pitchFamily="66" charset="0"/>
            </a:endParaRPr>
          </a:p>
          <a:p>
            <a:endParaRPr lang="en-US" dirty="0"/>
          </a:p>
        </p:txBody>
      </p:sp>
      <p:pic>
        <p:nvPicPr>
          <p:cNvPr id="4" name="Picture 3" descr="images (1).jpg"/>
          <p:cNvPicPr>
            <a:picLocks noChangeAspect="1"/>
          </p:cNvPicPr>
          <p:nvPr/>
        </p:nvPicPr>
        <p:blipFill>
          <a:blip r:embed="rId2"/>
          <a:stretch>
            <a:fillRect/>
          </a:stretch>
        </p:blipFill>
        <p:spPr>
          <a:xfrm>
            <a:off x="2428860" y="3929066"/>
            <a:ext cx="6507523" cy="248602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s.jpg"/>
          <p:cNvPicPr>
            <a:picLocks noChangeAspect="1"/>
          </p:cNvPicPr>
          <p:nvPr/>
        </p:nvPicPr>
        <p:blipFill>
          <a:blip r:embed="rId2"/>
          <a:stretch>
            <a:fillRect/>
          </a:stretch>
        </p:blipFill>
        <p:spPr>
          <a:xfrm>
            <a:off x="1142976" y="357166"/>
            <a:ext cx="7572396" cy="6143668"/>
          </a:xfrm>
          <a:prstGeom prst="rect">
            <a:avLst/>
          </a:prstGeom>
        </p:spPr>
      </p:pic>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714404"/>
            <a:ext cx="6172200" cy="1894362"/>
          </a:xfrm>
        </p:spPr>
        <p:txBody>
          <a:bodyPr/>
          <a:lstStyle/>
          <a:p>
            <a:r>
              <a:rPr lang="x-none" dirty="0" smtClean="0">
                <a:effectLst>
                  <a:outerShdw blurRad="38100" dist="38100" dir="2700000" algn="tl">
                    <a:srgbClr val="000000">
                      <a:alpha val="43137"/>
                    </a:srgbClr>
                  </a:outerShdw>
                </a:effectLst>
              </a:rPr>
              <a:t>ИСТЈЕРИВАЊЕ  ИЗ РАЈА</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857488" y="1500174"/>
            <a:ext cx="6286512" cy="4714908"/>
          </a:xfrm>
        </p:spPr>
        <p:txBody>
          <a:bodyPr>
            <a:normAutofit/>
          </a:bodyPr>
          <a:lstStyle/>
          <a:p>
            <a:r>
              <a:rPr lang="x-none" dirty="0" smtClean="0">
                <a:effectLst>
                  <a:outerShdw blurRad="38100" dist="38100" dir="2700000" algn="tl">
                    <a:srgbClr val="000000">
                      <a:alpha val="43137"/>
                    </a:srgbClr>
                  </a:outerShdw>
                </a:effectLst>
              </a:rPr>
              <a:t>Тад им се отворише очи</a:t>
            </a:r>
          </a:p>
          <a:p>
            <a:endParaRPr lang="x-none" dirty="0" smtClean="0"/>
          </a:p>
          <a:p>
            <a:r>
              <a:rPr lang="x-none" dirty="0" smtClean="0"/>
              <a:t>И зачу се глас Господа Бога,који изађаше по врту кад захлади.И сакри се Адам и жена му испред Господа Бога међу дрвета у врту.А Господ Бог викну Адаму и упита</a:t>
            </a:r>
            <a:r>
              <a:rPr lang="x-none" smtClean="0"/>
              <a:t>:”Гд</a:t>
            </a:r>
            <a:r>
              <a:rPr lang="sr-Cyrl-BA" dirty="0" smtClean="0"/>
              <a:t>ј</a:t>
            </a:r>
            <a:r>
              <a:rPr lang="x-none" smtClean="0"/>
              <a:t>е </a:t>
            </a:r>
            <a:r>
              <a:rPr lang="x-none" dirty="0" smtClean="0"/>
              <a:t>си?”А он рече:”Чух глас твој у врту,па се уплаших,јер сам го,па се сакрих”</a:t>
            </a:r>
          </a:p>
          <a:p>
            <a:r>
              <a:rPr lang="x-none" dirty="0" smtClean="0"/>
              <a:t>А Бог рече:”Ко ти каза да си го?Да ниси јео са оног дрвета што сам ти забранио да једеш са његе?”А Адам рече:”Жена коју си створио са мном,она ми даде с дрвета,те једох”.Господ Бог  рече жени:”Зашто си то учинила?”А жена одговори:”Змија ме </a:t>
            </a:r>
            <a:r>
              <a:rPr lang="x-none" smtClean="0"/>
              <a:t>превари,те једох</a:t>
            </a:r>
            <a:r>
              <a:rPr lang="sr-Cyrl-BA" dirty="0" smtClean="0"/>
              <a:t>.</a:t>
            </a:r>
            <a:r>
              <a:rPr lang="x-none" smtClean="0"/>
              <a:t>”</a:t>
            </a:r>
            <a:endParaRPr lang="x-none" dirty="0" smtClean="0"/>
          </a:p>
          <a:p>
            <a:endParaRPr lang="en-US" dirty="0"/>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5984" y="0"/>
            <a:ext cx="6172200" cy="1894362"/>
          </a:xfrm>
        </p:spPr>
        <p:txBody>
          <a:bodyPr/>
          <a:lstStyle/>
          <a:p>
            <a:r>
              <a:rPr lang="x-none" dirty="0" smtClean="0"/>
              <a:t>ЖИВОТ ВАН РАЈА</a:t>
            </a:r>
            <a:endParaRPr lang="en-US" dirty="0"/>
          </a:p>
        </p:txBody>
      </p:sp>
      <p:sp>
        <p:nvSpPr>
          <p:cNvPr id="3" name="Subtitle 2"/>
          <p:cNvSpPr>
            <a:spLocks noGrp="1"/>
          </p:cNvSpPr>
          <p:nvPr>
            <p:ph type="subTitle" idx="1"/>
          </p:nvPr>
        </p:nvSpPr>
        <p:spPr>
          <a:xfrm>
            <a:off x="2071670" y="2071678"/>
            <a:ext cx="6172200" cy="4572032"/>
          </a:xfrm>
        </p:spPr>
        <p:txBody>
          <a:bodyPr>
            <a:normAutofit/>
          </a:bodyPr>
          <a:lstStyle/>
          <a:p>
            <a:r>
              <a:rPr lang="x-none" dirty="0" smtClean="0"/>
              <a:t>Адам и Ева су имали два сина Каина и Авеља.</a:t>
            </a:r>
            <a:br>
              <a:rPr lang="x-none" dirty="0" smtClean="0"/>
            </a:br>
            <a:r>
              <a:rPr lang="x-none" dirty="0" smtClean="0"/>
              <a:t>Авељ је био други син Адама и Еве и био је пастир док је његов брат обрађивао земљу.Према Јеванђељу Каин је убио Авеља због љубоморе,јер је Авељова жртва била прихваћена,а његова не.</a:t>
            </a:r>
            <a:endParaRPr lang="en-US" dirty="0"/>
          </a:p>
        </p:txBody>
      </p:sp>
      <p:pic>
        <p:nvPicPr>
          <p:cNvPr id="6" name="Picture 5" descr="cain-sacrifice.jpg"/>
          <p:cNvPicPr>
            <a:picLocks noChangeAspect="1"/>
          </p:cNvPicPr>
          <p:nvPr/>
        </p:nvPicPr>
        <p:blipFill>
          <a:blip r:embed="rId2"/>
          <a:stretch>
            <a:fillRect/>
          </a:stretch>
        </p:blipFill>
        <p:spPr>
          <a:xfrm>
            <a:off x="6572232" y="4000480"/>
            <a:ext cx="2571768" cy="2857520"/>
          </a:xfrm>
          <a:prstGeom prst="rect">
            <a:avLst/>
          </a:prstGeom>
        </p:spPr>
      </p:pic>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đžđžđž.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74764.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43174" y="0"/>
            <a:ext cx="6172200" cy="1894362"/>
          </a:xfrm>
        </p:spPr>
        <p:txBody>
          <a:bodyPr/>
          <a:lstStyle/>
          <a:p>
            <a:r>
              <a:rPr lang="x-none" dirty="0" smtClean="0"/>
              <a:t>ПОГРЕШНО УЧЕЊЕ О СТВАРАЊУ СВИЈЕТА</a:t>
            </a:r>
            <a:endParaRPr lang="en-US" dirty="0"/>
          </a:p>
        </p:txBody>
      </p:sp>
      <p:sp>
        <p:nvSpPr>
          <p:cNvPr id="3" name="Subtitle 2"/>
          <p:cNvSpPr>
            <a:spLocks noGrp="1"/>
          </p:cNvSpPr>
          <p:nvPr>
            <p:ph type="subTitle" idx="1"/>
          </p:nvPr>
        </p:nvSpPr>
        <p:spPr>
          <a:xfrm>
            <a:off x="2571736" y="2071678"/>
            <a:ext cx="6172200" cy="4786322"/>
          </a:xfrm>
        </p:spPr>
        <p:txBody>
          <a:bodyPr/>
          <a:lstStyle/>
          <a:p>
            <a:r>
              <a:rPr lang="x-none" dirty="0" smtClean="0">
                <a:effectLst>
                  <a:outerShdw blurRad="38100" dist="38100" dir="2700000" algn="tl">
                    <a:srgbClr val="000000">
                      <a:alpha val="43137"/>
                    </a:srgbClr>
                  </a:outerShdw>
                </a:effectLst>
              </a:rPr>
              <a:t>ХРИШЋАНСКО</a:t>
            </a:r>
            <a:r>
              <a:rPr lang="x-none" dirty="0" smtClean="0"/>
              <a:t> </a:t>
            </a:r>
            <a:r>
              <a:rPr lang="x-none" dirty="0" smtClean="0">
                <a:effectLst>
                  <a:outerShdw blurRad="38100" dist="38100" dir="2700000" algn="tl">
                    <a:srgbClr val="000000">
                      <a:alpha val="43137"/>
                    </a:srgbClr>
                  </a:outerShdw>
                </a:effectLst>
              </a:rPr>
              <a:t>СХВАТАЊЕ</a:t>
            </a:r>
            <a:r>
              <a:rPr lang="x-none" dirty="0" smtClean="0"/>
              <a:t>:Хришћани тврде  да је свијет створен </a:t>
            </a:r>
            <a:r>
              <a:rPr lang="x-none" dirty="0" smtClean="0">
                <a:effectLst>
                  <a:outerShdw blurRad="38100" dist="38100" dir="2700000" algn="tl">
                    <a:srgbClr val="000000">
                      <a:alpha val="43137"/>
                    </a:srgbClr>
                  </a:outerShdw>
                </a:effectLst>
              </a:rPr>
              <a:t>ни из чега.С</a:t>
            </a:r>
            <a:r>
              <a:rPr lang="x-none" dirty="0" smtClean="0"/>
              <a:t>вијет има свој почетак и крај.Бог је и прије стварања овога свијета био Бог.Он је слободно,разумно и лично биће.</a:t>
            </a:r>
          </a:p>
          <a:p>
            <a:r>
              <a:rPr lang="x-none" dirty="0" smtClean="0">
                <a:effectLst>
                  <a:outerShdw blurRad="38100" dist="38100" dir="2700000" algn="tl">
                    <a:srgbClr val="000000">
                      <a:alpha val="43137"/>
                    </a:srgbClr>
                  </a:outerShdw>
                </a:effectLst>
              </a:rPr>
              <a:t>ГРЧКО СХВАТАЊЕ:</a:t>
            </a:r>
            <a:r>
              <a:rPr lang="x-none" dirty="0" smtClean="0"/>
              <a:t>Стари Грци тврдили су да је свијет вијечан и безпочетан.Бог је само у односу на свијет био Бог.Он је Бог реда и хармоније.</a:t>
            </a:r>
          </a:p>
          <a:p>
            <a:r>
              <a:rPr lang="x-none" dirty="0" smtClean="0">
                <a:effectLst>
                  <a:outerShdw blurRad="38100" dist="38100" dir="2700000" algn="tl">
                    <a:srgbClr val="000000">
                      <a:alpha val="43137"/>
                    </a:srgbClr>
                  </a:outerShdw>
                </a:effectLst>
              </a:rPr>
              <a:t>ХИПОТЕЗА:</a:t>
            </a:r>
            <a:r>
              <a:rPr lang="x-none" dirty="0" smtClean="0"/>
              <a:t>Цјелокупни сунчав систем налазио се у почетку у гасовитом стању.Тада је била непокретна.Покретом ове масе развила се огромна топлота.Брзим окретањем око своје осе један дио се одвојио,тако је настала једина планета Земља.Тако су настали и њени пратиоци(сателити).</a:t>
            </a:r>
            <a:endParaRPr lang="x-none" dirty="0" smtClean="0">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0"/>
            <a:ext cx="6172200" cy="1894362"/>
          </a:xfrm>
        </p:spPr>
        <p:txBody>
          <a:bodyPr/>
          <a:lstStyle/>
          <a:p>
            <a:r>
              <a:rPr lang="x-none" smtClean="0"/>
              <a:t>ПОГРЕ</a:t>
            </a:r>
            <a:r>
              <a:rPr lang="sr-Cyrl-BA" dirty="0" smtClean="0"/>
              <a:t>Ш</a:t>
            </a:r>
            <a:r>
              <a:rPr lang="x-none" smtClean="0"/>
              <a:t>НО </a:t>
            </a:r>
            <a:r>
              <a:rPr lang="x-none" dirty="0" smtClean="0"/>
              <a:t>УЧЕЊЕ О СТВАРАЊУ СВИЈЕТА</a:t>
            </a:r>
            <a:endParaRPr lang="en-US" dirty="0"/>
          </a:p>
        </p:txBody>
      </p:sp>
      <p:sp>
        <p:nvSpPr>
          <p:cNvPr id="3" name="Subtitle 2"/>
          <p:cNvSpPr>
            <a:spLocks noGrp="1"/>
          </p:cNvSpPr>
          <p:nvPr>
            <p:ph type="subTitle" idx="1"/>
          </p:nvPr>
        </p:nvSpPr>
        <p:spPr>
          <a:xfrm>
            <a:off x="2971800" y="2071678"/>
            <a:ext cx="6172200" cy="4303244"/>
          </a:xfrm>
        </p:spPr>
        <p:txBody>
          <a:bodyPr/>
          <a:lstStyle/>
          <a:p>
            <a:r>
              <a:rPr lang="x-none" dirty="0" smtClean="0">
                <a:effectLst>
                  <a:outerShdw blurRad="38100" dist="38100" dir="2700000" algn="tl">
                    <a:srgbClr val="000000">
                      <a:alpha val="43137"/>
                    </a:srgbClr>
                  </a:outerShdw>
                </a:effectLst>
              </a:rPr>
              <a:t>КРИТИЧКИ ОСВРТ:</a:t>
            </a:r>
            <a:r>
              <a:rPr lang="x-none" dirty="0" smtClean="0"/>
              <a:t>Ова претпоставка не објашњава природне појаве у сунчевом систему.</a:t>
            </a:r>
          </a:p>
          <a:p>
            <a:r>
              <a:rPr lang="x-none" dirty="0" smtClean="0">
                <a:effectLst>
                  <a:outerShdw blurRad="38100" dist="38100" dir="2700000" algn="tl">
                    <a:srgbClr val="000000">
                      <a:alpha val="43137"/>
                    </a:srgbClr>
                  </a:outerShdw>
                </a:effectLst>
              </a:rPr>
              <a:t>МАТЕРИЈАЛИСТИЧКО УЧЕЊЕ:</a:t>
            </a:r>
            <a:r>
              <a:rPr lang="x-none" dirty="0" smtClean="0"/>
              <a:t>Материјализам је филозофски правац који материју сматра основом и суштином свих ствари па и духовних.Духовне појаве су само функције материје.Бог и духовни свијет нису видљиви и не могу се опипати значи и не постоје.Материја је једино видљива,само она постоји.Оваква схватања систематици су изложена Кант-Лапласовом теоријом.</a:t>
            </a:r>
            <a:br>
              <a:rPr lang="x-none" dirty="0" smtClean="0"/>
            </a:br>
            <a:endParaRPr lang="en-US" dirty="0"/>
          </a:p>
        </p:txBody>
      </p:sp>
    </p:spTree>
  </p:cSld>
  <p:clrMapOvr>
    <a:masterClrMapping/>
  </p:clrMapOvr>
  <p:transition>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ćšćš.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ransition>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0"/>
            <a:ext cx="6172200" cy="1894362"/>
          </a:xfrm>
        </p:spPr>
        <p:txBody>
          <a:bodyPr/>
          <a:lstStyle/>
          <a:p>
            <a:r>
              <a:rPr lang="x-none" dirty="0" smtClean="0"/>
              <a:t>ПОГРЕШНО УЧЕЊЕ О СТВАРАЊУ СВИЈЕТА</a:t>
            </a:r>
            <a:endParaRPr lang="en-US" dirty="0"/>
          </a:p>
        </p:txBody>
      </p:sp>
      <p:sp>
        <p:nvSpPr>
          <p:cNvPr id="3" name="Subtitle 2"/>
          <p:cNvSpPr>
            <a:spLocks noGrp="1"/>
          </p:cNvSpPr>
          <p:nvPr>
            <p:ph type="subTitle" idx="1"/>
          </p:nvPr>
        </p:nvSpPr>
        <p:spPr>
          <a:xfrm>
            <a:off x="2428860" y="2285992"/>
            <a:ext cx="6172200" cy="4572008"/>
          </a:xfrm>
        </p:spPr>
        <p:txBody>
          <a:bodyPr>
            <a:normAutofit/>
          </a:bodyPr>
          <a:lstStyle/>
          <a:p>
            <a:r>
              <a:rPr lang="ru-RU" dirty="0" smtClean="0"/>
              <a:t>КОЛИКО ЈЕ ДУГО БОГ СТВАРАО СВЕМИР?</a:t>
            </a:r>
          </a:p>
          <a:p>
            <a:r>
              <a:rPr lang="ru-RU" b="0" dirty="0" smtClean="0"/>
              <a:t>У Библији стоји да је Бог створио „небо и земљу“. Међутим, из тога се не може видети колико је дуго стварање трајало ни како је Бог стварао. Шта се може рећи о увреженом мишљењу креациониста да је Бог створио свемир за дословних шест дана? Такво гледиште, које се не прихвата у научним круговима, темељи се на погрешном разумијевању библијског извјештаја о стварању. </a:t>
            </a:r>
          </a:p>
          <a:p>
            <a:endParaRPr lang="en-US" dirty="0"/>
          </a:p>
        </p:txBody>
      </p:sp>
      <p:pic>
        <p:nvPicPr>
          <p:cNvPr id="5" name="Picture 4" descr="102014083_univ_cnt_3_xs.jpg"/>
          <p:cNvPicPr>
            <a:picLocks noChangeAspect="1"/>
          </p:cNvPicPr>
          <p:nvPr/>
        </p:nvPicPr>
        <p:blipFill>
          <a:blip r:embed="rId2"/>
          <a:stretch>
            <a:fillRect/>
          </a:stretch>
        </p:blipFill>
        <p:spPr>
          <a:xfrm>
            <a:off x="7072330" y="4714884"/>
            <a:ext cx="1905000" cy="1905000"/>
          </a:xfrm>
          <a:prstGeom prst="rect">
            <a:avLst/>
          </a:prstGeom>
        </p:spPr>
      </p:pic>
    </p:spTree>
  </p:cSld>
  <p:clrMapOvr>
    <a:masterClrMapping/>
  </p:clrMapOvr>
  <p:transition>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00430" y="-285776"/>
            <a:ext cx="6172200" cy="1894362"/>
          </a:xfrm>
        </p:spPr>
        <p:txBody>
          <a:bodyPr/>
          <a:lstStyle/>
          <a:p>
            <a:r>
              <a:rPr lang="x-none" dirty="0" smtClean="0"/>
              <a:t>ПОГРЕШНО УЧЕЊЕ О СТВАРАЊУ СВИЈТА</a:t>
            </a:r>
            <a:endParaRPr lang="en-US" dirty="0"/>
          </a:p>
        </p:txBody>
      </p:sp>
      <p:sp>
        <p:nvSpPr>
          <p:cNvPr id="3" name="Subtitle 2"/>
          <p:cNvSpPr>
            <a:spLocks noGrp="1"/>
          </p:cNvSpPr>
          <p:nvPr>
            <p:ph type="subTitle" idx="1"/>
          </p:nvPr>
        </p:nvSpPr>
        <p:spPr>
          <a:xfrm>
            <a:off x="2286000" y="1928802"/>
            <a:ext cx="6172200" cy="4446120"/>
          </a:xfrm>
        </p:spPr>
        <p:txBody>
          <a:bodyPr>
            <a:normAutofit/>
          </a:bodyPr>
          <a:lstStyle/>
          <a:p>
            <a:r>
              <a:rPr lang="ru-RU" dirty="0" smtClean="0"/>
              <a:t>ДА ЛИ ЈЕ БОГ КОРИСТИО ЕВОЛУЦИЈУ?</a:t>
            </a:r>
          </a:p>
          <a:p>
            <a:r>
              <a:rPr lang="ru-RU" b="0" dirty="0" smtClean="0"/>
              <a:t>Многи који не верују у Библију прихватају теорију по којој су, путем недокучивих и случајних процеса, жива бића настала од беживотних материја. Наводно се у једном тренутку појавио организам налик бактерији који је имао моћ да се сам репродукује. Од њега су почеле постепено да се развијају све врсте које данас постоје. То значи да су и невероватно сложена људска бића еволуирала од бактерија.</a:t>
            </a:r>
          </a:p>
          <a:p>
            <a:r>
              <a:rPr lang="ru-RU" b="0" dirty="0" smtClean="0"/>
              <a:t>Теорију еволуције прихватају и многи који тврде да је Библија Божја Реч. Они верују да је Бог створио прву искру живота, а онда једноставно надгледао, и можда усмеравао, процес еволуције. Међутим, такво гледиште нема потпору у Библији.</a:t>
            </a:r>
          </a:p>
          <a:p>
            <a:endParaRPr lang="en-US" dirty="0"/>
          </a:p>
        </p:txBody>
      </p:sp>
      <p:pic>
        <p:nvPicPr>
          <p:cNvPr id="4" name="Picture 3" descr="102014083_univ_cnt_4_xs.jpg"/>
          <p:cNvPicPr>
            <a:picLocks noChangeAspect="1"/>
          </p:cNvPicPr>
          <p:nvPr/>
        </p:nvPicPr>
        <p:blipFill>
          <a:blip r:embed="rId2"/>
          <a:stretch>
            <a:fillRect/>
          </a:stretch>
        </p:blipFill>
        <p:spPr>
          <a:xfrm>
            <a:off x="2000232" y="500042"/>
            <a:ext cx="1357298" cy="1357298"/>
          </a:xfrm>
          <a:prstGeom prst="rect">
            <a:avLst/>
          </a:prstGeom>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3108" y="0"/>
            <a:ext cx="6172200" cy="214290"/>
          </a:xfrm>
        </p:spPr>
        <p:txBody>
          <a:bodyPr>
            <a:normAutofit fontScale="90000"/>
          </a:bodyPr>
          <a:lstStyle/>
          <a:p>
            <a:endParaRPr lang="en-US" dirty="0"/>
          </a:p>
        </p:txBody>
      </p:sp>
      <p:sp>
        <p:nvSpPr>
          <p:cNvPr id="3" name="Subtitle 2"/>
          <p:cNvSpPr>
            <a:spLocks noGrp="1"/>
          </p:cNvSpPr>
          <p:nvPr>
            <p:ph type="subTitle" idx="1"/>
          </p:nvPr>
        </p:nvSpPr>
        <p:spPr>
          <a:xfrm>
            <a:off x="2357422" y="285728"/>
            <a:ext cx="6172200" cy="6089194"/>
          </a:xfrm>
        </p:spPr>
        <p:txBody>
          <a:bodyPr/>
          <a:lstStyle/>
          <a:p>
            <a:r>
              <a:rPr lang="sr-Cyrl-BA" sz="2400" dirty="0" smtClean="0">
                <a:latin typeface="Comic Sans MS" pitchFamily="66" charset="0"/>
              </a:rPr>
              <a:t>Библија каже да се један анђео одметнуо од Бога и постао његов непријатељ.</a:t>
            </a:r>
          </a:p>
          <a:p>
            <a:r>
              <a:rPr lang="sr-Cyrl-BA" sz="2400" dirty="0" smtClean="0">
                <a:latin typeface="Comic Sans MS" pitchFamily="66" charset="0"/>
              </a:rPr>
              <a:t>Зваше га Сатана,Луцифер или Ђаво. У жељи да оствари своје циљеве,он се служи “лажним чудесним знаковима” и “преваром”.</a:t>
            </a:r>
            <a:endParaRPr lang="en-US" sz="2400" dirty="0" smtClean="0">
              <a:latin typeface="Comic Sans MS" pitchFamily="66" charset="0"/>
            </a:endParaRPr>
          </a:p>
          <a:p>
            <a:endParaRPr lang="en-US" dirty="0"/>
          </a:p>
        </p:txBody>
      </p:sp>
      <p:pic>
        <p:nvPicPr>
          <p:cNvPr id="4" name="Picture 3" descr="quiz_image554fda5892685.jpg"/>
          <p:cNvPicPr>
            <a:picLocks noChangeAspect="1"/>
          </p:cNvPicPr>
          <p:nvPr/>
        </p:nvPicPr>
        <p:blipFill>
          <a:blip r:embed="rId2"/>
          <a:stretch>
            <a:fillRect/>
          </a:stretch>
        </p:blipFill>
        <p:spPr>
          <a:xfrm>
            <a:off x="2714612" y="3000372"/>
            <a:ext cx="5638800" cy="3667125"/>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0"/>
            <a:ext cx="6172200" cy="1894362"/>
          </a:xfrm>
        </p:spPr>
        <p:txBody>
          <a:bodyPr/>
          <a:lstStyle/>
          <a:p>
            <a:r>
              <a:rPr lang="x-none" dirty="0" smtClean="0"/>
              <a:t>БИБЛИСКЕ ТВРДЊЕ</a:t>
            </a:r>
            <a:endParaRPr lang="en-US" dirty="0"/>
          </a:p>
        </p:txBody>
      </p:sp>
      <p:sp>
        <p:nvSpPr>
          <p:cNvPr id="3" name="Subtitle 2"/>
          <p:cNvSpPr>
            <a:spLocks noGrp="1"/>
          </p:cNvSpPr>
          <p:nvPr>
            <p:ph type="subTitle" idx="1"/>
          </p:nvPr>
        </p:nvSpPr>
        <p:spPr>
          <a:xfrm>
            <a:off x="2971800" y="2285992"/>
            <a:ext cx="6172200" cy="3857652"/>
          </a:xfrm>
        </p:spPr>
        <p:txBody>
          <a:bodyPr>
            <a:normAutofit/>
          </a:bodyPr>
          <a:lstStyle/>
          <a:p>
            <a:endParaRPr lang="x-none" dirty="0" smtClean="0"/>
          </a:p>
          <a:p>
            <a:r>
              <a:rPr lang="x-none" dirty="0" smtClean="0"/>
              <a:t>Будући да Црква исповједа вјеру у Бога створитеља неба и земље  и свега видљивог и невидљивог питања  постанка у вјери Црква је увјек заузмала средишно мјесто.</a:t>
            </a:r>
          </a:p>
          <a:p>
            <a:r>
              <a:rPr lang="x-none" dirty="0" smtClean="0"/>
              <a:t>По Библији свијет није настао великим праском него га је створио Бог.</a:t>
            </a:r>
          </a:p>
          <a:p>
            <a:r>
              <a:rPr lang="x-none" dirty="0" smtClean="0"/>
              <a:t>Бог је постојао и прије настанка духовног свијета.</a:t>
            </a:r>
            <a:br>
              <a:rPr lang="x-none" dirty="0" smtClean="0"/>
            </a:br>
            <a:r>
              <a:rPr lang="x-none" dirty="0" smtClean="0"/>
              <a:t>Људи нису  настали од мајмуна,него и они као и све што постоји воде поријекло од Бога </a:t>
            </a: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7422" y="0"/>
            <a:ext cx="6172200" cy="571480"/>
          </a:xfrm>
        </p:spPr>
        <p:txBody>
          <a:bodyPr/>
          <a:lstStyle/>
          <a:p>
            <a:r>
              <a:rPr lang="sr-Cyrl-BA" dirty="0" smtClean="0">
                <a:latin typeface="Comic Sans MS" pitchFamily="66" charset="0"/>
              </a:rPr>
              <a:t>Јављање анђела у свијету</a:t>
            </a:r>
            <a:endParaRPr lang="en-US" dirty="0"/>
          </a:p>
        </p:txBody>
      </p:sp>
      <p:sp>
        <p:nvSpPr>
          <p:cNvPr id="3" name="Subtitle 2"/>
          <p:cNvSpPr>
            <a:spLocks noGrp="1"/>
          </p:cNvSpPr>
          <p:nvPr>
            <p:ph type="subTitle" idx="1"/>
          </p:nvPr>
        </p:nvSpPr>
        <p:spPr>
          <a:xfrm>
            <a:off x="2286000" y="500042"/>
            <a:ext cx="6172200" cy="5874880"/>
          </a:xfrm>
        </p:spPr>
        <p:txBody>
          <a:bodyPr/>
          <a:lstStyle/>
          <a:p>
            <a:r>
              <a:rPr lang="sr-Cyrl-BA" sz="2400" dirty="0" smtClean="0">
                <a:latin typeface="Comic Sans MS" pitchFamily="66" charset="0"/>
              </a:rPr>
              <a:t>Постојање анђела свједочи и чињеница да су се појављивали у свијету.</a:t>
            </a:r>
          </a:p>
          <a:p>
            <a:r>
              <a:rPr lang="sr-Cyrl-BA" sz="2400" dirty="0" smtClean="0">
                <a:latin typeface="Comic Sans MS" pitchFamily="66" charset="0"/>
              </a:rPr>
              <a:t>На Благовијести,</a:t>
            </a:r>
          </a:p>
          <a:p>
            <a:r>
              <a:rPr lang="sr-Cyrl-BA" sz="2400" dirty="0" smtClean="0">
                <a:latin typeface="Comic Sans MS" pitchFamily="66" charset="0"/>
              </a:rPr>
              <a:t>девет мјесеци прије</a:t>
            </a:r>
          </a:p>
          <a:p>
            <a:r>
              <a:rPr lang="sr-Cyrl-BA" sz="2400" dirty="0" smtClean="0">
                <a:latin typeface="Comic Sans MS" pitchFamily="66" charset="0"/>
              </a:rPr>
              <a:t> рођења </a:t>
            </a:r>
            <a:endParaRPr lang="en-US" sz="2400" dirty="0" smtClean="0">
              <a:latin typeface="Comic Sans MS" pitchFamily="66" charset="0"/>
            </a:endParaRPr>
          </a:p>
          <a:p>
            <a:r>
              <a:rPr lang="sr-Cyrl-BA" sz="2400" dirty="0" smtClean="0">
                <a:latin typeface="Comic Sans MS" pitchFamily="66" charset="0"/>
              </a:rPr>
              <a:t>Исуса Христа,</a:t>
            </a:r>
          </a:p>
          <a:p>
            <a:r>
              <a:rPr lang="sr-Cyrl-BA" sz="2400" dirty="0" smtClean="0">
                <a:latin typeface="Comic Sans MS" pitchFamily="66" charset="0"/>
              </a:rPr>
              <a:t>арханђел </a:t>
            </a:r>
          </a:p>
          <a:p>
            <a:r>
              <a:rPr lang="sr-Cyrl-BA" sz="2400" dirty="0" smtClean="0">
                <a:latin typeface="Comic Sans MS" pitchFamily="66" charset="0"/>
              </a:rPr>
              <a:t>Гаврило</a:t>
            </a:r>
            <a:endParaRPr lang="en-US" sz="2400" dirty="0" smtClean="0">
              <a:latin typeface="Comic Sans MS" pitchFamily="66" charset="0"/>
            </a:endParaRPr>
          </a:p>
          <a:p>
            <a:r>
              <a:rPr lang="sr-Cyrl-BA" sz="2400" dirty="0" smtClean="0">
                <a:latin typeface="Comic Sans MS" pitchFamily="66" charset="0"/>
              </a:rPr>
              <a:t> се јавио </a:t>
            </a:r>
          </a:p>
          <a:p>
            <a:r>
              <a:rPr lang="sr-Cyrl-BA" sz="2400" dirty="0" smtClean="0">
                <a:latin typeface="Comic Sans MS" pitchFamily="66" charset="0"/>
              </a:rPr>
              <a:t>Богородици Дјеви </a:t>
            </a:r>
          </a:p>
          <a:p>
            <a:r>
              <a:rPr lang="sr-Cyrl-BA" sz="2400" dirty="0" smtClean="0">
                <a:latin typeface="Comic Sans MS" pitchFamily="66" charset="0"/>
              </a:rPr>
              <a:t>и саопштио јој да </a:t>
            </a:r>
          </a:p>
          <a:p>
            <a:r>
              <a:rPr lang="sr-Cyrl-BA" sz="2400" dirty="0" smtClean="0">
                <a:latin typeface="Comic Sans MS" pitchFamily="66" charset="0"/>
              </a:rPr>
              <a:t>ће родити Спаситеља.</a:t>
            </a:r>
            <a:endParaRPr lang="en-US" sz="2400" dirty="0" smtClean="0">
              <a:latin typeface="Comic Sans MS" pitchFamily="66" charset="0"/>
            </a:endParaRPr>
          </a:p>
          <a:p>
            <a:endParaRPr lang="en-US" dirty="0"/>
          </a:p>
        </p:txBody>
      </p:sp>
      <p:pic>
        <p:nvPicPr>
          <p:cNvPr id="4" name="Picture 3" descr="ikona_blagovesti_b.jpg"/>
          <p:cNvPicPr>
            <a:picLocks noChangeAspect="1"/>
          </p:cNvPicPr>
          <p:nvPr/>
        </p:nvPicPr>
        <p:blipFill>
          <a:blip r:embed="rId2"/>
          <a:stretch>
            <a:fillRect/>
          </a:stretch>
        </p:blipFill>
        <p:spPr>
          <a:xfrm>
            <a:off x="5500694" y="1285860"/>
            <a:ext cx="3429024" cy="4286280"/>
          </a:xfrm>
          <a:prstGeom prst="rect">
            <a:avLst/>
          </a:prstGeom>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0"/>
            <a:ext cx="6172200" cy="357166"/>
          </a:xfrm>
        </p:spPr>
        <p:txBody>
          <a:bodyPr>
            <a:normAutofit fontScale="90000"/>
          </a:bodyPr>
          <a:lstStyle/>
          <a:p>
            <a:endParaRPr lang="en-US" dirty="0"/>
          </a:p>
        </p:txBody>
      </p:sp>
      <p:sp>
        <p:nvSpPr>
          <p:cNvPr id="3" name="Subtitle 2"/>
          <p:cNvSpPr>
            <a:spLocks noGrp="1"/>
          </p:cNvSpPr>
          <p:nvPr>
            <p:ph type="subTitle" idx="1"/>
          </p:nvPr>
        </p:nvSpPr>
        <p:spPr>
          <a:xfrm>
            <a:off x="2286000" y="428604"/>
            <a:ext cx="6172200" cy="5946318"/>
          </a:xfrm>
        </p:spPr>
        <p:txBody>
          <a:bodyPr>
            <a:normAutofit/>
          </a:bodyPr>
          <a:lstStyle/>
          <a:p>
            <a:r>
              <a:rPr lang="sr-Cyrl-BA" sz="2400" dirty="0" smtClean="0">
                <a:latin typeface="Comic Sans MS" pitchFamily="66" charset="0"/>
              </a:rPr>
              <a:t>Анђео се,такође,јавио Захарију пред рођење</a:t>
            </a:r>
            <a:endParaRPr lang="en-US" sz="2400" dirty="0" smtClean="0">
              <a:latin typeface="Comic Sans MS" pitchFamily="66" charset="0"/>
            </a:endParaRPr>
          </a:p>
          <a:p>
            <a:r>
              <a:rPr lang="sr-Cyrl-BA" sz="2400" dirty="0" smtClean="0">
                <a:latin typeface="Comic Sans MS" pitchFamily="66" charset="0"/>
              </a:rPr>
              <a:t> Св.Јована Крститеља.</a:t>
            </a:r>
          </a:p>
          <a:p>
            <a:endParaRPr lang="en-US" sz="2400" dirty="0" smtClean="0">
              <a:latin typeface="Comic Sans MS" pitchFamily="66" charset="0"/>
            </a:endParaRPr>
          </a:p>
          <a:p>
            <a:r>
              <a:rPr lang="sr-Cyrl-BA" sz="2400" dirty="0" smtClean="0">
                <a:latin typeface="Comic Sans MS" pitchFamily="66" charset="0"/>
              </a:rPr>
              <a:t>И наравно,на Божић,</a:t>
            </a:r>
          </a:p>
          <a:p>
            <a:r>
              <a:rPr lang="sr-Cyrl-BA" sz="2400" dirty="0" smtClean="0">
                <a:latin typeface="Comic Sans MS" pitchFamily="66" charset="0"/>
              </a:rPr>
              <a:t>анђели су се</a:t>
            </a:r>
          </a:p>
          <a:p>
            <a:r>
              <a:rPr lang="sr-Cyrl-BA" sz="2400" dirty="0" smtClean="0">
                <a:latin typeface="Comic Sans MS" pitchFamily="66" charset="0"/>
              </a:rPr>
              <a:t>појавили изнад пећине</a:t>
            </a:r>
          </a:p>
          <a:p>
            <a:r>
              <a:rPr lang="sr-Cyrl-BA" sz="2400" dirty="0" smtClean="0">
                <a:latin typeface="Comic Sans MS" pitchFamily="66" charset="0"/>
              </a:rPr>
              <a:t> у којој је Рођен Исус </a:t>
            </a:r>
            <a:endParaRPr lang="en-US" sz="2400" dirty="0" smtClean="0">
              <a:latin typeface="Comic Sans MS" pitchFamily="66" charset="0"/>
            </a:endParaRPr>
          </a:p>
          <a:p>
            <a:r>
              <a:rPr lang="sr-Cyrl-BA" sz="2400" dirty="0" smtClean="0">
                <a:latin typeface="Comic Sans MS" pitchFamily="66" charset="0"/>
              </a:rPr>
              <a:t>и пјевали су:”Слава Богу</a:t>
            </a:r>
          </a:p>
          <a:p>
            <a:r>
              <a:rPr lang="sr-Cyrl-BA" sz="2400" dirty="0" smtClean="0">
                <a:latin typeface="Comic Sans MS" pitchFamily="66" charset="0"/>
              </a:rPr>
              <a:t>На висини,а на Земљи мир</a:t>
            </a:r>
          </a:p>
          <a:p>
            <a:r>
              <a:rPr lang="sr-Cyrl-BA" sz="2400" dirty="0" smtClean="0">
                <a:latin typeface="Comic Sans MS" pitchFamily="66" charset="0"/>
              </a:rPr>
              <a:t>Међу људима добра воља!”</a:t>
            </a:r>
            <a:endParaRPr lang="en-US" sz="2400" dirty="0" smtClean="0">
              <a:latin typeface="Comic Sans MS" pitchFamily="66" charset="0"/>
            </a:endParaRPr>
          </a:p>
          <a:p>
            <a:endParaRPr lang="en-US" sz="2400" dirty="0"/>
          </a:p>
        </p:txBody>
      </p:sp>
      <p:pic>
        <p:nvPicPr>
          <p:cNvPr id="4" name="Picture 3" descr="преузимање.jpg"/>
          <p:cNvPicPr>
            <a:picLocks noChangeAspect="1"/>
          </p:cNvPicPr>
          <p:nvPr/>
        </p:nvPicPr>
        <p:blipFill>
          <a:blip r:embed="rId2"/>
          <a:stretch>
            <a:fillRect/>
          </a:stretch>
        </p:blipFill>
        <p:spPr>
          <a:xfrm>
            <a:off x="6357950" y="1214422"/>
            <a:ext cx="2143140" cy="2714644"/>
          </a:xfrm>
          <a:prstGeom prst="rect">
            <a:avLst/>
          </a:prstGeom>
          <a:ln>
            <a:noFill/>
          </a:ln>
          <a:effectLst>
            <a:outerShdw blurRad="292100" dist="139700" dir="2700000" algn="tl" rotWithShape="0">
              <a:srgbClr val="333333">
                <a:alpha val="65000"/>
              </a:srgbClr>
            </a:outerShdw>
          </a:effectLst>
        </p:spPr>
      </p:pic>
      <p:pic>
        <p:nvPicPr>
          <p:cNvPr id="5" name="Picture 4" descr="Bozic.jpg"/>
          <p:cNvPicPr>
            <a:picLocks noChangeAspect="1"/>
          </p:cNvPicPr>
          <p:nvPr/>
        </p:nvPicPr>
        <p:blipFill>
          <a:blip r:embed="rId3"/>
          <a:stretch>
            <a:fillRect/>
          </a:stretch>
        </p:blipFill>
        <p:spPr>
          <a:xfrm>
            <a:off x="2786050" y="5214950"/>
            <a:ext cx="5875350" cy="164305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5918" y="0"/>
            <a:ext cx="6172200" cy="1894362"/>
          </a:xfrm>
        </p:spPr>
        <p:txBody>
          <a:bodyPr/>
          <a:lstStyle/>
          <a:p>
            <a:r>
              <a:rPr lang="sr-Cyrl-BA" dirty="0" smtClean="0"/>
              <a:t>Након стварања духовног свијета Бог поче стварати материјални.</a:t>
            </a:r>
            <a:endParaRPr lang="en-US" dirty="0"/>
          </a:p>
        </p:txBody>
      </p:sp>
      <p:sp>
        <p:nvSpPr>
          <p:cNvPr id="3" name="Subtitle 2"/>
          <p:cNvSpPr>
            <a:spLocks noGrp="1"/>
          </p:cNvSpPr>
          <p:nvPr>
            <p:ph type="subTitle" idx="1"/>
          </p:nvPr>
        </p:nvSpPr>
        <p:spPr>
          <a:xfrm>
            <a:off x="2286000" y="1785926"/>
            <a:ext cx="6172200" cy="4929222"/>
          </a:xfrm>
        </p:spPr>
        <p:txBody>
          <a:bodyPr/>
          <a:lstStyle/>
          <a:p>
            <a:r>
              <a:rPr lang="sr-Cyrl-BA" dirty="0" smtClean="0"/>
              <a:t>Материјални свијет је створен за шест дана.</a:t>
            </a:r>
          </a:p>
          <a:p>
            <a:r>
              <a:rPr lang="sr-Cyrl-BA" dirty="0" smtClean="0"/>
              <a:t> Првог дана Бог створи свјетлост.</a:t>
            </a:r>
          </a:p>
          <a:p>
            <a:r>
              <a:rPr lang="sr-Cyrl-BA" dirty="0" smtClean="0"/>
              <a:t>1. И рече Бог:Нека буде свјетлост. И би свјетлост.</a:t>
            </a:r>
          </a:p>
          <a:p>
            <a:r>
              <a:rPr lang="sr-Cyrl-BA" dirty="0" smtClean="0"/>
              <a:t>2. И видје Бог да је свјетлост добра;и растави Бог свјетлост од таме.</a:t>
            </a:r>
          </a:p>
          <a:p>
            <a:r>
              <a:rPr lang="sr-Cyrl-BA" dirty="0" smtClean="0"/>
              <a:t>3. И свјетлост назва Бог дан,а таму назва ноћ.И би вече и би јутро,дан први.</a:t>
            </a:r>
          </a:p>
        </p:txBody>
      </p:sp>
      <p:pic>
        <p:nvPicPr>
          <p:cNvPr id="4" name="Picture 3" descr="images (2).jpg"/>
          <p:cNvPicPr>
            <a:picLocks noChangeAspect="1"/>
          </p:cNvPicPr>
          <p:nvPr/>
        </p:nvPicPr>
        <p:blipFill>
          <a:blip r:embed="rId3"/>
          <a:stretch>
            <a:fillRect/>
          </a:stretch>
        </p:blipFill>
        <p:spPr>
          <a:xfrm>
            <a:off x="2714612" y="4323977"/>
            <a:ext cx="4643470" cy="2534023"/>
          </a:xfrm>
          <a:prstGeom prst="rect">
            <a:avLst/>
          </a:prstGeom>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71736" y="0"/>
            <a:ext cx="6172200" cy="1894362"/>
          </a:xfrm>
        </p:spPr>
        <p:txBody>
          <a:bodyPr/>
          <a:lstStyle/>
          <a:p>
            <a:r>
              <a:rPr lang="x-none" dirty="0" smtClean="0"/>
              <a:t>Други дан</a:t>
            </a:r>
            <a:endParaRPr lang="en-US" dirty="0"/>
          </a:p>
        </p:txBody>
      </p:sp>
      <p:sp>
        <p:nvSpPr>
          <p:cNvPr id="3" name="Subtitle 2"/>
          <p:cNvSpPr>
            <a:spLocks noGrp="1"/>
          </p:cNvSpPr>
          <p:nvPr>
            <p:ph type="subTitle" idx="1"/>
          </p:nvPr>
        </p:nvSpPr>
        <p:spPr>
          <a:xfrm>
            <a:off x="2000232" y="2285992"/>
            <a:ext cx="6386514" cy="3929090"/>
          </a:xfrm>
        </p:spPr>
        <p:txBody>
          <a:bodyPr>
            <a:normAutofit lnSpcReduction="10000"/>
          </a:bodyPr>
          <a:lstStyle/>
          <a:p>
            <a:r>
              <a:rPr lang="x-none" dirty="0" smtClean="0"/>
              <a:t>Потом Бог рече:” Нека буде свод посред воде, да раставља воду од воде”.</a:t>
            </a:r>
          </a:p>
          <a:p>
            <a:r>
              <a:rPr lang="x-none" dirty="0" smtClean="0"/>
              <a:t>И створи Бог свод,и растави воду под сводом од воде над сводом,и би тако.</a:t>
            </a:r>
          </a:p>
          <a:p>
            <a:endParaRPr lang="x-none" dirty="0" smtClean="0"/>
          </a:p>
          <a:p>
            <a:r>
              <a:rPr lang="x-none" dirty="0" smtClean="0"/>
              <a:t>Бог је створио другог дана небо,нешто што је и за данашњег човјека  непознато и  несазнатљиво.</a:t>
            </a:r>
          </a:p>
          <a:p>
            <a:r>
              <a:rPr lang="x-none" dirty="0" smtClean="0"/>
              <a:t>И данас не постоје тачна научна објашњена како је небо настало.Постоје многе теорије и тврдње али не постоје тачни докази.</a:t>
            </a:r>
          </a:p>
          <a:p>
            <a:endParaRPr lang="x-none" dirty="0" smtClean="0"/>
          </a:p>
          <a:p>
            <a:r>
              <a:rPr lang="x-none" dirty="0" smtClean="0"/>
              <a:t/>
            </a:r>
            <a:br>
              <a:rPr lang="x-none" dirty="0" smtClean="0"/>
            </a:br>
            <a:r>
              <a:rPr lang="x-none" dirty="0" smtClean="0"/>
              <a:t> </a:t>
            </a:r>
            <a:endParaRPr lang="en-US" dirty="0"/>
          </a:p>
        </p:txBody>
      </p:sp>
      <p:pic>
        <p:nvPicPr>
          <p:cNvPr id="4" name="Picture 3" descr="koliko.jpg"/>
          <p:cNvPicPr>
            <a:picLocks noChangeAspect="1"/>
          </p:cNvPicPr>
          <p:nvPr/>
        </p:nvPicPr>
        <p:blipFill>
          <a:blip r:embed="rId2"/>
          <a:stretch>
            <a:fillRect/>
          </a:stretch>
        </p:blipFill>
        <p:spPr>
          <a:xfrm rot="220124">
            <a:off x="6128791" y="291324"/>
            <a:ext cx="2466975" cy="18478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0"/>
            <a:ext cx="6172200" cy="1894362"/>
          </a:xfrm>
        </p:spPr>
        <p:txBody>
          <a:bodyPr/>
          <a:lstStyle/>
          <a:p>
            <a:r>
              <a:rPr lang="x-none" dirty="0" smtClean="0"/>
              <a:t>НАУЧНЕ ТВРДЊЕ</a:t>
            </a:r>
            <a:endParaRPr lang="en-US" dirty="0"/>
          </a:p>
        </p:txBody>
      </p:sp>
      <p:sp>
        <p:nvSpPr>
          <p:cNvPr id="3" name="Subtitle 2"/>
          <p:cNvSpPr>
            <a:spLocks noGrp="1"/>
          </p:cNvSpPr>
          <p:nvPr>
            <p:ph type="subTitle" idx="1"/>
          </p:nvPr>
        </p:nvSpPr>
        <p:spPr>
          <a:xfrm>
            <a:off x="2214546" y="2214554"/>
            <a:ext cx="6172200" cy="4157682"/>
          </a:xfrm>
        </p:spPr>
        <p:txBody>
          <a:bodyPr>
            <a:normAutofit/>
          </a:bodyPr>
          <a:lstStyle/>
          <a:p>
            <a:r>
              <a:rPr lang="ru-RU" dirty="0" smtClean="0">
                <a:effectLst>
                  <a:outerShdw blurRad="38100" dist="38100" dir="2700000" algn="tl">
                    <a:srgbClr val="000000">
                      <a:alpha val="43137"/>
                    </a:srgbClr>
                  </a:outerShdw>
                </a:effectLst>
              </a:rPr>
              <a:t>Земља је била покривена водом и густим омотачем водене паре. Они су раздвојени и тако је настао простор између водене површине и слоја водене паре. Библија тај простор описује као „небески свод између вода“ и назива га „небо“</a:t>
            </a:r>
            <a:br>
              <a:rPr lang="ru-RU" dirty="0" smtClean="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pic>
        <p:nvPicPr>
          <p:cNvPr id="4" name="Picture 3" descr="images.jpg"/>
          <p:cNvPicPr>
            <a:picLocks noChangeAspect="1"/>
          </p:cNvPicPr>
          <p:nvPr/>
        </p:nvPicPr>
        <p:blipFill>
          <a:blip r:embed="rId2"/>
          <a:stretch>
            <a:fillRect/>
          </a:stretch>
        </p:blipFill>
        <p:spPr>
          <a:xfrm>
            <a:off x="2571736" y="4214818"/>
            <a:ext cx="5572164" cy="2285992"/>
          </a:xfrm>
          <a:prstGeom prst="rect">
            <a:avLst/>
          </a:prstGeom>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597</TotalTime>
  <Words>2016</Words>
  <Application>Microsoft Office PowerPoint</Application>
  <PresentationFormat>On-screen Show (4:3)</PresentationFormat>
  <Paragraphs>156</Paragraphs>
  <Slides>40</Slides>
  <Notes>3</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Oriel</vt:lpstr>
      <vt:lpstr>СТВАРАЊЕ СВИЈЕТА</vt:lpstr>
      <vt:lpstr>Духовни свијет</vt:lpstr>
      <vt:lpstr>PowerPoint Presentation</vt:lpstr>
      <vt:lpstr>PowerPoint Presentation</vt:lpstr>
      <vt:lpstr>Јављање анђела у свијету</vt:lpstr>
      <vt:lpstr>PowerPoint Presentation</vt:lpstr>
      <vt:lpstr>Након стварања духовног свијета Бог поче стварати материјални.</vt:lpstr>
      <vt:lpstr>Други дан</vt:lpstr>
      <vt:lpstr>НАУЧНЕ ТВРДЊЕ</vt:lpstr>
      <vt:lpstr>ТРЕЋИ ДАН</vt:lpstr>
      <vt:lpstr>PowerPoint Presentation</vt:lpstr>
      <vt:lpstr>      ТРЕЋИ ДАН</vt:lpstr>
      <vt:lpstr>НАУЧНЕ ТВРДЕ</vt:lpstr>
      <vt:lpstr>ЧЕТВРТИ ДАН</vt:lpstr>
      <vt:lpstr>PowerPoint Presentation</vt:lpstr>
      <vt:lpstr>ЧЕТВРТИ ДАН</vt:lpstr>
      <vt:lpstr>ПЕТИ ДАН</vt:lpstr>
      <vt:lpstr>PowerPoint Presentation</vt:lpstr>
      <vt:lpstr>НАУЧНЕ ТВРДЊЕ</vt:lpstr>
      <vt:lpstr>ШЕСТИ ДАН</vt:lpstr>
      <vt:lpstr>ШЕСТИ ДАН</vt:lpstr>
      <vt:lpstr>ШЕСТИ ДАН</vt:lpstr>
      <vt:lpstr>ШЕСТИ ДАН</vt:lpstr>
      <vt:lpstr>ШЕСТИ ДАН</vt:lpstr>
      <vt:lpstr>ШЕСТИ ДАН</vt:lpstr>
      <vt:lpstr>PowerPoint Presentation</vt:lpstr>
      <vt:lpstr>ПРВИ ГРИЈЕХ</vt:lpstr>
      <vt:lpstr>ПРВИ ГРИЈЕХ</vt:lpstr>
      <vt:lpstr>ИСТЈЕРИВАЊЕ ИЗ РАЈА</vt:lpstr>
      <vt:lpstr>PowerPoint Presentation</vt:lpstr>
      <vt:lpstr>ИСТЈЕРИВАЊЕ  ИЗ РАЈА</vt:lpstr>
      <vt:lpstr>ЖИВОТ ВАН РАЈА</vt:lpstr>
      <vt:lpstr>PowerPoint Presentation</vt:lpstr>
      <vt:lpstr>PowerPoint Presentation</vt:lpstr>
      <vt:lpstr>ПОГРЕШНО УЧЕЊЕ О СТВАРАЊУ СВИЈЕТА</vt:lpstr>
      <vt:lpstr>ПОГРЕШНО УЧЕЊЕ О СТВАРАЊУ СВИЈЕТА</vt:lpstr>
      <vt:lpstr>PowerPoint Presentation</vt:lpstr>
      <vt:lpstr>ПОГРЕШНО УЧЕЊЕ О СТВАРАЊУ СВИЈЕТА</vt:lpstr>
      <vt:lpstr>ПОГРЕШНО УЧЕЊЕ О СТВАРАЊУ СВИЈТА</vt:lpstr>
      <vt:lpstr>БИБЛИСКЕ ТВРДЊЕ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AMD</dc:creator>
  <cp:lastModifiedBy>dragan</cp:lastModifiedBy>
  <cp:revision>63</cp:revision>
  <dcterms:created xsi:type="dcterms:W3CDTF">2015-11-15T12:32:22Z</dcterms:created>
  <dcterms:modified xsi:type="dcterms:W3CDTF">2015-12-06T11:52:09Z</dcterms:modified>
</cp:coreProperties>
</file>