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A19456-EB3D-452C-9CD5-75B1CE9CD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CDCE2-F34A-49F7-AB34-BF619A50FED6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nl-NL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D347A4-5C4B-45C7-8438-4F0A5E45F6C3}" type="slidenum">
              <a:rPr lang="sr-Cyrl-CS" sz="1200">
                <a:latin typeface="Calibri" pitchFamily="34" charset="0"/>
              </a:rPr>
              <a:pPr algn="r"/>
              <a:t>2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0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11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7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12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12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9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13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14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9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15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15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0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16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17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3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18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19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19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4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20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20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9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36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21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21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3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22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22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66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23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23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8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24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24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9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25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01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26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26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1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27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27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73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28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28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9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29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29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57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30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30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2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4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94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31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31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32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32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46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33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33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87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34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34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2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35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35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0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36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36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8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37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37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86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38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38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36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39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39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90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40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40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5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80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41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41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6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6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9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7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8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8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9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2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3FBE-40E0-4308-9ECD-A2BC3D946E97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sr-Cyrl-C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6421F1-A1E8-4BFB-A932-D9F5B71D74B5}" type="slidenum">
              <a:rPr lang="sr-Cyrl-CS" sz="1200">
                <a:latin typeface="Calibri" pitchFamily="34" charset="0"/>
              </a:rPr>
              <a:pPr algn="r"/>
              <a:t>10</a:t>
            </a:fld>
            <a:endParaRPr lang="sr-Cyrl-C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0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7861-4EC8-4BE1-B645-E4F2B6640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6707-2F4A-4196-8101-7D0995CB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E17F-923D-4BD1-9744-85F181ED6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1EA1-350D-468D-8128-A6002EE1E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ACDB0-D7D5-4456-A923-8FF0420A8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D658-9AE3-4855-B899-642F58E14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2BFBD-7608-4D4E-AF6F-4A6C1A67A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2C80-C0F4-4C67-9B6D-929A7FFC4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0EAD-B2FF-444F-BD5B-AC3F9949B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0A09-0FC4-4BE1-B902-E97068BB9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72C25-0080-425B-BB33-FA8E40DDC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B8D5F-57E4-4162-9E93-6F68C27771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362200" cy="1470025"/>
          </a:xfrm>
        </p:spPr>
        <p:txBody>
          <a:bodyPr/>
          <a:lstStyle/>
          <a:p>
            <a:r>
              <a:rPr lang="nl-NL" sz="3200" dirty="0" smtClean="0"/>
              <a:t>F5+ MOUSE CLICK</a:t>
            </a:r>
            <a:endParaRPr lang="nl-NL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THEANDROS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THEANTHROPOS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GOD-MAN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EMBODYING DEITY IN HUMAN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OUR LORD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JESUS CHRIST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295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Ž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drebaonik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Sekuli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ći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, near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Danilovgrad, Montenegro.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Vukan Nemanji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endParaRPr lang="nl-NL" sz="1200" b="1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13th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RATIFICATION OF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CIVIL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MATRIMONY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MARRIAGE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Mora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the valley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Mora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 river in Kolasin,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Montenegro.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Vukanovic Nemanji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1252.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6133785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LEADING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VIRGIN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ENTRY OF MOTHER OF GOD INTO THE TEMPLE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PRESENTATION OF THE HOLY THEOTOKOS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419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486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Trono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oocated between villages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Of Tr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 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and Trono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a, near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Loznica, Serbia.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 by King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Dragutin in 1317.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6133785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LIFTING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RISING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HOLY 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ASCEND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ASCENSION OF OUR LORD JESUS CHRIST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3810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3810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3810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3810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Petkovica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located in Petkovica,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abac, Serbia.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 by King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 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13th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RISE AGAIN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RESTORE TO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RISE FROM THE DEAD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Radova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nica  Monastery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is in Radova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nica,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abac, Serbia. It was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Kind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Dragutin in the 13th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DEEP-SEATED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BELIEF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ORTHODOX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Rakovica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Belgrade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suburb of Rakovica.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Serbian Kings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Dragutin and Milutin</a:t>
            </a:r>
            <a:endParaRPr lang="nl-NL" sz="12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14th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PROFESSION OF 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DENOMINATION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419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Đ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ur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đ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evi stupovi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monastery is located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vicinity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today’s town of Novi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Pazar, in the Ra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region of Serbia.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by Grand Prince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Nemanja in the 12th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INVOLUNTARY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ORIGINAL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DEADLY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Liplje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the Municipality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of Tesli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, in Northern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Republika Srpska, Bosnia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and Herzegovina. It </a:t>
            </a:r>
            <a:r>
              <a:rPr lang="nl-NL" sz="1200" b="1" kern="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Dragutin in the 13th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tanica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Kozarska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Dubica, Republika Srpska,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Bosnia and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Herzegovina.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Grand Prince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Vukan in the12th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Kovilj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the Ba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region, in the northern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Serbian province  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Vojvodina.  It was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the first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Serbian archbishop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Saint Sava in the 13th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9" name="Group 49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GUARDIAN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MICHAEL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GABRIEL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315200" y="4114800"/>
            <a:ext cx="18288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 smtClean="0"/>
              <a:t>Visoki Dečani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 monastery,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 located near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Decani,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Kosovo and Metohija.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 It was founded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in the first half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of the 14th century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by Serbian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king Stefan Decanski</a:t>
            </a:r>
            <a:r>
              <a:rPr lang="nl-NL" sz="1600" dirty="0" smtClean="0"/>
              <a:t>.</a:t>
            </a:r>
            <a:endParaRPr lang="hr-HR" sz="1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315200" y="411480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PARACLETE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COMFORTER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HOLY GHOST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FATHER, SON AND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HOLY SPIRIT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Rmanj Monastery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is located in Martin Brod,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north-western Bosnia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and Herzegovina.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Stefan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Dragutin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14th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BREAK ONE’S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TRANSMIGRATION OF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PRAY FOR THE REPOSE OF ONE’S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RESIGN ONE’S … INTO THE HANDS 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 REST HIS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Manasija or Resava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is located near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Despotovac, Serbia. It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was founded by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Despot Stefan</a:t>
            </a:r>
            <a:endParaRPr lang="nl-NL" sz="12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Lazarevi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in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 15th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CREATING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ECCLESIASTIC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EVERLASTING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Ravanica is located near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Ću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prija, Serbia. It was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by Prince Lazar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of Serbia in the 14th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 UNDER A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 INTO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 OUT OF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419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Leli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Lelic, near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Valjevo, Serbia.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Saint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Nicolai of Ochrid and Zica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1996.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ANATHEMA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EXCOMMUNTICATION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elije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by the Gradac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River, near Valjevo.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 in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 13th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PENITENCE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REPENTANCE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HEARTFUL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HOLY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 TO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Monastery Grabovac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Grabovac,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Obrenovac.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kings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Milutin and Dragutin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1282.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GOSPEL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ST. MATTHEW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ST. 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ST. LUKE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ST.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EVANGEL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Monastery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venerable Prohor of P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inja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Is located in Klenike,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Vranje.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Saint Prohor of P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inja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11th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INTERCESSION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SILENCE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THE MIND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Gorica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Donji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Budacki, Kordun,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Croatia. 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Arsenije III Carnojevi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, the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Archbishop of Pec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Serbian Patriarch in the 17th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 ON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FEED ON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GIVE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Krupa Monastery is the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oldest Orthodox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monastery in Croatia. It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between the towns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of Obrovac and Knin. It was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founded by Stefan Uros II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Milutin in 1317.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SON OF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Krka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the river</a:t>
            </a:r>
            <a:r>
              <a:rPr lang="nl-NL" sz="1200" b="1" kern="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Krka,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central Dalmatia,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Croatia. 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Princess Jelena Nemanji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endParaRPr lang="nl-NL" sz="1200" b="1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ubi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, half-sister of the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Serbian emperor Dusan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14th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 NEWS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GABRIEL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VIRGIN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GOSPEL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LADY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ANNUNCIATION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The </a:t>
            </a:r>
            <a:r>
              <a:rPr lang="nl-NL" sz="1200" b="1" dirty="0" smtClean="0"/>
              <a:t>Studenica Monastery</a:t>
            </a:r>
            <a:r>
              <a:rPr lang="nl-NL" sz="1200" dirty="0" smtClean="0"/>
              <a:t> 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is a 12th-century</a:t>
            </a:r>
            <a:r>
              <a:rPr lang="sr-Cyrl-RS" sz="1200" dirty="0" smtClean="0"/>
              <a:t> </a:t>
            </a:r>
            <a:endParaRPr lang="nl-NL" sz="1200" dirty="0" smtClean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Serbian Orthodox monastery,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 located near Kraljevo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in central Serbia. 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It was founded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by Serbian king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Stefan Nemanja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smtClean="0"/>
              <a:t>in 1190.</a:t>
            </a:r>
            <a:endParaRPr lang="hr-HR" sz="12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ASCETIC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ACHIEVE AN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HEROIC DEED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 DEED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Monastery Dragovi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Vrlika, Croatia.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Bosnian king Tvrtko I</a:t>
            </a:r>
            <a:endParaRPr lang="nl-NL" sz="12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Kotromani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in 1395.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CONCUPISCENCE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THE FLESH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Ž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ica Monastery is located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Kraljevo, Serbia.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Nemanja in the12th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FOR THE SAINTS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THE VIRGIN OUR 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Gradac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Golija tourist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Region, near the tourist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centre Kopaonik, Serbia.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Queen Helen of Anjou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13th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IN HEAVEN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ON 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MILITANT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TRIUMPHANT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ORTHODOX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Ra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Bajina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Ba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ta, Serbia.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 in the 13th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EPISCOPAL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BREAD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OF BUILDING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CONSECRATED GIFTS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CONSECRATION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Tvrdo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š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the town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of Trebinje, Republika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Srpska, Bosnia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Herzegovina.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 by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Uros II Milutin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 the 13th 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DENOMINATION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APOSTLES’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ATHANASIAN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NICENE-CONSTANTINOPOLITAN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Zavala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Zavala, near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Trebinje. Republika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Srpska, Bosnia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Herzegovina.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Stefan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Uros II Milutin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13th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ARMS OF THE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MAKE THE SIGN OF THE…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CRUCIFORM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CRUCIFY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CRUCIFIXION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25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Ozren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Petrovo,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northern Republika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Srpska, Bosnia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Herzegovina.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…OF FERVENT SUPPLICATION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FOR THE CATECHUMENS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SUPPLIANT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ECTENE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Tavna Monastery is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near Bijeljina,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Republika Srpska, Bosnia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and Herzegovina.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King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Dragutin’s sons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Vladislav and Uros 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14th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 THE …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GREAT (EASTER)…, 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… OF THE APOSTLES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DORMITION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CHRISTMAS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Ljubostinja is located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near Trstenik.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princess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Milica Hrebeljanovi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endParaRPr lang="nl-NL" sz="1200" b="1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14th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6133785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BASIL THE GREAT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GREGORY THE THEOLOGIAN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JOHN CHRYSOSTOM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HIERARCHY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HIERARCH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THREE GREAT HIERARCHS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86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Crna Reka Monastery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is located in Ribari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e,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southwestern Serbia.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Princess Milica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Hrebeljanovi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 in the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14th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LECHEROUS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LASCIVIOUS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DISSOLUTE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PRODIGAL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UNCHASTE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410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086600" y="4114800"/>
            <a:ext cx="20574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dirty="0" smtClean="0"/>
              <a:t>The </a:t>
            </a:r>
            <a:r>
              <a:rPr lang="en-US" sz="1200" b="1" dirty="0" err="1" smtClean="0"/>
              <a:t>Sopoćani</a:t>
            </a:r>
            <a:r>
              <a:rPr lang="en-US" sz="1200" b="1" dirty="0" smtClean="0"/>
              <a:t> monastery</a:t>
            </a:r>
          </a:p>
          <a:p>
            <a:r>
              <a:rPr lang="en-US" sz="1200" dirty="0" smtClean="0"/>
              <a:t>is a 13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century  Serbian </a:t>
            </a:r>
          </a:p>
          <a:p>
            <a:r>
              <a:rPr lang="en-US" sz="1200" dirty="0" smtClean="0"/>
              <a:t>Orthodox  monastery,  </a:t>
            </a:r>
          </a:p>
          <a:p>
            <a:r>
              <a:rPr lang="en-US" sz="1200" dirty="0" smtClean="0"/>
              <a:t>located near  the source of</a:t>
            </a:r>
          </a:p>
          <a:p>
            <a:r>
              <a:rPr lang="en-US" sz="1200" dirty="0" smtClean="0"/>
              <a:t>Ra</a:t>
            </a:r>
            <a:r>
              <a:rPr lang="sr-Latn-CS" sz="1200" dirty="0" smtClean="0"/>
              <a:t>š</a:t>
            </a:r>
            <a:r>
              <a:rPr lang="en-US" sz="1200" dirty="0" smtClean="0"/>
              <a:t>ka River, in the region </a:t>
            </a:r>
          </a:p>
          <a:p>
            <a:r>
              <a:rPr lang="en-US" sz="1200" dirty="0" smtClean="0"/>
              <a:t>of </a:t>
            </a:r>
            <a:r>
              <a:rPr lang="en-US" sz="1200" dirty="0" err="1" smtClean="0"/>
              <a:t>Ras</a:t>
            </a:r>
            <a:r>
              <a:rPr lang="en-US" sz="1200" dirty="0" smtClean="0"/>
              <a:t>, the centre of </a:t>
            </a:r>
          </a:p>
          <a:p>
            <a:r>
              <a:rPr lang="en-US" sz="1200" dirty="0" smtClean="0"/>
              <a:t>Serbian medieval state. It </a:t>
            </a:r>
          </a:p>
          <a:p>
            <a:r>
              <a:rPr lang="en-US" sz="1200" dirty="0" smtClean="0"/>
              <a:t>was founded by </a:t>
            </a:r>
          </a:p>
          <a:p>
            <a:r>
              <a:rPr lang="en-US" sz="1200" dirty="0" smtClean="0"/>
              <a:t>King Stefan </a:t>
            </a:r>
            <a:r>
              <a:rPr lang="en-US" sz="1200" dirty="0" err="1" smtClean="0"/>
              <a:t>Uro</a:t>
            </a:r>
            <a:r>
              <a:rPr lang="sr-Latn-CS" sz="1200" dirty="0" smtClean="0"/>
              <a:t>š </a:t>
            </a:r>
            <a:r>
              <a:rPr lang="en-US" sz="1200" dirty="0" smtClean="0"/>
              <a:t>I.</a:t>
            </a:r>
            <a:endParaRPr lang="sr-Cyrl-CS" sz="1200" dirty="0"/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086600" y="4114800"/>
            <a:ext cx="20574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OF HOLIES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CROSS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Vozuca Monastery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is located in Vozu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ć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Bosnia and Herzegovina.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Dragutin in the 14th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century.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 ICON 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MATRIMONY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4572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4572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25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 Monastery 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Dormition of The Holy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Theotokos is located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ajni</a:t>
            </a:r>
            <a:r>
              <a:rPr lang="sr-Latn-CS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č</a:t>
            </a: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e, Bosnia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Herzegovina.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Stefan Uros II Milutin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the 14th century.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INFINITE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SUPREME BEING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DEITY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FATHER, SON AND THE HOLY SPIRIT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Gra</a:t>
            </a:r>
            <a:r>
              <a:rPr lang="sr-Latn-CS" sz="1200" b="1" kern="0" dirty="0" smtClean="0">
                <a:latin typeface="+mn-lt"/>
                <a:cs typeface="+mn-cs"/>
              </a:rPr>
              <a:t>č</a:t>
            </a:r>
            <a:r>
              <a:rPr lang="nl-NL" sz="1200" b="1" kern="0" dirty="0" smtClean="0">
                <a:latin typeface="+mn-lt"/>
                <a:cs typeface="+mn-cs"/>
              </a:rPr>
              <a:t>anica monastery </a:t>
            </a:r>
            <a:r>
              <a:rPr lang="nl-NL" sz="1200" kern="0" dirty="0" smtClean="0">
                <a:latin typeface="+mn-lt"/>
                <a:cs typeface="+mn-cs"/>
              </a:rPr>
              <a:t>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a 14th century Serbian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Orthodox monastery,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 located in Kosovo.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It was founded by Serbian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King Stefan Milutin  in 1321.</a:t>
            </a:r>
            <a:endParaRPr lang="hr-HR" sz="1200" kern="0" dirty="0"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TWELFTH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MANIFESTATION OF OUR LORD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REVELATION 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THEOPHANY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BAPTISM OF CHRIST IN 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EPIPHANY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447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4572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The Serbian Patriarchate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of Pe</a:t>
            </a:r>
            <a:r>
              <a:rPr lang="sr-Latn-CS" sz="1200" b="1" kern="0" dirty="0" smtClean="0">
                <a:latin typeface="+mn-lt"/>
                <a:cs typeface="+mn-cs"/>
              </a:rPr>
              <a:t>ć</a:t>
            </a:r>
            <a:r>
              <a:rPr lang="nl-NL" sz="1200" b="1" kern="0" dirty="0" smtClean="0">
                <a:latin typeface="+mn-lt"/>
                <a:cs typeface="+mn-cs"/>
              </a:rPr>
              <a:t> </a:t>
            </a:r>
            <a:r>
              <a:rPr lang="nl-NL" sz="1200" kern="0" dirty="0" smtClean="0">
                <a:latin typeface="+mn-lt"/>
                <a:cs typeface="+mn-cs"/>
              </a:rPr>
              <a:t>was 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kern="0" dirty="0" smtClean="0">
                <a:latin typeface="+mn-lt"/>
                <a:cs typeface="+mn-cs"/>
              </a:rPr>
              <a:t> autocephalous  Serbian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Orthodox  Partriarchate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that existed from  1346 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1766 with seat in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Patriarchal  Monastery 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in Pe</a:t>
            </a:r>
            <a:r>
              <a:rPr lang="sr-Latn-CS" sz="1200" b="1" kern="0" dirty="0" smtClean="0">
                <a:latin typeface="+mn-lt"/>
                <a:cs typeface="+mn-cs"/>
              </a:rPr>
              <a:t>ć</a:t>
            </a:r>
            <a:r>
              <a:rPr lang="nl-NL" sz="1200" b="1" kern="0" dirty="0" smtClean="0">
                <a:latin typeface="+mn-lt"/>
                <a:cs typeface="+mn-cs"/>
              </a:rPr>
              <a:t>. It was founded by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Serbian Archbishop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Joanikije II.</a:t>
            </a:r>
            <a:endParaRPr lang="hr-HR" sz="1200" b="1" kern="0" dirty="0"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VIRGIN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OUR 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THEOTOKOS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VIRGIN DEVOTED TO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MOTHER 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3434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572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Church of Our Lady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Of Ljevi</a:t>
            </a:r>
            <a:r>
              <a:rPr lang="sr-Latn-CS" sz="1200" b="1" kern="0" dirty="0" smtClean="0">
                <a:latin typeface="+mn-lt"/>
                <a:cs typeface="+mn-cs"/>
              </a:rPr>
              <a:t>š</a:t>
            </a:r>
            <a:r>
              <a:rPr lang="nl-NL" sz="1200" b="1" kern="0" dirty="0" smtClean="0">
                <a:latin typeface="+mn-lt"/>
                <a:cs typeface="+mn-cs"/>
              </a:rPr>
              <a:t> is a 14th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Century Sebian Orthodox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 church, located in the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Town of Prizren in Kosovo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And Metohija.  It was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Founded by Serbian King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latin typeface="+mn-lt"/>
                <a:cs typeface="+mn-cs"/>
              </a:rPr>
              <a:t>Stefan Milutin.</a:t>
            </a:r>
            <a:endParaRPr lang="hr-HR" sz="1200" b="1" kern="0" dirty="0"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FUNDAMENTAL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DOGMATIC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381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533400" y="23622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533400" y="3276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The Monastery of Ostrog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 is situated high up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 in the large rock of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Ostro</a:t>
            </a:r>
            <a:r>
              <a:rPr lang="sr-Latn-CS" sz="1200" b="1" kern="0" dirty="0" smtClean="0"/>
              <a:t>š</a:t>
            </a:r>
            <a:r>
              <a:rPr lang="nl-NL" sz="1200" b="1" kern="0" dirty="0" smtClean="0"/>
              <a:t>ka Greda, near Nik</a:t>
            </a:r>
            <a:r>
              <a:rPr lang="sr-Latn-CS" sz="1200" b="1" kern="0" dirty="0" smtClean="0"/>
              <a:t>š</a:t>
            </a:r>
            <a:r>
              <a:rPr lang="nl-NL" sz="1200" b="1" kern="0" dirty="0" smtClean="0"/>
              <a:t>i</a:t>
            </a:r>
            <a:r>
              <a:rPr lang="sr-Latn-CS" sz="1200" b="1" kern="0" dirty="0" smtClean="0"/>
              <a:t>ić,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in Montenegro.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It is dedicated to Saint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Basil of Ostrog, who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was buried there. It’s one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of the most popular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Orthodox pigrimage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/>
              <a:t>places.</a:t>
            </a: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71500" y="428625"/>
          <a:ext cx="6357938" cy="5934078"/>
        </p:xfrm>
        <a:graphic>
          <a:graphicData uri="http://schemas.openxmlformats.org/drawingml/2006/table">
            <a:tbl>
              <a:tblPr/>
              <a:tblGrid>
                <a:gridCol w="635793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WORSHIPPING OF GOD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CHURCH/ PUBLIC WORSHIP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SERVICE OF WORSHIP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DIVINE WORSHIP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MINISTERING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DIVINE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98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533400" y="45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2" name="AutoShape 149"/>
          <p:cNvSpPr>
            <a:spLocks noChangeArrowheads="1"/>
          </p:cNvSpPr>
          <p:nvPr/>
        </p:nvSpPr>
        <p:spPr bwMode="auto">
          <a:xfrm>
            <a:off x="533400" y="13716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2</a:t>
            </a:r>
          </a:p>
        </p:txBody>
      </p:sp>
      <p:sp>
        <p:nvSpPr>
          <p:cNvPr id="33" name="AutoShape 149"/>
          <p:cNvSpPr>
            <a:spLocks noChangeArrowheads="1"/>
          </p:cNvSpPr>
          <p:nvPr/>
        </p:nvSpPr>
        <p:spPr bwMode="auto">
          <a:xfrm>
            <a:off x="457200" y="2438400"/>
            <a:ext cx="650081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4" name="AutoShape 149"/>
          <p:cNvSpPr>
            <a:spLocks noChangeArrowheads="1"/>
          </p:cNvSpPr>
          <p:nvPr/>
        </p:nvSpPr>
        <p:spPr bwMode="auto">
          <a:xfrm>
            <a:off x="457200" y="33528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533400" y="42672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5</a:t>
            </a: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533400" y="5334000"/>
            <a:ext cx="6500813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AutoShape 149"/>
          <p:cNvSpPr>
            <a:spLocks noChangeArrowheads="1"/>
          </p:cNvSpPr>
          <p:nvPr/>
        </p:nvSpPr>
        <p:spPr bwMode="auto">
          <a:xfrm>
            <a:off x="7315200" y="0"/>
            <a:ext cx="18288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 smtClean="0">
                <a:solidFill>
                  <a:srgbClr val="FFFFFF"/>
                </a:solidFill>
                <a:latin typeface="+mn-lt"/>
                <a:cs typeface="+mn-cs"/>
              </a:rPr>
              <a:t>FOUNDER</a:t>
            </a:r>
            <a:endParaRPr lang="hr-HR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Dajbabe Monastery is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located in a cave of Dajbabe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hill, in Podgorica,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Montenegro.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It was founded by Saint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Simeon of Dajbabe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kern="0" dirty="0" smtClean="0">
                <a:solidFill>
                  <a:schemeClr val="tx2"/>
                </a:solidFill>
                <a:latin typeface="+mn-lt"/>
                <a:cs typeface="+mn-cs"/>
              </a:rPr>
              <a:t>In 1897.</a:t>
            </a:r>
            <a:endParaRPr lang="hr-HR" sz="1200" b="1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7162800" y="4114800"/>
            <a:ext cx="1981200" cy="2743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80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kern="0" dirty="0" smtClean="0">
                <a:solidFill>
                  <a:srgbClr val="FFFFFF"/>
                </a:solidFill>
                <a:latin typeface="+mn-lt"/>
                <a:cs typeface="+mn-cs"/>
              </a:rPr>
              <a:t>?</a:t>
            </a:r>
            <a:endParaRPr lang="hr-HR" sz="96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2174</Words>
  <Application>Microsoft Office PowerPoint</Application>
  <PresentationFormat>On-screen Show (4:3)</PresentationFormat>
  <Paragraphs>931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Default Design</vt:lpstr>
      <vt:lpstr>F5+ MOUSE CLICK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Dragan</cp:lastModifiedBy>
  <cp:revision>198</cp:revision>
  <cp:lastPrinted>1601-01-01T00:00:00Z</cp:lastPrinted>
  <dcterms:created xsi:type="dcterms:W3CDTF">2018-07-11T22:02:48Z</dcterms:created>
  <dcterms:modified xsi:type="dcterms:W3CDTF">2018-08-13T20:49:19Z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