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wmf"/><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148563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2962621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127454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6916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3399784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3783655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1273386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153111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346757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32947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287090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212092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42785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231790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1885521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188537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5C631C-9F58-4588-A1B1-BAC68A4A1E42}" type="datetimeFigureOut">
              <a:rPr lang="sr-Latn-RS" smtClean="0"/>
              <a:t>14.5.2020.</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995988FB-C358-41A2-B22B-3B9F6FD53EC8}" type="slidenum">
              <a:rPr lang="sr-Latn-RS" smtClean="0"/>
              <a:t>‹#›</a:t>
            </a:fld>
            <a:endParaRPr lang="sr-Latn-RS"/>
          </a:p>
        </p:txBody>
      </p:sp>
    </p:spTree>
    <p:extLst>
      <p:ext uri="{BB962C8B-B14F-4D97-AF65-F5344CB8AC3E}">
        <p14:creationId xmlns:p14="http://schemas.microsoft.com/office/powerpoint/2010/main" val="303625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65C631C-9F58-4588-A1B1-BAC68A4A1E42}" type="datetimeFigureOut">
              <a:rPr lang="sr-Latn-RS" smtClean="0"/>
              <a:t>14.5.2020.</a:t>
            </a:fld>
            <a:endParaRPr 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sr-Latn-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95988FB-C358-41A2-B22B-3B9F6FD53EC8}" type="slidenum">
              <a:rPr lang="sr-Latn-RS" smtClean="0"/>
              <a:t>‹#›</a:t>
            </a:fld>
            <a:endParaRPr lang="sr-Latn-RS"/>
          </a:p>
        </p:txBody>
      </p:sp>
    </p:spTree>
    <p:extLst>
      <p:ext uri="{BB962C8B-B14F-4D97-AF65-F5344CB8AC3E}">
        <p14:creationId xmlns:p14="http://schemas.microsoft.com/office/powerpoint/2010/main" val="202068076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wmf"/><Relationship Id="rId5" Type="http://schemas.openxmlformats.org/officeDocument/2006/relationships/oleObject" Target="../embeddings/oleObject8.bin"/><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638391364"/>
              </p:ext>
            </p:extLst>
          </p:nvPr>
        </p:nvGraphicFramePr>
        <p:xfrm>
          <a:off x="4689843" y="852763"/>
          <a:ext cx="2443163" cy="3706813"/>
        </p:xfrm>
        <a:graphic>
          <a:graphicData uri="http://schemas.openxmlformats.org/presentationml/2006/ole">
            <mc:AlternateContent xmlns:mc="http://schemas.openxmlformats.org/markup-compatibility/2006">
              <mc:Choice xmlns:v="urn:schemas-microsoft-com:vml" Requires="v">
                <p:oleObj spid="_x0000_s1050" name="CorelDRAW" r:id="rId3" imgW="2443775" imgH="3706188" progId="CorelDRAW.Graphic.11">
                  <p:embed/>
                </p:oleObj>
              </mc:Choice>
              <mc:Fallback>
                <p:oleObj name="CorelDRAW" r:id="rId3" imgW="2443775" imgH="3706188" progId="CorelDRAW.Graphic.11">
                  <p:embed/>
                  <p:pic>
                    <p:nvPicPr>
                      <p:cNvPr id="0" name=""/>
                      <p:cNvPicPr/>
                      <p:nvPr/>
                    </p:nvPicPr>
                    <p:blipFill>
                      <a:blip r:embed="rId4"/>
                      <a:stretch>
                        <a:fillRect/>
                      </a:stretch>
                    </p:blipFill>
                    <p:spPr>
                      <a:xfrm>
                        <a:off x="4689843" y="852763"/>
                        <a:ext cx="2443163" cy="3706813"/>
                      </a:xfrm>
                      <a:prstGeom prst="rect">
                        <a:avLst/>
                      </a:prstGeom>
                    </p:spPr>
                  </p:pic>
                </p:oleObj>
              </mc:Fallback>
            </mc:AlternateContent>
          </a:graphicData>
        </a:graphic>
      </p:graphicFrame>
      <p:sp>
        <p:nvSpPr>
          <p:cNvPr id="5" name="TextBox 4"/>
          <p:cNvSpPr txBox="1"/>
          <p:nvPr/>
        </p:nvSpPr>
        <p:spPr>
          <a:xfrm>
            <a:off x="3683357" y="167426"/>
            <a:ext cx="4481355"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2400" b="1" dirty="0" smtClean="0"/>
              <a:t>Рођење Стефана Првовенчаног</a:t>
            </a:r>
            <a:endParaRPr lang="sr-Latn-RS" sz="2400" b="1" dirty="0"/>
          </a:p>
        </p:txBody>
      </p:sp>
      <p:sp>
        <p:nvSpPr>
          <p:cNvPr id="6" name="TextBox 5"/>
          <p:cNvSpPr txBox="1"/>
          <p:nvPr/>
        </p:nvSpPr>
        <p:spPr>
          <a:xfrm>
            <a:off x="121837" y="1275009"/>
            <a:ext cx="4365936"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Стефан се родио у престоници Стефана Немање Расу 1164. године. Имао је још два брата Вукана и Растка, као и сестре Вуку, Деву, Ефимију.  Био је два пута ожењен, прво са Евдокијом њерком византијског цара Алексија Анђела, са којом је имао двоје деце Радослава и њерку Комненију, а други пут са Ананом Дандолом са којом је имао синове: Владислава, Уроша Првог и Предислава.</a:t>
            </a:r>
            <a:endParaRPr lang="sr-Latn-RS" b="1" dirty="0"/>
          </a:p>
        </p:txBody>
      </p:sp>
      <p:sp>
        <p:nvSpPr>
          <p:cNvPr id="7" name="TextBox 6"/>
          <p:cNvSpPr txBox="1"/>
          <p:nvPr/>
        </p:nvSpPr>
        <p:spPr>
          <a:xfrm>
            <a:off x="7335076" y="1442436"/>
            <a:ext cx="4668033"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Стефан Немања је васпитавао своју децу  светим књигама и добрим особинама.  Стефаново васпитање подразумевало је учење страних језика(грчки, латински), вежбање у оружију, мачевању, јахању коња, командовању.. Такође су Немањина деца имали прилику да изучавају важна књижевна дела црквена или световна.</a:t>
            </a:r>
            <a:endParaRPr lang="sr-Latn-RS" b="1" dirty="0"/>
          </a:p>
        </p:txBody>
      </p:sp>
    </p:spTree>
    <p:extLst>
      <p:ext uri="{BB962C8B-B14F-4D97-AF65-F5344CB8AC3E}">
        <p14:creationId xmlns:p14="http://schemas.microsoft.com/office/powerpoint/2010/main" val="1897226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575881983"/>
              </p:ext>
            </p:extLst>
          </p:nvPr>
        </p:nvGraphicFramePr>
        <p:xfrm>
          <a:off x="4309216" y="1245372"/>
          <a:ext cx="2785153" cy="3652503"/>
        </p:xfrm>
        <a:graphic>
          <a:graphicData uri="http://schemas.openxmlformats.org/presentationml/2006/ole">
            <mc:AlternateContent xmlns:mc="http://schemas.openxmlformats.org/markup-compatibility/2006">
              <mc:Choice xmlns:v="urn:schemas-microsoft-com:vml" Requires="v">
                <p:oleObj spid="_x0000_s2071" name="CorelDRAW" r:id="rId3" imgW="2293148" imgH="3007600" progId="CorelDRAW.Graphic.11">
                  <p:embed/>
                </p:oleObj>
              </mc:Choice>
              <mc:Fallback>
                <p:oleObj name="CorelDRAW" r:id="rId3" imgW="2293148" imgH="3007600" progId="CorelDRAW.Graphic.11">
                  <p:embed/>
                  <p:pic>
                    <p:nvPicPr>
                      <p:cNvPr id="0" name=""/>
                      <p:cNvPicPr/>
                      <p:nvPr/>
                    </p:nvPicPr>
                    <p:blipFill>
                      <a:blip r:embed="rId4"/>
                      <a:stretch>
                        <a:fillRect/>
                      </a:stretch>
                    </p:blipFill>
                    <p:spPr>
                      <a:xfrm>
                        <a:off x="4309216" y="1245372"/>
                        <a:ext cx="2785153" cy="3652503"/>
                      </a:xfrm>
                      <a:prstGeom prst="rect">
                        <a:avLst/>
                      </a:prstGeom>
                    </p:spPr>
                  </p:pic>
                </p:oleObj>
              </mc:Fallback>
            </mc:AlternateContent>
          </a:graphicData>
        </a:graphic>
      </p:graphicFrame>
      <p:sp>
        <p:nvSpPr>
          <p:cNvPr id="6" name="TextBox 5"/>
          <p:cNvSpPr txBox="1"/>
          <p:nvPr/>
        </p:nvSpPr>
        <p:spPr>
          <a:xfrm>
            <a:off x="2887618" y="244698"/>
            <a:ext cx="621990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sr-Cyrl-RS" sz="2400" b="1" dirty="0" smtClean="0">
                <a:solidFill>
                  <a:srgbClr val="FF0000"/>
                </a:solidFill>
              </a:rPr>
              <a:t>Стефан Немања предаје власт сину Стефану</a:t>
            </a:r>
            <a:endParaRPr lang="sr-Latn-RS" sz="2400" b="1" dirty="0">
              <a:solidFill>
                <a:srgbClr val="FF0000"/>
              </a:solidFill>
            </a:endParaRPr>
          </a:p>
        </p:txBody>
      </p:sp>
      <p:sp>
        <p:nvSpPr>
          <p:cNvPr id="7" name="TextBox 6"/>
          <p:cNvSpPr txBox="1"/>
          <p:nvPr/>
        </p:nvSpPr>
        <p:spPr>
          <a:xfrm>
            <a:off x="95936" y="1481555"/>
            <a:ext cx="4043966" cy="34163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Стефан Немања је предао власт на Благовести 1196. године своме сину Стефану. То није био обичај да млађи брат наследи власт, уместо старијег. Немања је сазвао државни сабор на коме је открио своју намеру да се повуче, присутан народ је много био тужан, јер највећи српски владар до тада и најпобожнији слуга напушта државни престо. Али Немања је знао да је Бог тако хтео и да сад има више могућности да се посвети вери..</a:t>
            </a:r>
            <a:endParaRPr lang="sr-Latn-RS" b="1" dirty="0"/>
          </a:p>
        </p:txBody>
      </p:sp>
      <p:sp>
        <p:nvSpPr>
          <p:cNvPr id="8" name="TextBox 7"/>
          <p:cNvSpPr txBox="1"/>
          <p:nvPr/>
        </p:nvSpPr>
        <p:spPr>
          <a:xfrm>
            <a:off x="7263683" y="1531451"/>
            <a:ext cx="4597758" cy="258532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Немања саветује синове да поштују један другога, ако то не ураде оружије ће их појести. Оном који не влада рекао је да поштује његовог наследника, а ономе ко влада да не вређа брата, него да се брине о њему, јер ко воли брата свога воли и Бога.. Немања је благословио свога наследника и његове потомке, дајући им власт коју је он сам примио од Бога. </a:t>
            </a:r>
            <a:endParaRPr lang="sr-Latn-RS" b="1" dirty="0"/>
          </a:p>
        </p:txBody>
      </p:sp>
      <p:sp>
        <p:nvSpPr>
          <p:cNvPr id="9" name="TextBox 8"/>
          <p:cNvSpPr txBox="1"/>
          <p:nvPr/>
        </p:nvSpPr>
        <p:spPr>
          <a:xfrm>
            <a:off x="401701" y="5436884"/>
            <a:ext cx="11191741"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Немања је наследнику заповедио да се труди у сваком добром делу, да помаже невољне, да чува православну веру као зеницу свога ока. Да помаже цркве, да буде послушан пред црквеним свештеницима </a:t>
            </a:r>
            <a:r>
              <a:rPr lang="sr-Cyrl-RS" b="1" smtClean="0"/>
              <a:t>да би га </a:t>
            </a:r>
            <a:r>
              <a:rPr lang="sr-Cyrl-RS" b="1" dirty="0" smtClean="0"/>
              <a:t>њихове молитве штитиле од зла и сагрешења. И Стефан је касније послушао све што га је отац посаветовао и тиме само утврдио Светородну лозу Немањића међу Србима.</a:t>
            </a:r>
            <a:endParaRPr lang="sr-Latn-RS" b="1" dirty="0"/>
          </a:p>
        </p:txBody>
      </p:sp>
      <p:sp>
        <p:nvSpPr>
          <p:cNvPr id="10" name="TextBox 9"/>
          <p:cNvSpPr txBox="1"/>
          <p:nvPr/>
        </p:nvSpPr>
        <p:spPr>
          <a:xfrm>
            <a:off x="4202978" y="810522"/>
            <a:ext cx="2865015" cy="369332"/>
          </a:xfrm>
          <a:prstGeom prst="rect">
            <a:avLst/>
          </a:prstGeom>
          <a:noFill/>
        </p:spPr>
        <p:txBody>
          <a:bodyPr wrap="none" rtlCol="0">
            <a:spAutoFit/>
          </a:bodyPr>
          <a:lstStyle/>
          <a:p>
            <a:r>
              <a:rPr lang="sr-Cyrl-RS" b="1" dirty="0" smtClean="0">
                <a:solidFill>
                  <a:srgbClr val="FFFF00"/>
                </a:solidFill>
              </a:rPr>
              <a:t>послушност=Божија воља</a:t>
            </a:r>
            <a:endParaRPr lang="sr-Latn-RS" b="1" dirty="0">
              <a:solidFill>
                <a:srgbClr val="FFFF00"/>
              </a:solidFill>
            </a:endParaRPr>
          </a:p>
        </p:txBody>
      </p:sp>
    </p:spTree>
    <p:extLst>
      <p:ext uri="{BB962C8B-B14F-4D97-AF65-F5344CB8AC3E}">
        <p14:creationId xmlns:p14="http://schemas.microsoft.com/office/powerpoint/2010/main" val="67492785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81221343"/>
              </p:ext>
            </p:extLst>
          </p:nvPr>
        </p:nvGraphicFramePr>
        <p:xfrm>
          <a:off x="4018209" y="1024197"/>
          <a:ext cx="3355751" cy="4951600"/>
        </p:xfrm>
        <a:graphic>
          <a:graphicData uri="http://schemas.openxmlformats.org/presentationml/2006/ole">
            <mc:AlternateContent xmlns:mc="http://schemas.openxmlformats.org/markup-compatibility/2006">
              <mc:Choice xmlns:v="urn:schemas-microsoft-com:vml" Requires="v">
                <p:oleObj spid="_x0000_s3090" name="CorelDRAW" r:id="rId3" imgW="3099960" imgH="4196160" progId="CorelDRAW.Graphic.11">
                  <p:embed/>
                </p:oleObj>
              </mc:Choice>
              <mc:Fallback>
                <p:oleObj name="CorelDRAW" r:id="rId3" imgW="3099960" imgH="4196160" progId="CorelDRAW.Graphic.11">
                  <p:embed/>
                  <p:pic>
                    <p:nvPicPr>
                      <p:cNvPr id="0" name=""/>
                      <p:cNvPicPr/>
                      <p:nvPr/>
                    </p:nvPicPr>
                    <p:blipFill>
                      <a:blip r:embed="rId4"/>
                      <a:stretch>
                        <a:fillRect/>
                      </a:stretch>
                    </p:blipFill>
                    <p:spPr>
                      <a:xfrm>
                        <a:off x="4018209" y="1024197"/>
                        <a:ext cx="3355751" cy="4951600"/>
                      </a:xfrm>
                      <a:prstGeom prst="rect">
                        <a:avLst/>
                      </a:prstGeom>
                    </p:spPr>
                  </p:pic>
                </p:oleObj>
              </mc:Fallback>
            </mc:AlternateContent>
          </a:graphicData>
        </a:graphic>
      </p:graphicFrame>
      <p:sp>
        <p:nvSpPr>
          <p:cNvPr id="5" name="TextBox 4"/>
          <p:cNvSpPr txBox="1"/>
          <p:nvPr/>
        </p:nvSpPr>
        <p:spPr>
          <a:xfrm>
            <a:off x="4386880" y="125748"/>
            <a:ext cx="3023905" cy="461665"/>
          </a:xfrm>
          <a:prstGeom prst="rect">
            <a:avLst/>
          </a:prstGeom>
          <a:noFill/>
        </p:spPr>
        <p:txBody>
          <a:bodyPr wrap="none" rtlCol="0">
            <a:spAutoFit/>
          </a:bodyPr>
          <a:lstStyle/>
          <a:p>
            <a:r>
              <a:rPr lang="sr-Cyrl-RS" sz="2400" b="1" dirty="0" smtClean="0"/>
              <a:t>Сукоби међу браћом</a:t>
            </a:r>
            <a:endParaRPr lang="sr-Latn-RS" sz="2400" b="1" dirty="0"/>
          </a:p>
        </p:txBody>
      </p:sp>
      <p:sp>
        <p:nvSpPr>
          <p:cNvPr id="6" name="TextBox 5"/>
          <p:cNvSpPr txBox="1"/>
          <p:nvPr/>
        </p:nvSpPr>
        <p:spPr>
          <a:xfrm>
            <a:off x="4134119" y="587413"/>
            <a:ext cx="3529428" cy="369332"/>
          </a:xfrm>
          <a:prstGeom prst="rect">
            <a:avLst/>
          </a:prstGeom>
          <a:noFill/>
        </p:spPr>
        <p:txBody>
          <a:bodyPr wrap="none" rtlCol="0">
            <a:spAutoFit/>
          </a:bodyPr>
          <a:lstStyle/>
          <a:p>
            <a:r>
              <a:rPr lang="sr-Cyrl-RS" b="1" dirty="0" smtClean="0">
                <a:solidFill>
                  <a:srgbClr val="FFFF00"/>
                </a:solidFill>
              </a:rPr>
              <a:t>+Неслога=сукоби међу људима+</a:t>
            </a:r>
            <a:endParaRPr lang="sr-Latn-RS" b="1" dirty="0">
              <a:solidFill>
                <a:srgbClr val="FFFF00"/>
              </a:solidFill>
            </a:endParaRPr>
          </a:p>
        </p:txBody>
      </p:sp>
      <p:sp>
        <p:nvSpPr>
          <p:cNvPr id="7" name="TextBox 6"/>
          <p:cNvSpPr txBox="1"/>
          <p:nvPr/>
        </p:nvSpPr>
        <p:spPr>
          <a:xfrm>
            <a:off x="276895" y="1976769"/>
            <a:ext cx="3631843"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Неслога као узрок свих српских невоља, није заобишла ни двојицу браће Стефана и Вукана, а ђаво као главни узрок свих  сукоба међу људима је и овде хтео да растури јединство у Србији.. Међутим помоћ са стране у таквим дешавањима је увек била значајна.</a:t>
            </a:r>
            <a:endParaRPr lang="sr-Latn-RS" b="1" dirty="0"/>
          </a:p>
        </p:txBody>
      </p:sp>
      <p:sp>
        <p:nvSpPr>
          <p:cNvPr id="8" name="TextBox 7"/>
          <p:cNvSpPr txBox="1"/>
          <p:nvPr/>
        </p:nvSpPr>
        <p:spPr>
          <a:xfrm>
            <a:off x="7483431" y="2253767"/>
            <a:ext cx="4275168"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Вукан уз помоћ Мађара преузима власт од Стефана, који је морао да бежи, али већ 1205.године уз помоћ Бугара Стефан враћа освојене територије. Он пише писмо свом брату Сави у коме га моли да он дође и својим молитвама и присуством уједини све стране.</a:t>
            </a:r>
            <a:endParaRPr lang="sr-Latn-RS" b="1" dirty="0"/>
          </a:p>
        </p:txBody>
      </p:sp>
    </p:spTree>
    <p:extLst>
      <p:ext uri="{BB962C8B-B14F-4D97-AF65-F5344CB8AC3E}">
        <p14:creationId xmlns:p14="http://schemas.microsoft.com/office/powerpoint/2010/main" val="20100326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1" y="231819"/>
            <a:ext cx="6877318" cy="400110"/>
          </a:xfrm>
          <a:prstGeom prst="rect">
            <a:avLst/>
          </a:prstGeom>
          <a:noFill/>
        </p:spPr>
        <p:txBody>
          <a:bodyPr wrap="square" rtlCol="0">
            <a:spAutoFit/>
          </a:bodyPr>
          <a:lstStyle/>
          <a:p>
            <a:r>
              <a:rPr lang="sr-Cyrl-RS" sz="2000" b="1" dirty="0" smtClean="0"/>
              <a:t>Мирење браће над моштима Св.Симеона Мироточивог</a:t>
            </a:r>
            <a:endParaRPr lang="sr-Latn-RS" sz="2000" b="1" dirty="0"/>
          </a:p>
        </p:txBody>
      </p:sp>
      <p:sp>
        <p:nvSpPr>
          <p:cNvPr id="5" name="TextBox 4"/>
          <p:cNvSpPr txBox="1"/>
          <p:nvPr/>
        </p:nvSpPr>
        <p:spPr>
          <a:xfrm>
            <a:off x="2936383" y="811369"/>
            <a:ext cx="6025304" cy="369332"/>
          </a:xfrm>
          <a:prstGeom prst="rect">
            <a:avLst/>
          </a:prstGeom>
          <a:noFill/>
        </p:spPr>
        <p:txBody>
          <a:bodyPr wrap="none" rtlCol="0">
            <a:spAutoFit/>
          </a:bodyPr>
          <a:lstStyle/>
          <a:p>
            <a:r>
              <a:rPr lang="sr-Cyrl-RS" b="1" dirty="0" smtClean="0">
                <a:solidFill>
                  <a:srgbClr val="FFFF00"/>
                </a:solidFill>
              </a:rPr>
              <a:t>вера+нада+опраштање+љубав= помирење међу људима</a:t>
            </a:r>
            <a:endParaRPr lang="sr-Latn-RS" b="1" dirty="0">
              <a:solidFill>
                <a:srgbClr val="FFFF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549293479"/>
              </p:ext>
            </p:extLst>
          </p:nvPr>
        </p:nvGraphicFramePr>
        <p:xfrm>
          <a:off x="3992451" y="1452451"/>
          <a:ext cx="3039414" cy="4214253"/>
        </p:xfrm>
        <a:graphic>
          <a:graphicData uri="http://schemas.openxmlformats.org/presentationml/2006/ole">
            <mc:AlternateContent xmlns:mc="http://schemas.openxmlformats.org/markup-compatibility/2006">
              <mc:Choice xmlns:v="urn:schemas-microsoft-com:vml" Requires="v">
                <p:oleObj spid="_x0000_s4113" name="CorelDRAW" r:id="rId3" imgW="2458352" imgH="2791383" progId="CorelDRAW.Graphic.11">
                  <p:embed/>
                </p:oleObj>
              </mc:Choice>
              <mc:Fallback>
                <p:oleObj name="CorelDRAW" r:id="rId3" imgW="2458352" imgH="2791383" progId="CorelDRAW.Graphic.11">
                  <p:embed/>
                  <p:pic>
                    <p:nvPicPr>
                      <p:cNvPr id="0" name=""/>
                      <p:cNvPicPr/>
                      <p:nvPr/>
                    </p:nvPicPr>
                    <p:blipFill>
                      <a:blip r:embed="rId4"/>
                      <a:stretch>
                        <a:fillRect/>
                      </a:stretch>
                    </p:blipFill>
                    <p:spPr>
                      <a:xfrm>
                        <a:off x="3992451" y="1452451"/>
                        <a:ext cx="3039414" cy="4214253"/>
                      </a:xfrm>
                      <a:prstGeom prst="rect">
                        <a:avLst/>
                      </a:prstGeom>
                    </p:spPr>
                  </p:pic>
                </p:oleObj>
              </mc:Fallback>
            </mc:AlternateContent>
          </a:graphicData>
        </a:graphic>
      </p:graphicFrame>
      <p:sp>
        <p:nvSpPr>
          <p:cNvPr id="7" name="TextBox 6"/>
          <p:cNvSpPr txBox="1"/>
          <p:nvPr/>
        </p:nvSpPr>
        <p:spPr>
          <a:xfrm>
            <a:off x="128789" y="2009104"/>
            <a:ext cx="3644721" cy="258532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Кад су браћа схватила да је неслога зло које треба одбацити, покајаше се обојица над моштима Симеона Мироточивог који је ујединио све српске земље. Подршку су имали од свога брата Саве, који их је посаветовао да слогу међу собом чувају као зеницу оца свога..</a:t>
            </a:r>
            <a:endParaRPr lang="sr-Latn-RS" b="1" dirty="0"/>
          </a:p>
        </p:txBody>
      </p:sp>
      <p:sp>
        <p:nvSpPr>
          <p:cNvPr id="8" name="TextBox 7"/>
          <p:cNvSpPr txBox="1"/>
          <p:nvPr/>
        </p:nvSpPr>
        <p:spPr>
          <a:xfrm>
            <a:off x="7250806" y="2147603"/>
            <a:ext cx="4584879" cy="230832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Мошти су браћа дочекала свечано са народом,свештеницима, властелом, где се видело колико је поштовање било према Стефану Немањи, који их није остављао без подршке..У току преноса моштију народ је певао песме духовне и радосне, а многи болесници који би дотакли мошти били су излечени од  болести.</a:t>
            </a:r>
            <a:endParaRPr lang="sr-Latn-RS" b="1" dirty="0"/>
          </a:p>
        </p:txBody>
      </p:sp>
    </p:spTree>
    <p:extLst>
      <p:ext uri="{BB962C8B-B14F-4D97-AF65-F5344CB8AC3E}">
        <p14:creationId xmlns:p14="http://schemas.microsoft.com/office/powerpoint/2010/main" val="1439942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91197" y="105189"/>
            <a:ext cx="5052537" cy="40011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sr-Cyrl-RS" sz="2000" b="1" dirty="0" smtClean="0"/>
              <a:t>Сукоби са непријатељима и помоћ Божија </a:t>
            </a:r>
            <a:endParaRPr lang="sr-Latn-RS" sz="2000" b="1" dirty="0"/>
          </a:p>
        </p:txBody>
      </p:sp>
      <p:sp>
        <p:nvSpPr>
          <p:cNvPr id="10" name="TextBox 9"/>
          <p:cNvSpPr txBox="1"/>
          <p:nvPr/>
        </p:nvSpPr>
        <p:spPr>
          <a:xfrm>
            <a:off x="3258357" y="543907"/>
            <a:ext cx="6237541" cy="369332"/>
          </a:xfrm>
          <a:prstGeom prst="rect">
            <a:avLst/>
          </a:prstGeom>
          <a:noFill/>
        </p:spPr>
        <p:txBody>
          <a:bodyPr wrap="none" rtlCol="0">
            <a:spAutoFit/>
          </a:bodyPr>
          <a:lstStyle/>
          <a:p>
            <a:r>
              <a:rPr lang="sr-Cyrl-RS" b="1" dirty="0">
                <a:solidFill>
                  <a:srgbClr val="FFFF00"/>
                </a:solidFill>
              </a:rPr>
              <a:t>х</a:t>
            </a:r>
            <a:r>
              <a:rPr lang="sr-Cyrl-RS" b="1" dirty="0" smtClean="0">
                <a:solidFill>
                  <a:srgbClr val="FFFF00"/>
                </a:solidFill>
              </a:rPr>
              <a:t>раброст+вера+молитва=победа над свима противницима</a:t>
            </a:r>
            <a:endParaRPr lang="sr-Latn-RS" b="1" dirty="0">
              <a:solidFill>
                <a:srgbClr val="FFFF0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329" y="1122425"/>
            <a:ext cx="3601792" cy="2694309"/>
          </a:xfrm>
          <a:prstGeom prst="rect">
            <a:avLst/>
          </a:prstGeom>
        </p:spPr>
      </p:pic>
      <p:sp>
        <p:nvSpPr>
          <p:cNvPr id="12" name="TextBox 11"/>
          <p:cNvSpPr txBox="1"/>
          <p:nvPr/>
        </p:nvSpPr>
        <p:spPr>
          <a:xfrm>
            <a:off x="103031" y="1346823"/>
            <a:ext cx="3696237" cy="313932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У пролеће 1214.године у Нишу латински краљ Хенкрик и бугарски цар Борило хтедоше да нападну Србију, али то не би по вољи небеских сила.. Јер током ноћи непријатељски војници угледаше на небу лик Стефана Немање од кога се уплашише и побегоше. Краљ Хенрих је касније изненада умро на путу за Солун.</a:t>
            </a:r>
            <a:endParaRPr lang="sr-Latn-RS" b="1" dirty="0"/>
          </a:p>
        </p:txBody>
      </p:sp>
      <p:sp>
        <p:nvSpPr>
          <p:cNvPr id="13" name="TextBox 12"/>
          <p:cNvSpPr txBox="1"/>
          <p:nvPr/>
        </p:nvSpPr>
        <p:spPr>
          <a:xfrm>
            <a:off x="7813182" y="1208324"/>
            <a:ext cx="4228564" cy="34163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Наредне 1215. године неки одметник бугарски Стрез хтеде да нападне Стефана, али он посла Саву да разговара са њим.Међутим поред савета и порука о миру не успе да одговори злонамерног Стреза од намера и повуче се у шатор да се моли.. Док се молио десило се чудо, војници Стреза дођоше код Саве да му кажу да је Стреза убио неки човек у белом, а да је док је умирао говорио зови те ми Саву..</a:t>
            </a:r>
            <a:endParaRPr lang="sr-Latn-RS" b="1" dirty="0"/>
          </a:p>
        </p:txBody>
      </p:sp>
      <p:sp>
        <p:nvSpPr>
          <p:cNvPr id="15" name="TextBox 14"/>
          <p:cNvSpPr txBox="1"/>
          <p:nvPr/>
        </p:nvSpPr>
        <p:spPr>
          <a:xfrm>
            <a:off x="360610" y="4683904"/>
            <a:ext cx="11153104"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Стефан је имао опасност и од Угарског краља Андрије, али он остави своме брату Сави да то реши.. Сава оде у шатор код краља Угарске и молећи га, поручи му да не напада Стефана, али краљ није хтео да промени своје планове.. И Сава надахнут од Бога упита краља имаш ли леда, јер је много вруће,краљ одговори немамо.. Сава се поче молити и одједном на чуђење свих поче да пада лед са неба, кад је дошао  Угарски краљ Сава му рече:,, </a:t>
            </a:r>
            <a:r>
              <a:rPr lang="sr-Cyrl-RS" b="1" i="1" dirty="0" smtClean="0"/>
              <a:t>ја тражих од тебе лед ти ми ниси дао, и онда ја замолих Бога да ми да и он посла са неба’’.</a:t>
            </a:r>
            <a:r>
              <a:rPr lang="sr-Cyrl-RS" b="1" dirty="0" smtClean="0"/>
              <a:t> То остави тако велики утисак на краља Угарског да је он замолио Саву да га крсти и саветује у животу.</a:t>
            </a:r>
            <a:endParaRPr lang="sr-Latn-RS" b="1" dirty="0"/>
          </a:p>
        </p:txBody>
      </p:sp>
    </p:spTree>
    <p:extLst>
      <p:ext uri="{BB962C8B-B14F-4D97-AF65-F5344CB8AC3E}">
        <p14:creationId xmlns:p14="http://schemas.microsoft.com/office/powerpoint/2010/main" val="2771372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3039" y="208897"/>
            <a:ext cx="3659400" cy="461665"/>
          </a:xfrm>
          <a:prstGeom prst="rect">
            <a:avLst/>
          </a:prstGeom>
          <a:noFill/>
        </p:spPr>
        <p:txBody>
          <a:bodyPr wrap="none" rtlCol="0">
            <a:spAutoFit/>
          </a:bodyPr>
          <a:lstStyle/>
          <a:p>
            <a:r>
              <a:rPr lang="sr-Cyrl-RS" sz="2400" b="1" dirty="0" smtClean="0">
                <a:solidFill>
                  <a:srgbClr val="FFFF00"/>
                </a:solidFill>
              </a:rPr>
              <a:t>Стефан као књижевник..</a:t>
            </a:r>
            <a:endParaRPr lang="sr-Latn-RS" sz="2400" b="1" dirty="0">
              <a:solidFill>
                <a:srgbClr val="FFFF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468864441"/>
              </p:ext>
            </p:extLst>
          </p:nvPr>
        </p:nvGraphicFramePr>
        <p:xfrm>
          <a:off x="4073039" y="949615"/>
          <a:ext cx="3274688" cy="3815567"/>
        </p:xfrm>
        <a:graphic>
          <a:graphicData uri="http://schemas.openxmlformats.org/presentationml/2006/ole">
            <mc:AlternateContent xmlns:mc="http://schemas.openxmlformats.org/markup-compatibility/2006">
              <mc:Choice xmlns:v="urn:schemas-microsoft-com:vml" Requires="v">
                <p:oleObj spid="_x0000_s5135" name="CorelDRAW" r:id="rId3" imgW="2326620" imgH="2482579" progId="CorelDRAW.Graphic.11">
                  <p:embed/>
                </p:oleObj>
              </mc:Choice>
              <mc:Fallback>
                <p:oleObj name="CorelDRAW" r:id="rId3" imgW="2326620" imgH="2482579" progId="CorelDRAW.Graphic.11">
                  <p:embed/>
                  <p:pic>
                    <p:nvPicPr>
                      <p:cNvPr id="0" name=""/>
                      <p:cNvPicPr/>
                      <p:nvPr/>
                    </p:nvPicPr>
                    <p:blipFill>
                      <a:blip r:embed="rId4"/>
                      <a:stretch>
                        <a:fillRect/>
                      </a:stretch>
                    </p:blipFill>
                    <p:spPr>
                      <a:xfrm>
                        <a:off x="4073039" y="949615"/>
                        <a:ext cx="3274688" cy="3815567"/>
                      </a:xfrm>
                      <a:prstGeom prst="rect">
                        <a:avLst/>
                      </a:prstGeom>
                    </p:spPr>
                  </p:pic>
                </p:oleObj>
              </mc:Fallback>
            </mc:AlternateContent>
          </a:graphicData>
        </a:graphic>
      </p:graphicFrame>
      <p:sp>
        <p:nvSpPr>
          <p:cNvPr id="7" name="TextBox 6"/>
          <p:cNvSpPr txBox="1"/>
          <p:nvPr/>
        </p:nvSpPr>
        <p:spPr>
          <a:xfrm>
            <a:off x="193183" y="5044235"/>
            <a:ext cx="11835684"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sr-Cyrl-RS" b="1" dirty="0" smtClean="0"/>
              <a:t>Стефан је имао изузетан дар за писање, што се може видети из његовог списа ,, Живот Светог Симеона’’. У коме је лепо објаснио значај његовог оца као Божијег човека који је био: ослободитељ и ујединитељ српских земаља, помоћник немоћнима, градитељ црква и обновитељ старих, војсковођа,  мудар владар и на крају живи светитељ Божији, над чијим моштима су се лечили многи болесни. И тиме показао да је понашање његовог оца пример за све Србе на које треба да се угледамо, како би имали помоћ небеских сила као и Стефан Немања.</a:t>
            </a:r>
            <a:endParaRPr lang="sr-Latn-RS" b="1" dirty="0"/>
          </a:p>
        </p:txBody>
      </p:sp>
      <p:sp>
        <p:nvSpPr>
          <p:cNvPr id="8" name="TextBox 7"/>
          <p:cNvSpPr txBox="1"/>
          <p:nvPr/>
        </p:nvSpPr>
        <p:spPr>
          <a:xfrm>
            <a:off x="177509" y="1343765"/>
            <a:ext cx="3606085"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Највећи број Стефанових дела су правног карактера: Хиландарска повеља, Повеља о трговини и пријатељству са Дубровником, Повеље манастиру  Жича и манастиру Свете Богородице на Мљету...</a:t>
            </a:r>
            <a:endParaRPr lang="sr-Latn-RS" b="1" dirty="0"/>
          </a:p>
        </p:txBody>
      </p:sp>
      <p:sp>
        <p:nvSpPr>
          <p:cNvPr id="9" name="TextBox 8"/>
          <p:cNvSpPr txBox="1"/>
          <p:nvPr/>
        </p:nvSpPr>
        <p:spPr>
          <a:xfrm>
            <a:off x="7637172" y="1676390"/>
            <a:ext cx="4391695"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sr-Cyrl-RS" b="1" dirty="0" smtClean="0"/>
              <a:t>Жичка повеља је законски акт којим се регулишу питања везана за манастир и његове приходе. Такође је писао и нешто везано за брачно законодавство.</a:t>
            </a:r>
            <a:endParaRPr lang="sr-Latn-RS" b="1" dirty="0"/>
          </a:p>
        </p:txBody>
      </p:sp>
    </p:spTree>
    <p:extLst>
      <p:ext uri="{BB962C8B-B14F-4D97-AF65-F5344CB8AC3E}">
        <p14:creationId xmlns:p14="http://schemas.microsoft.com/office/powerpoint/2010/main" val="41381983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071" y="2540399"/>
            <a:ext cx="3356275" cy="19028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695" y="4536675"/>
            <a:ext cx="3090929" cy="22247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695" y="2446985"/>
            <a:ext cx="3090930" cy="19962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696" y="154546"/>
            <a:ext cx="3090929" cy="2176530"/>
          </a:xfrm>
          <a:prstGeom prst="rect">
            <a:avLst/>
          </a:prstGeom>
        </p:spPr>
      </p:pic>
      <p:sp>
        <p:nvSpPr>
          <p:cNvPr id="9" name="TextBox 8"/>
          <p:cNvSpPr txBox="1"/>
          <p:nvPr/>
        </p:nvSpPr>
        <p:spPr>
          <a:xfrm>
            <a:off x="2311215" y="38637"/>
            <a:ext cx="2421228" cy="461665"/>
          </a:xfrm>
          <a:prstGeom prst="rect">
            <a:avLst/>
          </a:prstGeom>
          <a:noFill/>
        </p:spPr>
        <p:txBody>
          <a:bodyPr wrap="square" rtlCol="0">
            <a:spAutoFit/>
          </a:bodyPr>
          <a:lstStyle/>
          <a:p>
            <a:r>
              <a:rPr lang="sr-Cyrl-RS" sz="2400" b="1" dirty="0" smtClean="0">
                <a:solidFill>
                  <a:srgbClr val="FFFF00"/>
                </a:solidFill>
              </a:rPr>
              <a:t>Подизање</a:t>
            </a:r>
            <a:endParaRPr lang="sr-Latn-RS" sz="2400" b="1" dirty="0">
              <a:solidFill>
                <a:srgbClr val="FFFF00"/>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1920" y="2540399"/>
            <a:ext cx="3498024" cy="1902862"/>
          </a:xfrm>
          <a:prstGeom prst="rect">
            <a:avLst/>
          </a:prstGeom>
        </p:spPr>
      </p:pic>
      <p:sp>
        <p:nvSpPr>
          <p:cNvPr id="11" name="TextBox 10"/>
          <p:cNvSpPr txBox="1"/>
          <p:nvPr/>
        </p:nvSpPr>
        <p:spPr>
          <a:xfrm>
            <a:off x="7997780" y="38637"/>
            <a:ext cx="966931" cy="461665"/>
          </a:xfrm>
          <a:prstGeom prst="rect">
            <a:avLst/>
          </a:prstGeom>
          <a:noFill/>
        </p:spPr>
        <p:txBody>
          <a:bodyPr wrap="none" rtlCol="0">
            <a:spAutoFit/>
          </a:bodyPr>
          <a:lstStyle/>
          <a:p>
            <a:r>
              <a:rPr lang="sr-Cyrl-RS" sz="2400" b="1" dirty="0" smtClean="0">
                <a:solidFill>
                  <a:srgbClr val="FFFF00"/>
                </a:solidFill>
              </a:rPr>
              <a:t>Жиче</a:t>
            </a:r>
            <a:endParaRPr lang="sr-Latn-RS" sz="2400" b="1" dirty="0">
              <a:solidFill>
                <a:srgbClr val="FFFF00"/>
              </a:solidFill>
            </a:endParaRPr>
          </a:p>
        </p:txBody>
      </p:sp>
      <p:sp>
        <p:nvSpPr>
          <p:cNvPr id="12" name="TextBox 11"/>
          <p:cNvSpPr txBox="1"/>
          <p:nvPr/>
        </p:nvSpPr>
        <p:spPr>
          <a:xfrm>
            <a:off x="540913" y="5006030"/>
            <a:ext cx="3850782" cy="1477328"/>
          </a:xfrm>
          <a:prstGeom prst="rect">
            <a:avLst/>
          </a:prstGeom>
          <a:noFill/>
        </p:spPr>
        <p:txBody>
          <a:bodyPr wrap="square" rtlCol="0">
            <a:spAutoFit/>
          </a:bodyPr>
          <a:lstStyle/>
          <a:p>
            <a:pPr algn="just"/>
            <a:r>
              <a:rPr lang="sr-Latn-RS" b="1" dirty="0">
                <a:solidFill>
                  <a:srgbClr val="FFFF00"/>
                </a:solidFill>
              </a:rPr>
              <a:t>Жича није само манастир. Жича је седиште државе, њено срце. Ту се </a:t>
            </a:r>
            <a:r>
              <a:rPr lang="sr-Latn-RS" b="1" dirty="0" smtClean="0">
                <a:solidFill>
                  <a:srgbClr val="FFFF00"/>
                </a:solidFill>
              </a:rPr>
              <a:t>потвр</a:t>
            </a:r>
            <a:r>
              <a:rPr lang="sr-Cyrl-RS" b="1" dirty="0" smtClean="0">
                <a:solidFill>
                  <a:srgbClr val="FFFF00"/>
                </a:solidFill>
              </a:rPr>
              <a:t>ђ</a:t>
            </a:r>
            <a:r>
              <a:rPr lang="sr-Latn-RS" b="1" dirty="0" smtClean="0">
                <a:solidFill>
                  <a:srgbClr val="FFFF00"/>
                </a:solidFill>
              </a:rPr>
              <a:t>ује </a:t>
            </a:r>
            <a:r>
              <a:rPr lang="sr-Latn-RS" b="1" dirty="0">
                <a:solidFill>
                  <a:srgbClr val="FFFF00"/>
                </a:solidFill>
              </a:rPr>
              <a:t>и освештава богомдато владалачко право над србским народом. </a:t>
            </a:r>
          </a:p>
        </p:txBody>
      </p:sp>
      <p:sp>
        <p:nvSpPr>
          <p:cNvPr id="13" name="TextBox 12"/>
          <p:cNvSpPr txBox="1"/>
          <p:nvPr/>
        </p:nvSpPr>
        <p:spPr>
          <a:xfrm>
            <a:off x="602087" y="677025"/>
            <a:ext cx="3728433" cy="1477328"/>
          </a:xfrm>
          <a:prstGeom prst="rect">
            <a:avLst/>
          </a:prstGeom>
          <a:noFill/>
        </p:spPr>
        <p:txBody>
          <a:bodyPr wrap="square" rtlCol="0">
            <a:spAutoFit/>
          </a:bodyPr>
          <a:lstStyle/>
          <a:p>
            <a:pPr algn="just"/>
            <a:r>
              <a:rPr lang="sr-Cyrl-RS" b="1" dirty="0" smtClean="0">
                <a:solidFill>
                  <a:srgbClr val="FFFF00"/>
                </a:solidFill>
              </a:rPr>
              <a:t>Жичу је подигао Стефан са братом Савом. Манастир је посвећен Вазнесењу Господњем. Градња и сликање је трајало око седам година.</a:t>
            </a:r>
            <a:endParaRPr lang="sr-Latn-RS" b="1" dirty="0">
              <a:solidFill>
                <a:srgbClr val="FFFF00"/>
              </a:solidFill>
            </a:endParaRPr>
          </a:p>
        </p:txBody>
      </p:sp>
      <p:sp>
        <p:nvSpPr>
          <p:cNvPr id="14" name="TextBox 13"/>
          <p:cNvSpPr txBox="1"/>
          <p:nvPr/>
        </p:nvSpPr>
        <p:spPr>
          <a:xfrm>
            <a:off x="7611920" y="697227"/>
            <a:ext cx="4159370" cy="1200329"/>
          </a:xfrm>
          <a:prstGeom prst="rect">
            <a:avLst/>
          </a:prstGeom>
          <a:noFill/>
        </p:spPr>
        <p:txBody>
          <a:bodyPr wrap="square" rtlCol="0">
            <a:spAutoFit/>
          </a:bodyPr>
          <a:lstStyle/>
          <a:p>
            <a:pPr algn="just"/>
            <a:r>
              <a:rPr lang="sr-Latn-RS" b="1" dirty="0">
                <a:solidFill>
                  <a:srgbClr val="FFFF00"/>
                </a:solidFill>
              </a:rPr>
              <a:t>Ту се краљ венчава са својом судбином. У Жичу се улази на врата на која свако улази, а излази на врата на која само краљ излази. </a:t>
            </a:r>
          </a:p>
        </p:txBody>
      </p:sp>
      <p:sp>
        <p:nvSpPr>
          <p:cNvPr id="15" name="TextBox 14"/>
          <p:cNvSpPr txBox="1"/>
          <p:nvPr/>
        </p:nvSpPr>
        <p:spPr>
          <a:xfrm>
            <a:off x="7611920" y="5006030"/>
            <a:ext cx="4301038" cy="1477328"/>
          </a:xfrm>
          <a:prstGeom prst="rect">
            <a:avLst/>
          </a:prstGeom>
          <a:noFill/>
        </p:spPr>
        <p:txBody>
          <a:bodyPr wrap="square" rtlCol="0">
            <a:spAutoFit/>
          </a:bodyPr>
          <a:lstStyle/>
          <a:p>
            <a:pPr algn="just"/>
            <a:r>
              <a:rPr lang="sr-Latn-RS" b="1" dirty="0">
                <a:solidFill>
                  <a:srgbClr val="FFFF00"/>
                </a:solidFill>
              </a:rPr>
              <a:t>У Жичу се улази мали, а излази велики. У Жичу се долази слаб, а излази моћан. У Жичу се улази гологлав и грешан, а излази крунисан и миропомазан. У Жичу улази човек, а излази </a:t>
            </a:r>
            <a:r>
              <a:rPr lang="sr-Latn-RS" b="1" dirty="0" smtClean="0">
                <a:solidFill>
                  <a:srgbClr val="FFFF00"/>
                </a:solidFill>
              </a:rPr>
              <a:t>краљ</a:t>
            </a:r>
            <a:r>
              <a:rPr lang="sr-Cyrl-RS" b="1" dirty="0" smtClean="0">
                <a:solidFill>
                  <a:srgbClr val="FFFF00"/>
                </a:solidFill>
              </a:rPr>
              <a:t>!</a:t>
            </a:r>
            <a:endParaRPr lang="sr-Latn-RS" b="1" dirty="0">
              <a:solidFill>
                <a:srgbClr val="FFFF00"/>
              </a:solidFill>
            </a:endParaRPr>
          </a:p>
        </p:txBody>
      </p:sp>
    </p:spTree>
    <p:extLst>
      <p:ext uri="{BB962C8B-B14F-4D97-AF65-F5344CB8AC3E}">
        <p14:creationId xmlns:p14="http://schemas.microsoft.com/office/powerpoint/2010/main" val="30587734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1800" y="164458"/>
            <a:ext cx="537049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r-Cyrl-RS" sz="2400" b="1" dirty="0" smtClean="0"/>
              <a:t>Крунисање Стефана за краља у Жичи</a:t>
            </a:r>
            <a:endParaRPr lang="sr-Latn-RS" sz="24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1354859726"/>
              </p:ext>
            </p:extLst>
          </p:nvPr>
        </p:nvGraphicFramePr>
        <p:xfrm>
          <a:off x="778465" y="891933"/>
          <a:ext cx="2201474" cy="3428082"/>
        </p:xfrm>
        <a:graphic>
          <a:graphicData uri="http://schemas.openxmlformats.org/presentationml/2006/ole">
            <mc:AlternateContent xmlns:mc="http://schemas.openxmlformats.org/markup-compatibility/2006">
              <mc:Choice xmlns:v="urn:schemas-microsoft-com:vml" Requires="v">
                <p:oleObj spid="_x0000_s6153" name="CorelDRAW" r:id="rId3" imgW="2654599" imgH="3856271" progId="CorelDRAW.Graphic.11">
                  <p:embed/>
                </p:oleObj>
              </mc:Choice>
              <mc:Fallback>
                <p:oleObj name="CorelDRAW" r:id="rId3" imgW="2654599" imgH="3856271" progId="CorelDRAW.Graphic.11">
                  <p:embed/>
                  <p:pic>
                    <p:nvPicPr>
                      <p:cNvPr id="0" name=""/>
                      <p:cNvPicPr/>
                      <p:nvPr/>
                    </p:nvPicPr>
                    <p:blipFill>
                      <a:blip r:embed="rId4"/>
                      <a:stretch>
                        <a:fillRect/>
                      </a:stretch>
                    </p:blipFill>
                    <p:spPr>
                      <a:xfrm>
                        <a:off x="778465" y="891933"/>
                        <a:ext cx="2201474" cy="3428082"/>
                      </a:xfrm>
                      <a:prstGeom prst="rect">
                        <a:avLst/>
                      </a:prstGeom>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653" y="1619408"/>
            <a:ext cx="3199596" cy="220981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9989" y="891933"/>
            <a:ext cx="2336499" cy="3428082"/>
          </a:xfrm>
          <a:prstGeom prst="rect">
            <a:avLst/>
          </a:prstGeom>
        </p:spPr>
      </p:pic>
      <p:sp>
        <p:nvSpPr>
          <p:cNvPr id="8" name="TextBox 7"/>
          <p:cNvSpPr txBox="1"/>
          <p:nvPr/>
        </p:nvSpPr>
        <p:spPr>
          <a:xfrm>
            <a:off x="116415" y="4893972"/>
            <a:ext cx="11050073" cy="175432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sr-Cyrl-RS" b="1" dirty="0" smtClean="0"/>
              <a:t>На сабору у Жичи присуствовало је много народа, који се дивио прелепом грађевином и околином у којој се  налазио манастир. Шатори за дочек гостију, народ обучен у најлепше народне ношње, краљева гарда и много свештеника изгледало је као савршено јединство народа, власти и Цркве.. Стефан је крунисан за краља 1220. године на Спасовдан, који је ушао кроз једна врата а изашао </a:t>
            </a:r>
            <a:r>
              <a:rPr lang="sr-Cyrl-RS" b="1" smtClean="0"/>
              <a:t>кроз друга, </a:t>
            </a:r>
            <a:r>
              <a:rPr lang="sr-Cyrl-RS" b="1" dirty="0" smtClean="0"/>
              <a:t>која су одмах зазидана.. Свети Сава је наредио брату да позове најсиромашније да би им поделио поклоне, како би се и они  радовали устоличењу српскога краља.</a:t>
            </a:r>
            <a:endParaRPr lang="sr-Latn-RS" b="1" dirty="0"/>
          </a:p>
        </p:txBody>
      </p:sp>
      <p:sp>
        <p:nvSpPr>
          <p:cNvPr id="9" name="TextBox 8"/>
          <p:cNvSpPr txBox="1"/>
          <p:nvPr/>
        </p:nvSpPr>
        <p:spPr>
          <a:xfrm>
            <a:off x="3487862" y="707267"/>
            <a:ext cx="495836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r-Cyrl-RS" b="1" dirty="0" smtClean="0"/>
              <a:t>јединсво државе+народа+цркве=Рајска слога</a:t>
            </a:r>
            <a:endParaRPr lang="sr-Latn-RS" b="1" dirty="0"/>
          </a:p>
        </p:txBody>
      </p:sp>
    </p:spTree>
    <p:extLst>
      <p:ext uri="{BB962C8B-B14F-4D97-AF65-F5344CB8AC3E}">
        <p14:creationId xmlns:p14="http://schemas.microsoft.com/office/powerpoint/2010/main" val="3484489499"/>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151529345"/>
              </p:ext>
            </p:extLst>
          </p:nvPr>
        </p:nvGraphicFramePr>
        <p:xfrm>
          <a:off x="368662" y="1837762"/>
          <a:ext cx="3181285" cy="2063244"/>
        </p:xfrm>
        <a:graphic>
          <a:graphicData uri="http://schemas.openxmlformats.org/presentationml/2006/ole">
            <mc:AlternateContent xmlns:mc="http://schemas.openxmlformats.org/markup-compatibility/2006">
              <mc:Choice xmlns:v="urn:schemas-microsoft-com:vml" Requires="v">
                <p:oleObj spid="_x0000_s7191" name="CorelDRAW" r:id="rId3" imgW="2181932" imgH="1617442" progId="CorelDRAW.Graphic.11">
                  <p:embed/>
                </p:oleObj>
              </mc:Choice>
              <mc:Fallback>
                <p:oleObj name="CorelDRAW" r:id="rId3" imgW="2181932" imgH="1617442" progId="CorelDRAW.Graphic.11">
                  <p:embed/>
                  <p:pic>
                    <p:nvPicPr>
                      <p:cNvPr id="0" name=""/>
                      <p:cNvPicPr/>
                      <p:nvPr/>
                    </p:nvPicPr>
                    <p:blipFill>
                      <a:blip r:embed="rId4"/>
                      <a:stretch>
                        <a:fillRect/>
                      </a:stretch>
                    </p:blipFill>
                    <p:spPr>
                      <a:xfrm>
                        <a:off x="368662" y="1837762"/>
                        <a:ext cx="3181285" cy="206324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89927004"/>
              </p:ext>
            </p:extLst>
          </p:nvPr>
        </p:nvGraphicFramePr>
        <p:xfrm>
          <a:off x="7470370" y="1813488"/>
          <a:ext cx="3283489" cy="2063244"/>
        </p:xfrm>
        <a:graphic>
          <a:graphicData uri="http://schemas.openxmlformats.org/presentationml/2006/ole">
            <mc:AlternateContent xmlns:mc="http://schemas.openxmlformats.org/markup-compatibility/2006">
              <mc:Choice xmlns:v="urn:schemas-microsoft-com:vml" Requires="v">
                <p:oleObj spid="_x0000_s7192" name="CorelDRAW" r:id="rId5" imgW="2964600" imgH="2339280" progId="CorelDRAW.Graphic.11">
                  <p:embed/>
                </p:oleObj>
              </mc:Choice>
              <mc:Fallback>
                <p:oleObj name="CorelDRAW" r:id="rId5" imgW="2964600" imgH="2339280" progId="CorelDRAW.Graphic.11">
                  <p:embed/>
                  <p:pic>
                    <p:nvPicPr>
                      <p:cNvPr id="0" name=""/>
                      <p:cNvPicPr/>
                      <p:nvPr/>
                    </p:nvPicPr>
                    <p:blipFill>
                      <a:blip r:embed="rId6"/>
                      <a:stretch>
                        <a:fillRect/>
                      </a:stretch>
                    </p:blipFill>
                    <p:spPr>
                      <a:xfrm>
                        <a:off x="7470370" y="1813488"/>
                        <a:ext cx="3283489" cy="206324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16188031"/>
              </p:ext>
            </p:extLst>
          </p:nvPr>
        </p:nvGraphicFramePr>
        <p:xfrm>
          <a:off x="4237338" y="1225972"/>
          <a:ext cx="2254250" cy="3322637"/>
        </p:xfrm>
        <a:graphic>
          <a:graphicData uri="http://schemas.openxmlformats.org/presentationml/2006/ole">
            <mc:AlternateContent xmlns:mc="http://schemas.openxmlformats.org/markup-compatibility/2006">
              <mc:Choice xmlns:v="urn:schemas-microsoft-com:vml" Requires="v">
                <p:oleObj spid="_x0000_s7193" name="CorelDRAW" r:id="rId7" imgW="2254006" imgH="3322342" progId="CorelDRAW.Graphic.11">
                  <p:embed/>
                </p:oleObj>
              </mc:Choice>
              <mc:Fallback>
                <p:oleObj name="CorelDRAW" r:id="rId7" imgW="2254006" imgH="3322342" progId="CorelDRAW.Graphic.11">
                  <p:embed/>
                  <p:pic>
                    <p:nvPicPr>
                      <p:cNvPr id="0" name=""/>
                      <p:cNvPicPr/>
                      <p:nvPr/>
                    </p:nvPicPr>
                    <p:blipFill>
                      <a:blip r:embed="rId8"/>
                      <a:stretch>
                        <a:fillRect/>
                      </a:stretch>
                    </p:blipFill>
                    <p:spPr>
                      <a:xfrm>
                        <a:off x="4237338" y="1225972"/>
                        <a:ext cx="2254250" cy="3322637"/>
                      </a:xfrm>
                      <a:prstGeom prst="rect">
                        <a:avLst/>
                      </a:prstGeom>
                    </p:spPr>
                  </p:pic>
                </p:oleObj>
              </mc:Fallback>
            </mc:AlternateContent>
          </a:graphicData>
        </a:graphic>
      </p:graphicFrame>
      <p:sp>
        <p:nvSpPr>
          <p:cNvPr id="9" name="TextBox 8"/>
          <p:cNvSpPr txBox="1"/>
          <p:nvPr/>
        </p:nvSpPr>
        <p:spPr>
          <a:xfrm>
            <a:off x="3335628" y="180304"/>
            <a:ext cx="5061397" cy="400110"/>
          </a:xfrm>
          <a:prstGeom prst="rect">
            <a:avLst/>
          </a:prstGeom>
          <a:noFill/>
        </p:spPr>
        <p:txBody>
          <a:bodyPr wrap="square" rtlCol="0">
            <a:spAutoFit/>
          </a:bodyPr>
          <a:lstStyle/>
          <a:p>
            <a:r>
              <a:rPr lang="sr-Cyrl-RS" sz="2000" b="1" dirty="0" smtClean="0">
                <a:solidFill>
                  <a:srgbClr val="FFFF00"/>
                </a:solidFill>
              </a:rPr>
              <a:t>Смрт Стефана, монашење и васкрсење</a:t>
            </a:r>
            <a:endParaRPr lang="sr-Latn-RS" sz="2000" b="1" dirty="0">
              <a:solidFill>
                <a:srgbClr val="FFFF00"/>
              </a:solidFill>
            </a:endParaRPr>
          </a:p>
        </p:txBody>
      </p:sp>
      <p:sp>
        <p:nvSpPr>
          <p:cNvPr id="10" name="TextBox 9"/>
          <p:cNvSpPr txBox="1"/>
          <p:nvPr/>
        </p:nvSpPr>
        <p:spPr>
          <a:xfrm>
            <a:off x="3168204" y="718527"/>
            <a:ext cx="4919729" cy="369332"/>
          </a:xfrm>
          <a:prstGeom prst="rect">
            <a:avLst/>
          </a:prstGeom>
          <a:noFill/>
        </p:spPr>
        <p:txBody>
          <a:bodyPr wrap="square" rtlCol="0">
            <a:spAutoFit/>
          </a:bodyPr>
          <a:lstStyle/>
          <a:p>
            <a:r>
              <a:rPr lang="sr-Cyrl-RS" b="1" dirty="0">
                <a:solidFill>
                  <a:srgbClr val="FFFF00"/>
                </a:solidFill>
              </a:rPr>
              <a:t>в</a:t>
            </a:r>
            <a:r>
              <a:rPr lang="sr-Cyrl-RS" b="1" dirty="0" smtClean="0">
                <a:solidFill>
                  <a:srgbClr val="FFFF00"/>
                </a:solidFill>
              </a:rPr>
              <a:t>ера+молитва+скромност+љубав= Васкрсење</a:t>
            </a:r>
            <a:endParaRPr lang="sr-Latn-RS" b="1" dirty="0">
              <a:solidFill>
                <a:srgbClr val="FFFF00"/>
              </a:solidFill>
            </a:endParaRPr>
          </a:p>
        </p:txBody>
      </p:sp>
      <p:sp>
        <p:nvSpPr>
          <p:cNvPr id="11" name="TextBox 10"/>
          <p:cNvSpPr txBox="1"/>
          <p:nvPr/>
        </p:nvSpPr>
        <p:spPr>
          <a:xfrm>
            <a:off x="475821" y="4017474"/>
            <a:ext cx="2966966" cy="338554"/>
          </a:xfrm>
          <a:prstGeom prst="rect">
            <a:avLst/>
          </a:prstGeom>
          <a:noFill/>
        </p:spPr>
        <p:txBody>
          <a:bodyPr wrap="none" rtlCol="0">
            <a:spAutoFit/>
          </a:bodyPr>
          <a:lstStyle/>
          <a:p>
            <a:r>
              <a:rPr lang="sr-Cyrl-RS" sz="1600" b="1" i="1" dirty="0" smtClean="0">
                <a:solidFill>
                  <a:srgbClr val="FFFF00"/>
                </a:solidFill>
              </a:rPr>
              <a:t>Привремена смрт Стефанова</a:t>
            </a:r>
            <a:endParaRPr lang="sr-Latn-RS" sz="1600" b="1" i="1" dirty="0">
              <a:solidFill>
                <a:srgbClr val="FFFF00"/>
              </a:solidFill>
            </a:endParaRPr>
          </a:p>
        </p:txBody>
      </p:sp>
      <p:sp>
        <p:nvSpPr>
          <p:cNvPr id="12" name="TextBox 11"/>
          <p:cNvSpPr txBox="1"/>
          <p:nvPr/>
        </p:nvSpPr>
        <p:spPr>
          <a:xfrm>
            <a:off x="7964460" y="3952886"/>
            <a:ext cx="2295308" cy="338554"/>
          </a:xfrm>
          <a:prstGeom prst="rect">
            <a:avLst/>
          </a:prstGeom>
          <a:noFill/>
        </p:spPr>
        <p:txBody>
          <a:bodyPr wrap="none" rtlCol="0">
            <a:spAutoFit/>
          </a:bodyPr>
          <a:lstStyle/>
          <a:p>
            <a:r>
              <a:rPr lang="sr-Cyrl-RS" sz="1600" b="1" i="1" dirty="0" smtClean="0">
                <a:solidFill>
                  <a:srgbClr val="FFFF00"/>
                </a:solidFill>
              </a:rPr>
              <a:t>Монашење Стефаново</a:t>
            </a:r>
            <a:endParaRPr lang="sr-Latn-RS" sz="1600" b="1" i="1" dirty="0">
              <a:solidFill>
                <a:srgbClr val="FFFF00"/>
              </a:solidFill>
            </a:endParaRPr>
          </a:p>
        </p:txBody>
      </p:sp>
      <p:sp>
        <p:nvSpPr>
          <p:cNvPr id="13" name="TextBox 12"/>
          <p:cNvSpPr txBox="1"/>
          <p:nvPr/>
        </p:nvSpPr>
        <p:spPr>
          <a:xfrm>
            <a:off x="115910" y="4602361"/>
            <a:ext cx="11951594"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sr-Cyrl-RS" b="1" dirty="0" smtClean="0"/>
              <a:t>Пред крај живота Стефан је молио Саву да га замонаши, рекавши да му је то важније него да дуже живи. Сава је то одлагао,али кад су стигли гласници и рекли да је Стефан умро, Сава дође код брата начини крсни знак у име Свете Тројице и помоли се Богу да нареди свом анђелу да врати душу Стефанову како би га замонашио.. После молитве Стефан се пробуди, Сава га замонаши дајући му ново име Симон, а Стефан благослови свог сина Радослава да буде његов наследник дајући му свој краљевски штап. Три сата после монашења Стефан је умро на Савиним </a:t>
            </a:r>
            <a:r>
              <a:rPr lang="sr-Cyrl-RS" b="1" smtClean="0"/>
              <a:t>рукама 24.септембра </a:t>
            </a:r>
            <a:r>
              <a:rPr lang="sr-Cyrl-RS" b="1" dirty="0" smtClean="0"/>
              <a:t>1228. године. Стефан је остао упамћен као: мудар владар, скроман, частан,храбар, добар књижевник, веран чувар свега оног што му је Бог дао и отац Немања оставио у наследство.</a:t>
            </a:r>
            <a:endParaRPr lang="sr-Latn-RS" b="1" dirty="0"/>
          </a:p>
        </p:txBody>
      </p:sp>
    </p:spTree>
    <p:extLst>
      <p:ext uri="{BB962C8B-B14F-4D97-AF65-F5344CB8AC3E}">
        <p14:creationId xmlns:p14="http://schemas.microsoft.com/office/powerpoint/2010/main" val="16145171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368</TotalTime>
  <Words>1401</Words>
  <Application>Microsoft Office PowerPoint</Application>
  <PresentationFormat>Widescreen</PresentationFormat>
  <Paragraphs>39</Paragraphs>
  <Slides>9</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3" baseType="lpstr">
      <vt:lpstr>Arial</vt:lpstr>
      <vt:lpstr>Corbel</vt:lpstr>
      <vt:lpstr>Depth</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Korisnik</dc:creator>
  <cp:lastModifiedBy>Dragan</cp:lastModifiedBy>
  <cp:revision>42</cp:revision>
  <dcterms:created xsi:type="dcterms:W3CDTF">2017-07-20T03:29:26Z</dcterms:created>
  <dcterms:modified xsi:type="dcterms:W3CDTF">2020-05-14T14:36:02Z</dcterms:modified>
</cp:coreProperties>
</file>