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23E743-0D0B-47DB-934B-46DF5332730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C6CC73A-8C3A-4AF7-A0B7-6FBB95C1B9EF}">
      <dgm:prSet phldrT="[Text]" custT="1"/>
      <dgm:spPr/>
      <dgm:t>
        <a:bodyPr/>
        <a:lstStyle/>
        <a:p>
          <a:endParaRPr lang="sr-Cyrl-RS" sz="2800" dirty="0" smtClean="0"/>
        </a:p>
        <a:p>
          <a:r>
            <a:rPr lang="sr-Cyrl-RS" sz="2800" dirty="0" smtClean="0"/>
            <a:t>1. Марија Пантелић               </a:t>
          </a:r>
          <a:endParaRPr lang="hr-HR" sz="2800" dirty="0" smtClean="0"/>
        </a:p>
        <a:p>
          <a:r>
            <a:rPr lang="hr-HR" sz="2800" dirty="0" smtClean="0"/>
            <a:t>                                                       </a:t>
          </a:r>
          <a:r>
            <a:rPr lang="sr-Cyrl-RS" sz="2800" dirty="0" smtClean="0"/>
            <a:t> </a:t>
          </a:r>
          <a:r>
            <a:rPr lang="hr-HR" sz="2800" dirty="0" smtClean="0"/>
            <a:t>IX-1</a:t>
          </a:r>
          <a:endParaRPr lang="sr-Cyrl-RS" sz="2800" dirty="0" smtClean="0"/>
        </a:p>
        <a:p>
          <a:r>
            <a:rPr lang="sr-Cyrl-RS" sz="2800" dirty="0" smtClean="0"/>
            <a:t>2. Марина Секулић</a:t>
          </a:r>
        </a:p>
        <a:p>
          <a:r>
            <a:rPr lang="sr-Cyrl-RS" sz="1600" dirty="0" smtClean="0"/>
            <a:t> </a:t>
          </a:r>
          <a:endParaRPr lang="hr-HR" sz="1600" dirty="0"/>
        </a:p>
      </dgm:t>
    </dgm:pt>
    <dgm:pt modelId="{C06D38D4-D9C1-41D6-8BAD-36743BB64B4F}" type="parTrans" cxnId="{E4F9284E-7BB6-412B-9C58-D61F76F9FC7E}">
      <dgm:prSet/>
      <dgm:spPr/>
      <dgm:t>
        <a:bodyPr/>
        <a:lstStyle/>
        <a:p>
          <a:endParaRPr lang="hr-HR"/>
        </a:p>
      </dgm:t>
    </dgm:pt>
    <dgm:pt modelId="{1AED58AB-E854-4799-9565-F38117714E4A}" type="sibTrans" cxnId="{E4F9284E-7BB6-412B-9C58-D61F76F9FC7E}">
      <dgm:prSet/>
      <dgm:spPr/>
      <dgm:t>
        <a:bodyPr/>
        <a:lstStyle/>
        <a:p>
          <a:endParaRPr lang="hr-HR"/>
        </a:p>
      </dgm:t>
    </dgm:pt>
    <dgm:pt modelId="{93C7DA9C-1EC6-409A-BBE9-9551D5C5B322}" type="pres">
      <dgm:prSet presAssocID="{C723E743-0D0B-47DB-934B-46DF533273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13069E97-598D-463D-83BD-C21032DC909A}" type="pres">
      <dgm:prSet presAssocID="{7C6CC73A-8C3A-4AF7-A0B7-6FBB95C1B9EF}" presName="parentText" presStyleLbl="node1" presStyleIdx="0" presStyleCnt="1" custScaleY="255584" custLinFactY="7603" custLinFactNeighborX="-206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147A901-FC76-4C4D-A93F-775E720D79EE}" type="presOf" srcId="{C723E743-0D0B-47DB-934B-46DF53327307}" destId="{93C7DA9C-1EC6-409A-BBE9-9551D5C5B322}" srcOrd="0" destOrd="0" presId="urn:microsoft.com/office/officeart/2005/8/layout/vList2"/>
    <dgm:cxn modelId="{E4F9284E-7BB6-412B-9C58-D61F76F9FC7E}" srcId="{C723E743-0D0B-47DB-934B-46DF53327307}" destId="{7C6CC73A-8C3A-4AF7-A0B7-6FBB95C1B9EF}" srcOrd="0" destOrd="0" parTransId="{C06D38D4-D9C1-41D6-8BAD-36743BB64B4F}" sibTransId="{1AED58AB-E854-4799-9565-F38117714E4A}"/>
    <dgm:cxn modelId="{45336A60-2E14-4F26-A5D9-7AA4569D051A}" type="presOf" srcId="{7C6CC73A-8C3A-4AF7-A0B7-6FBB95C1B9EF}" destId="{13069E97-598D-463D-83BD-C21032DC909A}" srcOrd="0" destOrd="0" presId="urn:microsoft.com/office/officeart/2005/8/layout/vList2"/>
    <dgm:cxn modelId="{E7680604-4B31-429D-AC6A-156E04F7B041}" type="presParOf" srcId="{93C7DA9C-1EC6-409A-BBE9-9551D5C5B322}" destId="{13069E97-598D-463D-83BD-C21032DC90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09050-39A9-4ED9-A10F-BEFE655FE407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DB04-A3F0-4EFE-8FE1-3FBFAB72032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246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DB04-A3F0-4EFE-8FE1-3FBFAB720320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968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9EE3E9-03BD-4D15-A615-E00869F0AAEA}" type="datetimeFigureOut">
              <a:rPr lang="sr-Latn-CS" smtClean="0"/>
              <a:pPr/>
              <a:t>8.12.2019.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BB9A84-D4F1-4BA4-B167-F1AE5C772B8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142985"/>
            <a:ext cx="8553480" cy="3714775"/>
          </a:xfrm>
        </p:spPr>
        <p:txBody>
          <a:bodyPr>
            <a:normAutofit/>
          </a:bodyPr>
          <a:lstStyle/>
          <a:p>
            <a:pPr algn="ctr"/>
            <a:r>
              <a:rPr lang="hr-HR" sz="9600" dirty="0" smtClean="0"/>
              <a:t>  </a:t>
            </a:r>
            <a:r>
              <a:rPr lang="sr-Cyrl-RS" sz="9600" dirty="0" smtClean="0"/>
              <a:t>Стари</a:t>
            </a:r>
            <a:r>
              <a:rPr lang="hr-HR" sz="9600" dirty="0" smtClean="0"/>
              <a:t>  </a:t>
            </a:r>
            <a:r>
              <a:rPr lang="sr-Cyrl-RS" sz="9600" dirty="0" smtClean="0"/>
              <a:t>и</a:t>
            </a:r>
            <a:r>
              <a:rPr lang="hr-HR" sz="9600" dirty="0" smtClean="0"/>
              <a:t> </a:t>
            </a:r>
            <a:r>
              <a:rPr lang="sr-Cyrl-RS" sz="9600" dirty="0" smtClean="0"/>
              <a:t>Нови</a:t>
            </a:r>
            <a:r>
              <a:rPr lang="hr-HR" sz="8800" dirty="0" smtClean="0"/>
              <a:t> </a:t>
            </a:r>
            <a:r>
              <a:rPr lang="sr-Cyrl-RS" sz="10700" dirty="0" smtClean="0"/>
              <a:t>завјет </a:t>
            </a:r>
            <a:endParaRPr lang="hr-HR" sz="10700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sz="3200" b="1" dirty="0" smtClean="0"/>
              <a:t>“ Љуби Господа Бога својега свим срцем својим,и свом душом својом,и свом мисли својом”</a:t>
            </a:r>
          </a:p>
          <a:p>
            <a:pPr marL="514350" indent="-514350">
              <a:buFont typeface="+mj-lt"/>
              <a:buAutoNum type="arabicPeriod"/>
            </a:pPr>
            <a:endParaRPr lang="sr-Cyrl-RS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sz="3200" b="1" dirty="0" smtClean="0"/>
              <a:t>“Љуби ближњега својега као самога себе </a:t>
            </a:r>
            <a:r>
              <a:rPr lang="sr-Cyrl-RS" sz="3600" b="1" dirty="0" smtClean="0"/>
              <a:t>“</a:t>
            </a:r>
          </a:p>
          <a:p>
            <a:pPr marL="514350" indent="-514350">
              <a:buNone/>
            </a:pPr>
            <a:endParaRPr lang="sr-Cyrl-RS" dirty="0" smtClean="0"/>
          </a:p>
        </p:txBody>
      </p:sp>
      <p:pic>
        <p:nvPicPr>
          <p:cNvPr id="6" name="Picture 5" descr="pauls+let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429000"/>
            <a:ext cx="4232023" cy="2786082"/>
          </a:xfrm>
          <a:prstGeom prst="rect">
            <a:avLst/>
          </a:prstGeom>
        </p:spPr>
      </p:pic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Ако упоредимо ова два морална закона онда можемо видјети да је Христов морални закон узвишенији и савршенији.</a:t>
            </a:r>
          </a:p>
          <a:p>
            <a:r>
              <a:rPr lang="sr-Cyrl-RS" dirty="0" smtClean="0"/>
              <a:t>Мојсијев закон је био фокусиран на јеврејски народ,а Христов морални закон је распрострањен на све народе без разлике а као такав неће се замјенити никаквим новим законом,него ће остати међу људима за сва времена и за све народе.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Поређење Старог и Новог закона</a:t>
            </a:r>
            <a:endParaRPr lang="hr-HR" dirty="0"/>
          </a:p>
        </p:txBody>
      </p:sp>
    </p:spTree>
  </p:cSld>
  <p:clrMapOvr>
    <a:masterClrMapping/>
  </p:clrMapOvr>
  <p:transition advTm="25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rofimedia-0070011772_1000x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428604"/>
            <a:ext cx="3295455" cy="5667396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7200" dirty="0" smtClean="0"/>
              <a:t>Господ Исус Христос</a:t>
            </a:r>
            <a:endParaRPr lang="hr-HR" sz="7200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eseda-na-Gori-slika-Karla-Hajnriha-Bloha.-Isus-Hrist-je-centralna-figura-670x46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2" y="571480"/>
            <a:ext cx="6248400" cy="4317924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4348" y="5214950"/>
            <a:ext cx="8051700" cy="1143008"/>
          </a:xfrm>
        </p:spPr>
        <p:txBody>
          <a:bodyPr>
            <a:noAutofit/>
          </a:bodyPr>
          <a:lstStyle/>
          <a:p>
            <a:pPr algn="ctr"/>
            <a:r>
              <a:rPr lang="sr-Cyrl-RS" sz="2800" dirty="0" smtClean="0"/>
              <a:t>Господ Исус Христос проповиједа закон о љубави</a:t>
            </a:r>
            <a:endParaRPr lang="hr-HR" sz="2800" dirty="0"/>
          </a:p>
        </p:txBody>
      </p:sp>
    </p:spTree>
  </p:cSld>
  <p:clrMapOvr>
    <a:masterClrMapping/>
  </p:clrMapOvr>
  <p:transition advTm="3000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9600" dirty="0" smtClean="0"/>
              <a:t>Крај</a:t>
            </a:r>
            <a:endParaRPr lang="hr-HR" sz="9600" dirty="0"/>
          </a:p>
        </p:txBody>
      </p:sp>
    </p:spTree>
  </p:cSld>
  <p:clrMapOvr>
    <a:masterClrMapping/>
  </p:clrMapOvr>
  <p:transition advTm="2000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3786190"/>
          <a:ext cx="8305800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305800" cy="1981200"/>
          </a:xfrm>
        </p:spPr>
        <p:txBody>
          <a:bodyPr/>
          <a:lstStyle/>
          <a:p>
            <a:r>
              <a:rPr lang="sr-Cyrl-RS" sz="8000" dirty="0" smtClean="0"/>
              <a:t>Аутори</a:t>
            </a:r>
            <a:r>
              <a:rPr lang="sr-Cyrl-RS" dirty="0" smtClean="0"/>
              <a:t> :</a:t>
            </a:r>
            <a:endParaRPr lang="hr-HR" dirty="0"/>
          </a:p>
        </p:txBody>
      </p:sp>
    </p:spTree>
  </p:cSld>
  <p:clrMapOvr>
    <a:masterClrMapping/>
  </p:clrMapOvr>
  <p:transition advTm="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 гори Синај Мојсије прима Божије заповијести</a:t>
            </a:r>
          </a:p>
          <a:p>
            <a:r>
              <a:rPr lang="sr-Cyrl-RS" dirty="0" smtClean="0"/>
              <a:t>Заповијести садрже закон о љубави према Богу и према ближњима</a:t>
            </a:r>
          </a:p>
          <a:p>
            <a:r>
              <a:rPr lang="sr-Cyrl-RS" dirty="0" smtClean="0"/>
              <a:t>Божији  закон изложен је на двије камене таблице са  Десет  Божијих заповијести,због чега је добио грчки назив Декалог (</a:t>
            </a:r>
            <a:r>
              <a:rPr lang="hr-HR" dirty="0" smtClean="0"/>
              <a:t>deka-</a:t>
            </a:r>
            <a:r>
              <a:rPr lang="sr-Cyrl-RS" dirty="0" smtClean="0"/>
              <a:t>десет и </a:t>
            </a:r>
            <a:r>
              <a:rPr lang="hr-HR" dirty="0" smtClean="0"/>
              <a:t>logos –</a:t>
            </a:r>
            <a:r>
              <a:rPr lang="sr-Cyrl-RS" dirty="0" smtClean="0"/>
              <a:t>ријеч,заповијест)</a:t>
            </a:r>
          </a:p>
          <a:p>
            <a:r>
              <a:rPr lang="sr-Cyrl-RS" dirty="0" smtClean="0"/>
              <a:t>Закон који је Бог дао Мојсију назива се Старозавјетни или Мојсијев морални закон  </a:t>
            </a:r>
          </a:p>
          <a:p>
            <a:pPr>
              <a:buNone/>
            </a:pPr>
            <a:endParaRPr lang="sr-Cyrl-RS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47774"/>
          </a:xfrm>
        </p:spPr>
        <p:txBody>
          <a:bodyPr>
            <a:noAutofit/>
          </a:bodyPr>
          <a:lstStyle/>
          <a:p>
            <a:pPr algn="ctr"/>
            <a:r>
              <a:rPr lang="sr-Cyrl-RS" sz="9600" dirty="0" smtClean="0"/>
              <a:t>Стари завјет </a:t>
            </a:r>
            <a:endParaRPr lang="hr-HR" sz="9600" dirty="0"/>
          </a:p>
        </p:txBody>
      </p:sp>
    </p:spTree>
  </p:cSld>
  <p:clrMapOvr>
    <a:masterClrMapping/>
  </p:clrMapOvr>
  <p:transition advTm="2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58204" cy="483395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Ја сам Господ Бог твој ,немој имати других богова осим мене.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прави себи идола нити каква лика,немој им се клањати нити им служити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узимај узалуд име Господа Бога свога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Сјећај се дана одмора да га светкујеш: Шест дана ради и свршавај све своје послове,а седми дан је одмор Господу Богу твоме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Поштуј оца  и мајку своју да ти добро буде и да дуго поживиш на земљи 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убиј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чини прељубе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кради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свједочи лажно на ближњега  свога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Не пожели ништа сто је туђе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80" cy="1219200"/>
          </a:xfrm>
        </p:spPr>
        <p:txBody>
          <a:bodyPr>
            <a:noAutofit/>
          </a:bodyPr>
          <a:lstStyle/>
          <a:p>
            <a:r>
              <a:rPr lang="sr-Cyrl-RS" sz="5400" dirty="0" smtClean="0"/>
              <a:t>БОЖИЈЕ   ЗАПОВИЈЕСТИ: </a:t>
            </a:r>
            <a:endParaRPr lang="hr-HR" sz="5400" dirty="0"/>
          </a:p>
        </p:txBody>
      </p:sp>
    </p:spTree>
  </p:cSld>
  <p:clrMapOvr>
    <a:masterClrMapping/>
  </p:clrMapOvr>
  <p:transition advTm="26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loce_Deset_zapovijedi-810x44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72" y="2357430"/>
            <a:ext cx="7786742" cy="3942669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155448"/>
            <a:ext cx="8215370" cy="191623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Прве четири божије заповјести  написане су на једној каменој плочи и оне говоре како човјек треба да се односи према Богу.</a:t>
            </a:r>
            <a:endParaRPr lang="hr-HR" sz="3200" dirty="0"/>
          </a:p>
        </p:txBody>
      </p:sp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На другој каменој плочи написано је осталих шест Божијих заповијести и оне говоре како човјек треба да се односи према ближњима.</a:t>
            </a:r>
            <a:endParaRPr lang="hr-HR" sz="2800" dirty="0"/>
          </a:p>
        </p:txBody>
      </p:sp>
      <p:pic>
        <p:nvPicPr>
          <p:cNvPr id="5" name="Content Placeholder 4" descr="vethozavetnij-moisej-prorok-ot-boga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00232" y="1663490"/>
            <a:ext cx="4714908" cy="4432510"/>
          </a:xfrm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sr-Cyrl-RS" dirty="0" smtClean="0"/>
              <a:t>Морални закон (који је садржан у Божијим заповијестима,обавезан је за све и дат је људима ради њиховог добра)</a:t>
            </a:r>
          </a:p>
          <a:p>
            <a:pPr marL="514350" indent="-514350">
              <a:buFont typeface="+mj-lt"/>
              <a:buAutoNum type="arabicParenR"/>
            </a:pPr>
            <a:endParaRPr lang="sr-Cyrl-RS" dirty="0" smtClean="0"/>
          </a:p>
          <a:p>
            <a:pPr marL="514350" indent="-514350">
              <a:buFont typeface="+mj-lt"/>
              <a:buAutoNum type="arabicParenR"/>
            </a:pPr>
            <a:r>
              <a:rPr lang="sr-Cyrl-RS" dirty="0" smtClean="0"/>
              <a:t>Обредни закон (садржи правила која говоре како Јевреји треба да обављају обреде) </a:t>
            </a:r>
          </a:p>
          <a:p>
            <a:pPr marL="514350" indent="-514350">
              <a:buFont typeface="+mj-lt"/>
              <a:buAutoNum type="arabicParenR"/>
            </a:pPr>
            <a:endParaRPr lang="sr-Cyrl-RS" dirty="0" smtClean="0"/>
          </a:p>
          <a:p>
            <a:pPr marL="514350" indent="-514350">
              <a:buFont typeface="+mj-lt"/>
              <a:buAutoNum type="arabicParenR"/>
            </a:pPr>
            <a:r>
              <a:rPr lang="sr-Cyrl-RS" dirty="0" smtClean="0"/>
              <a:t>Грађански закон (који садржи прописе за државни поредак код Јевреја)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 овом закону можемо разликовати:</a:t>
            </a:r>
            <a:endParaRPr lang="hr-HR" dirty="0"/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Свето писмо Новог завјета почиње рођењем нашег Спаситеља Господа Исуса Христа.</a:t>
            </a:r>
          </a:p>
          <a:p>
            <a:r>
              <a:rPr lang="sr-Cyrl-RS" dirty="0" smtClean="0"/>
              <a:t>Христос је рођен у витлејемској пећини од Марије Дјеве и Духа Светога .</a:t>
            </a:r>
          </a:p>
          <a:p>
            <a:r>
              <a:rPr lang="sr-Cyrl-RS" dirty="0" smtClean="0"/>
              <a:t>Христос је донио људима спасовну науку Свето Јеванђеље што значи радосна вијест,а њу су записала четири јеванђелиста Матеј,Марко,Лука и Јован.</a:t>
            </a:r>
          </a:p>
          <a:p>
            <a:endParaRPr lang="sr-Cyrl-R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6600" dirty="0" smtClean="0"/>
              <a:t>Нови завјет </a:t>
            </a:r>
            <a:endParaRPr lang="hr-HR" sz="6600" dirty="0"/>
          </a:p>
        </p:txBody>
      </p:sp>
      <p:pic>
        <p:nvPicPr>
          <p:cNvPr id="4" name="Picture 3" descr="491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643446"/>
            <a:ext cx="2571768" cy="1915094"/>
          </a:xfrm>
          <a:prstGeom prst="rect">
            <a:avLst/>
          </a:prstGeom>
        </p:spPr>
      </p:pic>
    </p:spTree>
  </p:cSld>
  <p:clrMapOvr>
    <a:masterClrMapping/>
  </p:clrMapOvr>
  <p:transition advTm="16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dirty="0" smtClean="0"/>
              <a:t>До Христовог доласка код јеврејског народа једно правило је било закон освете : ” Око за око;зуб за зуб” , и друго правило код незнабожачког народа- закон непријатељства : ” Човјек је човјеку вук” .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/>
              <a:t>По Христовом доласку тај однос се  мијња из корјена. Доноси се закон љубави у коме се каже : Н</a:t>
            </a:r>
            <a:r>
              <a:rPr lang="hr-HR" dirty="0" smtClean="0"/>
              <a:t>e</a:t>
            </a:r>
            <a:r>
              <a:rPr lang="en-US" dirty="0" smtClean="0"/>
              <a:t>!</a:t>
            </a:r>
            <a:r>
              <a:rPr lang="sr-Cyrl-RS" dirty="0" smtClean="0"/>
              <a:t> “ Око за око зуб за зуб”, него ”Ко тебе каменом ти њега хљебом”, и није: ”Човјек човјеку вук”, него : “Човјек је човјеку брат”.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Главни предмет Христове спасоносне науке је љубав.</a:t>
            </a:r>
            <a:endParaRPr lang="hr-HR" dirty="0"/>
          </a:p>
        </p:txBody>
      </p:sp>
    </p:spTree>
  </p:cSld>
  <p:clrMapOvr>
    <a:masterClrMapping/>
  </p:clrMapOvr>
  <p:transition advTm="28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Закон вјере (овај закон је садржан у љубави Бога према овом свијету: “Јер Бог тако завоље свијет да је Сина својега Јединородног дао,да сваки који вјерује у Њега не погине , него да има живот вјечни” 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Закон о моралном владању (овај закон је садржан у двије Христове заповијести о љубави).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Христов или Новозавјетни морални закон се може подијелити на два дијела:</a:t>
            </a:r>
            <a:endParaRPr lang="hr-HR" sz="3600" dirty="0"/>
          </a:p>
        </p:txBody>
      </p:sp>
    </p:spTree>
  </p:cSld>
  <p:clrMapOvr>
    <a:masterClrMapping/>
  </p:clrMapOvr>
  <p:transition advTm="22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153</TotalTime>
  <Words>580</Words>
  <Application>Microsoft Office PowerPoint</Application>
  <PresentationFormat>On-screen Show (4:3)</PresentationFormat>
  <Paragraphs>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Paper</vt:lpstr>
      <vt:lpstr>  Стари  и Нови завјет </vt:lpstr>
      <vt:lpstr>Стари завјет </vt:lpstr>
      <vt:lpstr>БОЖИЈЕ   ЗАПОВИЈЕСТИ: </vt:lpstr>
      <vt:lpstr>Прве четири божије заповјести  написане су на једној каменој плочи и оне говоре како човјек треба да се односи према Богу.</vt:lpstr>
      <vt:lpstr>На другој каменој плочи написано је осталих шест Божијих заповијести и оне говоре како човјек треба да се односи према ближњима.</vt:lpstr>
      <vt:lpstr>У овом закону можемо разликовати:</vt:lpstr>
      <vt:lpstr>Нови завјет </vt:lpstr>
      <vt:lpstr>Главни предмет Христове спасоносне науке је љубав.</vt:lpstr>
      <vt:lpstr>Христов или Новозавјетни морални закон се може подијелити на два дијела:</vt:lpstr>
      <vt:lpstr>PowerPoint Presentation</vt:lpstr>
      <vt:lpstr>Поређење Старог и Новог закона</vt:lpstr>
      <vt:lpstr>PowerPoint Presentation</vt:lpstr>
      <vt:lpstr>PowerPoint Presentation</vt:lpstr>
      <vt:lpstr>Крај</vt:lpstr>
      <vt:lpstr>Аутори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Stari   i  novi  zavjet</dc:title>
  <dc:creator>Korisnik</dc:creator>
  <cp:lastModifiedBy>Dragan</cp:lastModifiedBy>
  <cp:revision>15</cp:revision>
  <dcterms:created xsi:type="dcterms:W3CDTF">2019-10-28T11:33:45Z</dcterms:created>
  <dcterms:modified xsi:type="dcterms:W3CDTF">2019-12-08T15:54:06Z</dcterms:modified>
</cp:coreProperties>
</file>