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4" r:id="rId6"/>
    <p:sldId id="258" r:id="rId7"/>
    <p:sldId id="263" r:id="rId8"/>
    <p:sldId id="260" r:id="rId9"/>
    <p:sldId id="259" r:id="rId10"/>
    <p:sldId id="265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DC74F9-D947-48AF-9C81-774AB8581EA4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F7AC35-F1A2-4655-9DA3-8F7D9CEE6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C74F9-D947-48AF-9C81-774AB8581EA4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7AC35-F1A2-4655-9DA3-8F7D9CEE6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C74F9-D947-48AF-9C81-774AB8581EA4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7AC35-F1A2-4655-9DA3-8F7D9CEE6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C74F9-D947-48AF-9C81-774AB8581EA4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7AC35-F1A2-4655-9DA3-8F7D9CEE61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C74F9-D947-48AF-9C81-774AB8581EA4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7AC35-F1A2-4655-9DA3-8F7D9CEE61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C74F9-D947-48AF-9C81-774AB8581EA4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7AC35-F1A2-4655-9DA3-8F7D9CEE61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C74F9-D947-48AF-9C81-774AB8581EA4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7AC35-F1A2-4655-9DA3-8F7D9CEE6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C74F9-D947-48AF-9C81-774AB8581EA4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7AC35-F1A2-4655-9DA3-8F7D9CEE61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C74F9-D947-48AF-9C81-774AB8581EA4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7AC35-F1A2-4655-9DA3-8F7D9CEE6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FDC74F9-D947-48AF-9C81-774AB8581EA4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7AC35-F1A2-4655-9DA3-8F7D9CEE6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DC74F9-D947-48AF-9C81-774AB8581EA4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F7AC35-F1A2-4655-9DA3-8F7D9CEE61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FDC74F9-D947-48AF-9C81-774AB8581EA4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F7AC35-F1A2-4655-9DA3-8F7D9CEE6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100910" cy="1071569"/>
          </a:xfrm>
        </p:spPr>
        <p:txBody>
          <a:bodyPr>
            <a:normAutofit/>
          </a:bodyPr>
          <a:lstStyle/>
          <a:p>
            <a:r>
              <a:rPr lang="sr-Cyrl-RS" sz="3600" dirty="0" smtClean="0"/>
              <a:t>Преображење Господње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2643182"/>
            <a:ext cx="7572428" cy="378621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preobrazenje-n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2071678"/>
            <a:ext cx="7643866" cy="463544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>
                <a:solidFill>
                  <a:srgbClr val="C00000"/>
                </a:solidFill>
              </a:rPr>
              <a:t>Празник Преображења један је од 12 великих Господњих празника</a:t>
            </a:r>
            <a:r>
              <a:rPr lang="sr-Cyrl-RS" dirty="0" smtClean="0"/>
              <a:t>.</a:t>
            </a:r>
            <a:r>
              <a:rPr lang="ru-RU" dirty="0" smtClean="0"/>
              <a:t>  Овај празник по својој тематици повезан је са свим оним спасоносним догађајима из Спаситељевог живота који су се догодили непосредно пред Његово страдање и славно Васкрсење. Како би пред своје страдање апостолима на видљив и опитан начин открио своју Божанску силу и славу.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Преображење Господње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ransfiguar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639094"/>
            <a:ext cx="5500726" cy="493317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Преображење Господње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200" dirty="0" smtClean="0"/>
              <a:t>Једна од већих богослужбених особености празника Преображења Господњег јесте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благосиљање и освећење грожђа.</a:t>
            </a:r>
          </a:p>
          <a:p>
            <a:r>
              <a:rPr lang="ru-RU" sz="3200" dirty="0" smtClean="0"/>
              <a:t>Прославља се </a:t>
            </a:r>
            <a:r>
              <a:rPr lang="ru-RU" sz="3200" dirty="0" smtClean="0">
                <a:solidFill>
                  <a:srgbClr val="FF0000"/>
                </a:solidFill>
              </a:rPr>
              <a:t>6</a:t>
            </a:r>
            <a:r>
              <a:rPr lang="en-US" sz="3200" dirty="0" smtClean="0">
                <a:solidFill>
                  <a:srgbClr val="FF0000"/>
                </a:solidFill>
              </a:rPr>
              <a:t>/</a:t>
            </a:r>
            <a:r>
              <a:rPr lang="sr-Cyrl-RS" sz="3200" dirty="0" smtClean="0">
                <a:solidFill>
                  <a:srgbClr val="FF0000"/>
                </a:solidFill>
              </a:rPr>
              <a:t>19.авг</a:t>
            </a:r>
            <a:r>
              <a:rPr lang="sr-Cyrl-RS" sz="3200" dirty="0" smtClean="0"/>
              <a:t>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Преображење Господње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HokLeBV0AAW28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500174"/>
            <a:ext cx="7667544" cy="492922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Преображење Господње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У току посљедње године свога мисионарског рада и земаљског живота,у предворју предстојећих страдања,Христос је ученицима почео откривати да мора ићи у Јерусалим гдје треба </a:t>
            </a:r>
            <a:r>
              <a:rPr lang="sr-Cyrl-RS" dirty="0" smtClean="0"/>
              <a:t>пострадати. </a:t>
            </a:r>
            <a:r>
              <a:rPr lang="sr-Cyrl-RS" dirty="0" smtClean="0"/>
              <a:t>Ове ријечи изазвале су тугу код апостола.Апостол Петар је говорио:”Боже сачувај,Господе! То неће бити од </a:t>
            </a:r>
            <a:r>
              <a:rPr lang="sr-Cyrl-RS" dirty="0" smtClean="0"/>
              <a:t>тебе</a:t>
            </a:r>
            <a:r>
              <a:rPr lang="sr-Latn-RS" dirty="0" smtClean="0"/>
              <a:t>”</a:t>
            </a:r>
            <a:r>
              <a:rPr lang="sr-Cyrl-RS" dirty="0" smtClean="0"/>
              <a:t> </a:t>
            </a:r>
            <a:r>
              <a:rPr lang="en-US" dirty="0" smtClean="0"/>
              <a:t>(</a:t>
            </a:r>
            <a:r>
              <a:rPr lang="sr-Cyrl-RS" dirty="0" smtClean="0"/>
              <a:t>Мт 16,22</a:t>
            </a:r>
            <a:r>
              <a:rPr lang="en-US" dirty="0" smtClean="0"/>
              <a:t>)</a:t>
            </a:r>
            <a:r>
              <a:rPr lang="sr-Cyrl-R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Преображење Господње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Страх је обузимао и остале ученике. Да би их охрабрио  Христос је обећао да неки од њих неће умријети “док не виде Сина Човјечијег гдје долази у Царству своме”</a:t>
            </a:r>
            <a:r>
              <a:rPr lang="en-US" dirty="0" smtClean="0"/>
              <a:t>(M</a:t>
            </a:r>
            <a:r>
              <a:rPr lang="sr-Cyrl-RS" dirty="0" smtClean="0"/>
              <a:t>т 16,28</a:t>
            </a:r>
            <a:r>
              <a:rPr lang="en-US" dirty="0" smtClean="0"/>
              <a:t>)</a:t>
            </a:r>
            <a:r>
              <a:rPr lang="sr-Cyrl-RS" dirty="0" smtClean="0"/>
              <a:t> .Тиме је  наговијестио Преображење,јер кроз Преображење се показао трачак Царства Христовог,чиме је посвједочио још једном да је Син Божји.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Преображење Господње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Христос је на гору Тавор повео апостоле </a:t>
            </a:r>
            <a:r>
              <a:rPr lang="sr-Cyrl-RS" b="1" dirty="0" smtClean="0">
                <a:solidFill>
                  <a:srgbClr val="C00000"/>
                </a:solidFill>
              </a:rPr>
              <a:t>Петра,Јакова и Јована</a:t>
            </a:r>
            <a:r>
              <a:rPr lang="sr-Cyrl-RS" dirty="0" smtClean="0"/>
              <a:t>.Управо је тада открио своју небеску славу на видљив начин,јер је из Њега засијала  божанска нестворена свјетлост.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Преображење Господње</a:t>
            </a:r>
            <a:endParaRPr lang="en-US" dirty="0"/>
          </a:p>
        </p:txBody>
      </p:sp>
      <p:pic>
        <p:nvPicPr>
          <p:cNvPr id="4" name="Picture 3" descr="pre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4143380"/>
            <a:ext cx="6540500" cy="233997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r>
              <a:rPr lang="sr-Cyrl-RS" sz="2800" dirty="0" smtClean="0">
                <a:solidFill>
                  <a:srgbClr val="C00000"/>
                </a:solidFill>
              </a:rPr>
              <a:t>Тавор</a:t>
            </a:r>
            <a:r>
              <a:rPr lang="sr-Cyrl-RS" sz="2800" dirty="0" smtClean="0"/>
              <a:t> је издвојена планина </a:t>
            </a:r>
            <a:r>
              <a:rPr lang="sr-Cyrl-RS" sz="2800" dirty="0" smtClean="0">
                <a:solidFill>
                  <a:srgbClr val="C00000"/>
                </a:solidFill>
              </a:rPr>
              <a:t>висине 588 м </a:t>
            </a:r>
            <a:r>
              <a:rPr lang="sr-Cyrl-RS" sz="2800" dirty="0" smtClean="0"/>
              <a:t>у Галилеји,9 км од Назарета.У хришћанству се поштује као мјесто Преображења Господњег.На врху планине постоје два активна манастира,православни и католички.</a:t>
            </a:r>
            <a:r>
              <a:rPr lang="sr-Cyrl-RS" sz="1800" dirty="0" smtClean="0"/>
              <a:t>У преводу ријеч Тавор значи чистота и свјетлост.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Преображење Господње</a:t>
            </a:r>
            <a:endParaRPr lang="en-US" dirty="0"/>
          </a:p>
        </p:txBody>
      </p:sp>
      <p:pic>
        <p:nvPicPr>
          <p:cNvPr id="4" name="Picture 3" descr="Hartav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4286256"/>
            <a:ext cx="4857784" cy="2357454"/>
          </a:xfrm>
          <a:prstGeom prst="rect">
            <a:avLst/>
          </a:prstGeom>
        </p:spPr>
      </p:pic>
      <p:pic>
        <p:nvPicPr>
          <p:cNvPr id="6" name="Picture 5" descr="zvono i vrata pravoslavnog manastira na Tavor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4643446"/>
            <a:ext cx="2928958" cy="200026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На врху планине Христос се пред ученицима преобрази на начин који је и њима било тешко описати.</a:t>
            </a:r>
          </a:p>
          <a:p>
            <a:r>
              <a:rPr lang="ru-RU" dirty="0"/>
              <a:t>„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Засија се лице његово као сунце, а хаљине његове постадоше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бијеле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као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свјетлост“.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/>
              <a:t>Али дешава се и нешто више осим сусрета ученика са нествореном божанском </a:t>
            </a:r>
            <a:r>
              <a:rPr lang="ru-RU" dirty="0" smtClean="0"/>
              <a:t>свјетлошћу</a:t>
            </a:r>
            <a:r>
              <a:rPr lang="ru-RU" dirty="0"/>
              <a:t>.</a:t>
            </a:r>
          </a:p>
          <a:p>
            <a:r>
              <a:rPr lang="ru-RU" dirty="0"/>
              <a:t>Христос тада на Тавору одшкрине за њих врата </a:t>
            </a:r>
            <a:r>
              <a:rPr lang="ru-RU" dirty="0" smtClean="0"/>
              <a:t>вјечности</a:t>
            </a:r>
            <a:r>
              <a:rPr lang="sr-Latn-RS" dirty="0" smtClean="0"/>
              <a:t>.</a:t>
            </a:r>
            <a:endParaRPr lang="ru-RU" dirty="0"/>
          </a:p>
          <a:p>
            <a:r>
              <a:rPr lang="ru-RU" dirty="0"/>
              <a:t>Из </a:t>
            </a:r>
            <a:r>
              <a:rPr lang="ru-RU" dirty="0" smtClean="0"/>
              <a:t>вјечности </a:t>
            </a:r>
            <a:r>
              <a:rPr lang="ru-RU" dirty="0"/>
              <a:t>поред Христа </a:t>
            </a:r>
            <a:r>
              <a:rPr lang="sr-Cyrl-RS" dirty="0" smtClean="0"/>
              <a:t>појављују се </a:t>
            </a:r>
            <a:r>
              <a:rPr lang="ru-RU" dirty="0" smtClean="0"/>
              <a:t> </a:t>
            </a:r>
            <a:r>
              <a:rPr lang="ru-RU" dirty="0"/>
              <a:t>велике личности из </a:t>
            </a:r>
            <a:r>
              <a:rPr lang="ru-RU" dirty="0" smtClean="0"/>
              <a:t>далеке  прошлости, </a:t>
            </a:r>
            <a:r>
              <a:rPr lang="ru-RU" dirty="0">
                <a:solidFill>
                  <a:srgbClr val="C00000"/>
                </a:solidFill>
              </a:rPr>
              <a:t>Мојсије и Илија</a:t>
            </a:r>
            <a:r>
              <a:rPr lang="ru-RU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Преображење Господње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636246542058989627799563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481138"/>
            <a:ext cx="5572164" cy="452596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Преображење Господње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Радост која се </a:t>
            </a:r>
            <a:r>
              <a:rPr lang="ru-RU" sz="2800" dirty="0" smtClean="0"/>
              <a:t>осјећа </a:t>
            </a:r>
            <a:r>
              <a:rPr lang="ru-RU" sz="2800" dirty="0"/>
              <a:t>пред </a:t>
            </a:r>
            <a:r>
              <a:rPr lang="ru-RU" sz="2800" dirty="0" smtClean="0"/>
              <a:t>вјечношћу </a:t>
            </a:r>
            <a:r>
              <a:rPr lang="ru-RU" sz="2800" dirty="0"/>
              <a:t>у којој нема немира </a:t>
            </a:r>
            <a:r>
              <a:rPr lang="sr-Cyrl-RS" sz="2800" dirty="0" smtClean="0"/>
              <a:t>препознаје се и </a:t>
            </a:r>
            <a:r>
              <a:rPr lang="ru-RU" sz="2800" dirty="0" smtClean="0"/>
              <a:t> </a:t>
            </a:r>
            <a:r>
              <a:rPr lang="ru-RU" sz="2800" dirty="0"/>
              <a:t>код </a:t>
            </a:r>
            <a:r>
              <a:rPr lang="ru-RU" sz="2800" dirty="0" smtClean="0"/>
              <a:t>увијек </a:t>
            </a:r>
            <a:r>
              <a:rPr lang="ru-RU" sz="2800" dirty="0"/>
              <a:t>најтемпераментнијег – Петра</a:t>
            </a:r>
            <a:r>
              <a:rPr lang="ru-RU" sz="2800" dirty="0" smtClean="0"/>
              <a:t>. </a:t>
            </a:r>
            <a:r>
              <a:rPr lang="ru-RU" sz="2800" dirty="0"/>
              <a:t>О</a:t>
            </a:r>
            <a:r>
              <a:rPr lang="ru-RU" sz="2800" dirty="0" smtClean="0"/>
              <a:t>н </a:t>
            </a:r>
            <a:r>
              <a:rPr lang="ru-RU" sz="2800" dirty="0"/>
              <a:t>предлаже да тренутак показане будуће </a:t>
            </a:r>
            <a:r>
              <a:rPr lang="ru-RU" sz="2800" dirty="0" smtClean="0"/>
              <a:t>вјечности </a:t>
            </a:r>
            <a:r>
              <a:rPr lang="ru-RU" sz="2800" dirty="0"/>
              <a:t>одмах </a:t>
            </a:r>
            <a:r>
              <a:rPr lang="ru-RU" sz="2800" dirty="0" smtClean="0"/>
              <a:t> </a:t>
            </a:r>
            <a:r>
              <a:rPr lang="ru-RU" sz="2800" dirty="0"/>
              <a:t>продуже у </a:t>
            </a:r>
            <a:r>
              <a:rPr lang="ru-RU" sz="2800" dirty="0" smtClean="0"/>
              <a:t>вјечност, ту  </a:t>
            </a:r>
            <a:r>
              <a:rPr lang="ru-RU" sz="2800" dirty="0"/>
              <a:t>на планини </a:t>
            </a:r>
            <a:r>
              <a:rPr lang="ru-RU" sz="2800" dirty="0" smtClean="0"/>
              <a:t>Тавор.</a:t>
            </a:r>
            <a:endParaRPr lang="ru-RU" sz="2800" dirty="0"/>
          </a:p>
          <a:p>
            <a:r>
              <a:rPr lang="ru-RU" sz="2800" dirty="0"/>
              <a:t>„Господе, добро нам је </a:t>
            </a:r>
            <a:r>
              <a:rPr lang="ru-RU" sz="2800" dirty="0" smtClean="0"/>
              <a:t>овдје </a:t>
            </a:r>
            <a:r>
              <a:rPr lang="ru-RU" sz="2800" dirty="0"/>
              <a:t>бити; ако хоћеш да начинимо </a:t>
            </a:r>
            <a:r>
              <a:rPr lang="ru-RU" sz="2800" dirty="0" smtClean="0"/>
              <a:t>овдје </a:t>
            </a:r>
            <a:r>
              <a:rPr lang="ru-RU" sz="2800" dirty="0"/>
              <a:t>три </a:t>
            </a:r>
            <a:r>
              <a:rPr lang="ru-RU" sz="2800" dirty="0" smtClean="0"/>
              <a:t>сјенице</a:t>
            </a:r>
            <a:r>
              <a:rPr lang="ru-RU" sz="2800" dirty="0"/>
              <a:t>: теби једну, и </a:t>
            </a:r>
            <a:r>
              <a:rPr lang="ru-RU" sz="2800" dirty="0" smtClean="0"/>
              <a:t>Мојсију </a:t>
            </a:r>
            <a:r>
              <a:rPr lang="ru-RU" sz="2800" dirty="0"/>
              <a:t>једну, и једну Илији.</a:t>
            </a:r>
            <a:r>
              <a:rPr lang="ru-RU" dirty="0"/>
              <a:t> “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Преображење Господње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229600" cy="4525963"/>
          </a:xfrm>
        </p:spPr>
        <p:txBody>
          <a:bodyPr>
            <a:normAutofit/>
          </a:bodyPr>
          <a:lstStyle/>
          <a:p>
            <a:r>
              <a:rPr lang="ru-RU" sz="3200" dirty="0"/>
              <a:t>Не славимо ми на Преображење </a:t>
            </a:r>
            <a:r>
              <a:rPr lang="ru-RU" sz="3200" dirty="0" smtClean="0"/>
              <a:t> само то </a:t>
            </a:r>
            <a:r>
              <a:rPr lang="ru-RU" sz="3200" dirty="0"/>
              <a:t>што се </a:t>
            </a:r>
            <a:r>
              <a:rPr lang="ru-RU" sz="3200" dirty="0" smtClean="0"/>
              <a:t>Богочовјек </a:t>
            </a:r>
            <a:r>
              <a:rPr lang="ru-RU" sz="3200" dirty="0"/>
              <a:t>преобразио, шта би ту било толико посебно за Бога, него то што се смиловао на људе, што је ученицима, и свима нама који их с </a:t>
            </a:r>
            <a:r>
              <a:rPr lang="ru-RU" sz="3200" dirty="0" smtClean="0"/>
              <a:t>в</a:t>
            </a:r>
            <a:r>
              <a:rPr lang="sr-Latn-RS" sz="3200" dirty="0" smtClean="0"/>
              <a:t>j</a:t>
            </a:r>
            <a:r>
              <a:rPr lang="ru-RU" sz="3200" dirty="0" smtClean="0"/>
              <a:t>ером </a:t>
            </a:r>
            <a:r>
              <a:rPr lang="ru-RU" sz="3200" dirty="0"/>
              <a:t>пратимо, за тренутак отворио капију </a:t>
            </a:r>
            <a:r>
              <a:rPr lang="ru-RU" sz="3200" dirty="0" smtClean="0"/>
              <a:t>вјечности што је преображавајуће за  нас</a:t>
            </a:r>
            <a:r>
              <a:rPr lang="ru-RU" sz="3200" i="1" dirty="0" smtClean="0"/>
              <a:t>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Преображење Господње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</TotalTime>
  <Words>422</Words>
  <Application>Microsoft Office PowerPoint</Application>
  <PresentationFormat>On-screen Show (4:3)</PresentationFormat>
  <Paragraphs>28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Lucida Sans Unicode</vt:lpstr>
      <vt:lpstr>Verdana</vt:lpstr>
      <vt:lpstr>Wingdings 2</vt:lpstr>
      <vt:lpstr>Wingdings 3</vt:lpstr>
      <vt:lpstr>Concourse</vt:lpstr>
      <vt:lpstr>Преображење Господње</vt:lpstr>
      <vt:lpstr>Преображење Господње</vt:lpstr>
      <vt:lpstr>Преображење Господње</vt:lpstr>
      <vt:lpstr>Преображење Господње</vt:lpstr>
      <vt:lpstr>Преображење Господње</vt:lpstr>
      <vt:lpstr>Преображење Господње</vt:lpstr>
      <vt:lpstr>Преображење Господње</vt:lpstr>
      <vt:lpstr>Преображење Господње</vt:lpstr>
      <vt:lpstr>Преображење Господње</vt:lpstr>
      <vt:lpstr>Преображење Господње</vt:lpstr>
      <vt:lpstr>Преображење Господње</vt:lpstr>
      <vt:lpstr>Преображење Господње</vt:lpstr>
      <vt:lpstr>Преображење Господње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Преображење Господње</dc:title>
  <dc:creator>Milena</dc:creator>
  <cp:lastModifiedBy>Dragan</cp:lastModifiedBy>
  <cp:revision>15</cp:revision>
  <dcterms:created xsi:type="dcterms:W3CDTF">2019-03-15T19:22:44Z</dcterms:created>
  <dcterms:modified xsi:type="dcterms:W3CDTF">2019-03-16T10:51:39Z</dcterms:modified>
</cp:coreProperties>
</file>