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260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29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5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7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67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8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6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61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3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31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1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3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99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6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7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1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4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gotrebinje.com/destinations/spomenik-jovanu-ducic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i="1" dirty="0" smtClean="0">
                <a:solidFill>
                  <a:srgbClr val="C00000"/>
                </a:solidFill>
              </a:rPr>
              <a:t>ПРЕОБРАЖЕЊЕ ГОСПОДЊЕ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i="1" dirty="0" smtClean="0">
                <a:solidFill>
                  <a:srgbClr val="C00000"/>
                </a:solidFill>
              </a:rPr>
              <a:t>(</a:t>
            </a:r>
            <a:r>
              <a:rPr lang="sr-Cyrl-RS" sz="1800" b="1" i="1" dirty="0" smtClean="0">
                <a:solidFill>
                  <a:srgbClr val="C00000"/>
                </a:solidFill>
              </a:rPr>
              <a:t>ОБЈАВЉИВАЊЕ ЊЕГОВЕ БОЖАНСКЕ ПРИРОДЕ ПРИЈЕ СТРАДАЊА)</a:t>
            </a:r>
            <a:endParaRPr lang="en-US" sz="1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5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71" y="618308"/>
            <a:ext cx="9466216" cy="5617029"/>
          </a:xfrm>
        </p:spPr>
        <p:txBody>
          <a:bodyPr>
            <a:normAutofit fontScale="55000" lnSpcReduction="20000"/>
          </a:bodyPr>
          <a:lstStyle/>
          <a:p>
            <a:r>
              <a:rPr lang="sr-Cyrl-RS" sz="3600" dirty="0" smtClean="0">
                <a:solidFill>
                  <a:srgbClr val="C00000"/>
                </a:solidFill>
              </a:rPr>
              <a:t>Треће године Своје проповједи на земљи Господ Исус чешће говораше ученицима Својим о блиском страдању Своме, но уједно и о слави Својој послије страдања на крсту. Да не би предстојеће страдање Његово сасвим раслабило ученике те да не би отпали од Њега, Он Премудри,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sr-Cyrl-RS" sz="3600" dirty="0" smtClean="0">
                <a:solidFill>
                  <a:srgbClr val="C00000"/>
                </a:solidFill>
              </a:rPr>
              <a:t>хтједе им пре страдања показати дјелимично славу Своју божанску. Зато узевши собом Петра, Јакова и Јована изиђе с њима ноћу на гору Тавор, и ту се преобрази пред њима.</a:t>
            </a:r>
          </a:p>
          <a:p>
            <a:r>
              <a:rPr lang="sr-Cyrl-RS" sz="3600" dirty="0" smtClean="0">
                <a:solidFill>
                  <a:srgbClr val="C00000"/>
                </a:solidFill>
              </a:rPr>
              <a:t>И засија се лице његово као сунце, а хаљине његове посташе свијетле као снијег. И појавише се покрај Њега Мојсије и Илија, велики старозавјетни пророци. И видјеше ученици и удивјеше се.</a:t>
            </a:r>
          </a:p>
          <a:p>
            <a:r>
              <a:rPr lang="sr-Cyrl-RS" sz="3600" dirty="0">
                <a:solidFill>
                  <a:srgbClr val="C00000"/>
                </a:solidFill>
              </a:rPr>
              <a:t>И</a:t>
            </a:r>
            <a:r>
              <a:rPr lang="sr-Cyrl-RS" sz="3600" dirty="0" smtClean="0">
                <a:solidFill>
                  <a:srgbClr val="C00000"/>
                </a:solidFill>
              </a:rPr>
              <a:t> рече Петар</a:t>
            </a:r>
            <a:r>
              <a:rPr lang="en-US" sz="3600" dirty="0" smtClean="0">
                <a:solidFill>
                  <a:srgbClr val="C00000"/>
                </a:solidFill>
              </a:rPr>
              <a:t>:</a:t>
            </a:r>
            <a:r>
              <a:rPr lang="sr-Cyrl-RS" sz="3600" dirty="0" smtClean="0">
                <a:solidFill>
                  <a:srgbClr val="C00000"/>
                </a:solidFill>
              </a:rPr>
              <a:t> Господе, добро нам је овдје бити </a:t>
            </a:r>
            <a:r>
              <a:rPr lang="en-US" sz="3600" dirty="0" smtClean="0">
                <a:solidFill>
                  <a:srgbClr val="C00000"/>
                </a:solidFill>
              </a:rPr>
              <a:t>;</a:t>
            </a:r>
            <a:r>
              <a:rPr lang="sr-Cyrl-RS" sz="3600" dirty="0" smtClean="0">
                <a:solidFill>
                  <a:srgbClr val="C00000"/>
                </a:solidFill>
              </a:rPr>
              <a:t> ако хоћеш да начинимо три сјенице Теби једну, а Мојсију једну, а једну Илији.</a:t>
            </a:r>
          </a:p>
          <a:p>
            <a:endParaRPr lang="sr-Cyrl-RS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3600" dirty="0" smtClean="0">
              <a:solidFill>
                <a:srgbClr val="C00000"/>
              </a:solidFill>
            </a:endParaRPr>
          </a:p>
          <a:p>
            <a:endParaRPr lang="sr-Cyrl-RS" sz="3600" dirty="0" smtClean="0">
              <a:solidFill>
                <a:srgbClr val="C00000"/>
              </a:solidFill>
            </a:endParaRPr>
          </a:p>
          <a:p>
            <a:endParaRPr lang="sr-Cyrl-RS" dirty="0" smtClean="0">
              <a:solidFill>
                <a:srgbClr val="C00000"/>
              </a:solidFill>
            </a:endParaRPr>
          </a:p>
          <a:p>
            <a:r>
              <a:rPr lang="sr-Cyrl-RS" dirty="0" smtClean="0">
                <a:solidFill>
                  <a:srgbClr val="C00000"/>
                </a:solidFill>
              </a:rPr>
              <a:t>                                       </a:t>
            </a:r>
          </a:p>
          <a:p>
            <a:endParaRPr lang="sr-Cyrl-RS" sz="2000" b="1" dirty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                                                                                     </a:t>
            </a:r>
            <a:r>
              <a:rPr lang="sr-Cyrl-RS" sz="2900" b="1" dirty="0" smtClean="0">
                <a:solidFill>
                  <a:srgbClr val="C00000"/>
                </a:solidFill>
              </a:rPr>
              <a:t>~поглед на гору Тавор~</a:t>
            </a:r>
          </a:p>
          <a:p>
            <a:pPr marL="0" indent="0">
              <a:buNone/>
            </a:pPr>
            <a:r>
              <a:rPr lang="sr-Cyrl-RS" sz="1400" b="1" i="1" dirty="0" smtClean="0">
                <a:solidFill>
                  <a:srgbClr val="C00000"/>
                </a:solidFill>
              </a:rPr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1" y="3805644"/>
            <a:ext cx="5016136" cy="18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4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4" y="1254034"/>
            <a:ext cx="5634445" cy="5425439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rgbClr val="C00000"/>
                </a:solidFill>
              </a:rPr>
              <a:t>Но док још Петар говораше, удаљише се Мојсије и Илија и сјајан облак окружи Господа и ученике, и дође глас из облака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sr-Cyrl-RS" sz="2000" dirty="0" smtClean="0">
                <a:solidFill>
                  <a:srgbClr val="C00000"/>
                </a:solidFill>
              </a:rPr>
              <a:t> ово је син мој љубљени, који је по мојој вољи</a:t>
            </a:r>
            <a:r>
              <a:rPr lang="en-US" sz="2000" dirty="0" smtClean="0">
                <a:solidFill>
                  <a:srgbClr val="C00000"/>
                </a:solidFill>
              </a:rPr>
              <a:t>; </a:t>
            </a:r>
            <a:r>
              <a:rPr lang="sr-Cyrl-RS" sz="2000" dirty="0" smtClean="0">
                <a:solidFill>
                  <a:srgbClr val="C00000"/>
                </a:solidFill>
              </a:rPr>
              <a:t>њега послушајте.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Чувши овај глас ученици падоше ничице на земљу као мртви и остадоше тако лежећи у страху докле им Господ не приђе и не рече им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sr-Cyrl-RS" sz="2000" dirty="0" smtClean="0">
                <a:solidFill>
                  <a:srgbClr val="C00000"/>
                </a:solidFill>
              </a:rPr>
              <a:t> устаните и не бој те се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sr-Cyrl-RS" sz="2000" dirty="0" smtClean="0">
                <a:solidFill>
                  <a:srgbClr val="C00000"/>
                </a:solidFill>
              </a:rPr>
              <a:t>Мат. 17).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Зашто Господ узе само тројицу ученика на Тавор,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а не св</a:t>
            </a:r>
            <a:r>
              <a:rPr lang="en-US" sz="2000" dirty="0" smtClean="0">
                <a:solidFill>
                  <a:srgbClr val="C00000"/>
                </a:solidFill>
              </a:rPr>
              <a:t>e? </a:t>
            </a:r>
            <a:r>
              <a:rPr lang="sr-Cyrl-RS" sz="2000" dirty="0" smtClean="0">
                <a:solidFill>
                  <a:srgbClr val="C00000"/>
                </a:solidFill>
              </a:rPr>
              <a:t>Јер Јуда не беше достојан да види божанску славу Учитеља,кога ће он издати,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а њега самог Господ не хтје оставити под гором, да не би тиме издајник правдао своје издајство.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17" y="905690"/>
            <a:ext cx="3941658" cy="49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8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334" y="705393"/>
            <a:ext cx="9695969" cy="5521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C00000"/>
                </a:solidFill>
              </a:rPr>
              <a:t>-</a:t>
            </a:r>
            <a:r>
              <a:rPr lang="sr-Cyrl-RS" sz="2000" dirty="0" smtClean="0">
                <a:solidFill>
                  <a:srgbClr val="C00000"/>
                </a:solidFill>
              </a:rPr>
              <a:t>Зашто се преобрази на гори,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а не у долини </a:t>
            </a:r>
            <a:r>
              <a:rPr lang="en-US" sz="2000" dirty="0" smtClean="0">
                <a:solidFill>
                  <a:srgbClr val="C00000"/>
                </a:solidFill>
              </a:rPr>
              <a:t>?</a:t>
            </a:r>
            <a:r>
              <a:rPr lang="sr-Cyrl-RS" sz="20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C00000"/>
                </a:solidFill>
              </a:rPr>
              <a:t>Зато да би нас научио двјема врлинама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sr-Cyrl-RS" sz="2000" dirty="0" smtClean="0">
                <a:solidFill>
                  <a:srgbClr val="C00000"/>
                </a:solidFill>
              </a:rPr>
              <a:t> трудољубљу и богомислију.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Јер пењање на висину захтјева труд,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а висина представља висину мисли наших,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тј. </a:t>
            </a:r>
            <a:r>
              <a:rPr lang="sr-Cyrl-RS" sz="2000" dirty="0">
                <a:solidFill>
                  <a:srgbClr val="C00000"/>
                </a:solidFill>
              </a:rPr>
              <a:t>б</a:t>
            </a:r>
            <a:r>
              <a:rPr lang="sr-Cyrl-RS" sz="2000" dirty="0" smtClean="0">
                <a:solidFill>
                  <a:srgbClr val="C00000"/>
                </a:solidFill>
              </a:rPr>
              <a:t>огомислије.     </a:t>
            </a:r>
            <a:endParaRPr lang="sr-Cyrl-R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2000" b="1" dirty="0" smtClean="0">
                <a:solidFill>
                  <a:srgbClr val="C00000"/>
                </a:solidFill>
              </a:rPr>
              <a:t>-</a:t>
            </a:r>
            <a:r>
              <a:rPr lang="sr-Cyrl-RS" sz="2000" dirty="0" smtClean="0">
                <a:solidFill>
                  <a:srgbClr val="C00000"/>
                </a:solidFill>
              </a:rPr>
              <a:t>Зашто се преобрази ноћу</a:t>
            </a:r>
            <a:r>
              <a:rPr lang="en-US" sz="2000" dirty="0" smtClean="0">
                <a:solidFill>
                  <a:srgbClr val="C00000"/>
                </a:solidFill>
              </a:rPr>
              <a:t> ?</a:t>
            </a:r>
            <a:r>
              <a:rPr lang="sr-Cyrl-RS" sz="2000" dirty="0" smtClean="0">
                <a:solidFill>
                  <a:srgbClr val="C00000"/>
                </a:solidFill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C00000"/>
                </a:solidFill>
              </a:rPr>
              <a:t> Јер је ноћ подеснија за молитву и богомислије него дан,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 и јер ноћ закрива тамом сву земаљску красоту а открива красоту звезданог неба .</a:t>
            </a:r>
          </a:p>
          <a:p>
            <a:pPr marL="0" indent="0">
              <a:buNone/>
            </a:pPr>
            <a:r>
              <a:rPr lang="sr-Cyrl-RS" sz="2000" b="1" dirty="0" smtClean="0">
                <a:solidFill>
                  <a:srgbClr val="C00000"/>
                </a:solidFill>
              </a:rPr>
              <a:t>-</a:t>
            </a:r>
            <a:r>
              <a:rPr lang="sr-Cyrl-RS" sz="2000" dirty="0" smtClean="0">
                <a:solidFill>
                  <a:srgbClr val="C00000"/>
                </a:solidFill>
              </a:rPr>
              <a:t>Зашто се појавише Мојсије и Илија</a:t>
            </a:r>
            <a:r>
              <a:rPr lang="en-US" sz="2000" dirty="0" smtClean="0">
                <a:solidFill>
                  <a:srgbClr val="C00000"/>
                </a:solidFill>
              </a:rPr>
              <a:t> ?</a:t>
            </a:r>
            <a:endParaRPr lang="sr-Cyrl-R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2000" dirty="0" smtClean="0">
                <a:solidFill>
                  <a:srgbClr val="C00000"/>
                </a:solidFill>
              </a:rPr>
              <a:t>Да се разбије заблуда јеврејска,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као да је Христос неки од пророка,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Илија, Јеремија или неки други.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C00000"/>
                </a:solidFill>
              </a:rPr>
              <a:t>Зато се Он јавља као Цар над пророцима,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и зато се Мојсије и Илија јављају као слуге Његове.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Cyrl-RS" sz="2000" dirty="0" smtClean="0">
                <a:solidFill>
                  <a:srgbClr val="C00000"/>
                </a:solidFill>
              </a:rPr>
              <a:t>Дотле је Господ много пута показао своју ученицима божанску моћ Своју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sr-Cyrl-RS" sz="2000" dirty="0" smtClean="0">
                <a:solidFill>
                  <a:srgbClr val="C00000"/>
                </a:solidFill>
              </a:rPr>
              <a:t>а на Тавору им је показао божанску природу Своју. То виђење Божанства </a:t>
            </a:r>
            <a:r>
              <a:rPr lang="sr-Cyrl-RS" sz="2000" dirty="0">
                <a:solidFill>
                  <a:srgbClr val="C00000"/>
                </a:solidFill>
              </a:rPr>
              <a:t>њ</a:t>
            </a:r>
            <a:r>
              <a:rPr lang="sr-Cyrl-RS" sz="2000" dirty="0" smtClean="0">
                <a:solidFill>
                  <a:srgbClr val="C00000"/>
                </a:solidFill>
              </a:rPr>
              <a:t>еговог и слишање небеског свједочанства о Њему као Сину Божјем требало је да послужи ученицима у дане страдања Господњег на укрепљење непоколебљиве вјере у Њега и Његову крајњу побједу.</a:t>
            </a:r>
          </a:p>
        </p:txBody>
      </p:sp>
    </p:spTree>
    <p:extLst>
      <p:ext uri="{BB962C8B-B14F-4D97-AF65-F5344CB8AC3E}">
        <p14:creationId xmlns:p14="http://schemas.microsoft.com/office/powerpoint/2010/main" val="400665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2" y="614919"/>
            <a:ext cx="9929945" cy="55246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Cyrl-RS" sz="2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000" dirty="0" smtClean="0">
                <a:solidFill>
                  <a:srgbClr val="C00000"/>
                </a:solidFill>
              </a:rPr>
              <a:t>Преображење увијек пада у вријеме Госпојинског поста ,тј. слави се 19. августа . Тога дана се по храмовима освештава грожђе , у знак захвалности Богу за плодове које нам дарује.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000" dirty="0" smtClean="0">
                <a:solidFill>
                  <a:srgbClr val="C00000"/>
                </a:solidFill>
              </a:rPr>
              <a:t>Уједно је то и слава нашег Саборног храма и града Требиња.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Слава Саборног храма и града Требиња | Српскa Православнa Цркв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8" y="2811460"/>
            <a:ext cx="4380411" cy="27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Слободна Херцеговина » Слава града Требињ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Слободна Херцеговина » Слава града Требиња"/>
          <p:cNvSpPr>
            <a:spLocks noChangeAspect="1" noChangeArrowheads="1"/>
          </p:cNvSpPr>
          <p:nvPr/>
        </p:nvSpPr>
        <p:spPr bwMode="auto">
          <a:xfrm flipV="1">
            <a:off x="307975" y="312737"/>
            <a:ext cx="1694996" cy="168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775" y="2414563"/>
            <a:ext cx="372497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07720"/>
            <a:ext cx="5436325" cy="510540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sr-Cyrl-RS" b="1" dirty="0">
                <a:solidFill>
                  <a:srgbClr val="C00000"/>
                </a:solidFill>
              </a:rPr>
              <a:t>-</a:t>
            </a:r>
            <a:r>
              <a:rPr lang="sr-Cyrl-RS" b="1" dirty="0" smtClean="0">
                <a:solidFill>
                  <a:srgbClr val="C00000"/>
                </a:solidFill>
              </a:rPr>
              <a:t> </a:t>
            </a:r>
            <a:r>
              <a:rPr lang="sr-Cyrl-RS" sz="2100" dirty="0" smtClean="0">
                <a:solidFill>
                  <a:srgbClr val="C00000"/>
                </a:solidFill>
              </a:rPr>
              <a:t>Храм </a:t>
            </a:r>
            <a:r>
              <a:rPr lang="sr-Cyrl-RS" sz="2100" dirty="0">
                <a:solidFill>
                  <a:srgbClr val="C00000"/>
                </a:solidFill>
              </a:rPr>
              <a:t>Светог Преображења Господњег смјештен у парку </a:t>
            </a:r>
            <a:r>
              <a:rPr lang="sr-Cyrl-RS" sz="2100" dirty="0" smtClean="0">
                <a:solidFill>
                  <a:srgbClr val="C00000"/>
                </a:solidFill>
              </a:rPr>
              <a:t>Јована Дучића</a:t>
            </a:r>
            <a:r>
              <a:rPr lang="sr-Cyrl-RS" sz="2100" dirty="0">
                <a:solidFill>
                  <a:srgbClr val="C00000"/>
                </a:solidFill>
                <a:hlinkClick r:id="rId2"/>
              </a:rPr>
              <a:t> </a:t>
            </a:r>
            <a:r>
              <a:rPr lang="sr-Cyrl-RS" sz="2100" dirty="0">
                <a:solidFill>
                  <a:srgbClr val="C00000"/>
                </a:solidFill>
              </a:rPr>
              <a:t>представља монументалну грађевину, архитектонску мјешавину више стилова гдје доминира романски, односно готски над витзантијским. Његова градња започета је 1888. и трајала је до 1908. године. Упоредо са градњом цркве, грађена је и зграда школе, која је данас преуређена у епархијски </a:t>
            </a:r>
            <a:r>
              <a:rPr lang="sr-Cyrl-RS" sz="2100" dirty="0" smtClean="0">
                <a:solidFill>
                  <a:srgbClr val="C00000"/>
                </a:solidFill>
              </a:rPr>
              <a:t>дом. Храм </a:t>
            </a:r>
            <a:r>
              <a:rPr lang="sr-Cyrl-RS" sz="2100" dirty="0">
                <a:solidFill>
                  <a:srgbClr val="C00000"/>
                </a:solidFill>
              </a:rPr>
              <a:t>је кроз своје постојање доживио велике части, а један од најзначајнијих догађаја је пролазак литије са моштима Светог Василија Острошког 1996. године, чија се митра (капа) и данас чува у Требињском </a:t>
            </a:r>
            <a:r>
              <a:rPr lang="sr-Cyrl-RS" sz="2100" dirty="0" smtClean="0">
                <a:solidFill>
                  <a:srgbClr val="C00000"/>
                </a:solidFill>
              </a:rPr>
              <a:t>храму. Храм </a:t>
            </a:r>
            <a:r>
              <a:rPr lang="sr-Cyrl-RS" sz="2100" dirty="0">
                <a:solidFill>
                  <a:srgbClr val="C00000"/>
                </a:solidFill>
              </a:rPr>
              <a:t>краси и прелијепо уређено двориште са спомеником подигнутим у част упокојеног патријарха српског г. </a:t>
            </a:r>
            <a:r>
              <a:rPr lang="sr-Cyrl-RS" sz="2100" dirty="0" smtClean="0">
                <a:solidFill>
                  <a:srgbClr val="C00000"/>
                </a:solidFill>
              </a:rPr>
              <a:t>Павла. У </a:t>
            </a:r>
            <a:r>
              <a:rPr lang="sr-Cyrl-RS" sz="2100" dirty="0">
                <a:solidFill>
                  <a:srgbClr val="C00000"/>
                </a:solidFill>
              </a:rPr>
              <a:t>епархијском дому постоје библиотека, читаоница, иконописачка радионица и народна кухиња, а при храму дјелују и два хора.</a:t>
            </a:r>
          </a:p>
          <a:p>
            <a:pPr marL="0" indent="0">
              <a:buNone/>
            </a:pPr>
            <a:endParaRPr lang="sr-Cyrl-RS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63" y="807720"/>
            <a:ext cx="4093027" cy="2109651"/>
          </a:xfrm>
          <a:prstGeom prst="rect">
            <a:avLst/>
          </a:prstGeom>
        </p:spPr>
      </p:pic>
      <p:pic>
        <p:nvPicPr>
          <p:cNvPr id="1026" name="Picture 2" descr="The Church of The Holy Transfiguration of God - Туристичк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66" y="3030582"/>
            <a:ext cx="2386149" cy="31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1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818" y="632338"/>
            <a:ext cx="9601196" cy="5620416"/>
          </a:xfrm>
        </p:spPr>
        <p:txBody>
          <a:bodyPr/>
          <a:lstStyle/>
          <a:p>
            <a:pPr algn="ctr"/>
            <a:endParaRPr lang="sr-Cyrl-RS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r-Cyrl-RS" b="1" i="1" dirty="0" smtClean="0">
                <a:solidFill>
                  <a:srgbClr val="C00000"/>
                </a:solidFill>
              </a:rPr>
              <a:t>ПРЕОБРАЖЕЊЕ ГОСПОДЊЕ ЈЕ И ПРЕОБРАЖЕЊЕ ДУША НАШИХ!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slobodnahercegovina.com/wp-content/uploads/2019/08/68687329_2324264550961145_90052420080794337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35" y="2421648"/>
            <a:ext cx="5799909" cy="344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0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1" y="632338"/>
            <a:ext cx="9601196" cy="5611708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marL="0" indent="0">
              <a:buNone/>
            </a:pPr>
            <a:r>
              <a:rPr lang="sr-Cyrl-RS" sz="2000" dirty="0" smtClean="0">
                <a:solidFill>
                  <a:srgbClr val="C00000"/>
                </a:solidFill>
              </a:rPr>
              <a:t>ПРЕЗЕНТАЦИЈУ ОДРАДИЛЕ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sr-Cyrl-RS" dirty="0" smtClean="0">
                <a:solidFill>
                  <a:srgbClr val="C00000"/>
                </a:solidFill>
              </a:rPr>
              <a:t>Мија Вучуревић и Милица Деретић</a:t>
            </a:r>
            <a:r>
              <a:rPr lang="en-US" dirty="0" smtClean="0">
                <a:solidFill>
                  <a:srgbClr val="C00000"/>
                </a:solidFill>
              </a:rPr>
              <a:t> VIII3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C00000"/>
                </a:solidFill>
              </a:rPr>
              <a:t>ВЈЕРОУЧИТЕЉ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sr-Cyrl-RS" sz="2000" dirty="0" smtClean="0">
                <a:solidFill>
                  <a:srgbClr val="C00000"/>
                </a:solidFill>
              </a:rPr>
              <a:t> Ж</a:t>
            </a:r>
            <a:r>
              <a:rPr lang="sr-Cyrl-RS" dirty="0" smtClean="0">
                <a:solidFill>
                  <a:srgbClr val="C00000"/>
                </a:solidFill>
              </a:rPr>
              <a:t>анела </a:t>
            </a:r>
            <a:r>
              <a:rPr lang="sr-Cyrl-RS" sz="2000" dirty="0" smtClean="0">
                <a:solidFill>
                  <a:srgbClr val="C00000"/>
                </a:solidFill>
              </a:rPr>
              <a:t>П</a:t>
            </a:r>
            <a:r>
              <a:rPr lang="sr-Cyrl-RS" dirty="0" smtClean="0">
                <a:solidFill>
                  <a:srgbClr val="C00000"/>
                </a:solidFill>
              </a:rPr>
              <a:t>ажин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dirty="0" smtClean="0">
                <a:solidFill>
                  <a:srgbClr val="C00000"/>
                </a:solidFill>
              </a:rPr>
              <a:t>ЈУ ОШ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sr-Cyrl-RS" dirty="0" smtClean="0">
                <a:solidFill>
                  <a:srgbClr val="C00000"/>
                </a:solidFill>
              </a:rPr>
              <a:t>Вук Караџић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r>
              <a:rPr lang="sr-Cyrl-RS" dirty="0">
                <a:solidFill>
                  <a:srgbClr val="C00000"/>
                </a:solidFill>
              </a:rPr>
              <a:t> </a:t>
            </a:r>
            <a:r>
              <a:rPr lang="sr-Cyrl-RS" dirty="0" smtClean="0">
                <a:solidFill>
                  <a:srgbClr val="C00000"/>
                </a:solidFill>
              </a:rPr>
              <a:t>Требиње</a:t>
            </a:r>
            <a:endParaRPr lang="sr-Cyrl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35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</TotalTime>
  <Words>549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ПРЕОБРАЖЕЊЕ ГОСПОДЊЕ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ПРЕОБРАЖЕЊЕ ГОСПОДЊЕ</dc:title>
  <dc:creator>acer2019</dc:creator>
  <cp:lastModifiedBy>Dragan</cp:lastModifiedBy>
  <cp:revision>26</cp:revision>
  <dcterms:created xsi:type="dcterms:W3CDTF">2020-05-17T09:48:32Z</dcterms:created>
  <dcterms:modified xsi:type="dcterms:W3CDTF">2020-05-18T21:04:08Z</dcterms:modified>
</cp:coreProperties>
</file>