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49EF295-0B66-4182-9CC8-D80244F62C35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0C21048-3B9C-4518-9131-9D7C5305125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EF295-0B66-4182-9CC8-D80244F62C35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C21048-3B9C-4518-9131-9D7C53051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EF295-0B66-4182-9CC8-D80244F62C35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C21048-3B9C-4518-9131-9D7C53051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EF295-0B66-4182-9CC8-D80244F62C35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C21048-3B9C-4518-9131-9D7C53051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49EF295-0B66-4182-9CC8-D80244F62C35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0C21048-3B9C-4518-9131-9D7C5305125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EF295-0B66-4182-9CC8-D80244F62C35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0C21048-3B9C-4518-9131-9D7C5305125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EF295-0B66-4182-9CC8-D80244F62C35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0C21048-3B9C-4518-9131-9D7C53051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EF295-0B66-4182-9CC8-D80244F62C35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C21048-3B9C-4518-9131-9D7C530512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EF295-0B66-4182-9CC8-D80244F62C35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C21048-3B9C-4518-9131-9D7C53051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49EF295-0B66-4182-9CC8-D80244F62C35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0C21048-3B9C-4518-9131-9D7C5305125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49EF295-0B66-4182-9CC8-D80244F62C35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0C21048-3B9C-4518-9131-9D7C5305125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49EF295-0B66-4182-9CC8-D80244F62C35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0C21048-3B9C-4518-9131-9D7C5305125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Православна Вјеронаука</a:t>
            </a:r>
            <a:r>
              <a:rPr lang="sr-Latn-RS" dirty="0" smtClean="0"/>
              <a:t>                                        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sz="4800" dirty="0" smtClean="0"/>
              <a:t>28. час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77172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4242264"/>
          </a:xfrm>
        </p:spPr>
        <p:txBody>
          <a:bodyPr>
            <a:normAutofit/>
          </a:bodyPr>
          <a:lstStyle/>
          <a:p>
            <a:r>
              <a:rPr lang="sr-Cyrl-RS" sz="6000" dirty="0" smtClean="0"/>
              <a:t>Књига Проповједникова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10960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517"/>
          </a:xfrm>
        </p:spPr>
        <p:txBody>
          <a:bodyPr>
            <a:normAutofit fontScale="92500" lnSpcReduction="20000"/>
          </a:bodyPr>
          <a:lstStyle/>
          <a:p>
            <a:r>
              <a:rPr lang="sr-Cyrl-RS" sz="2800" dirty="0" smtClean="0"/>
              <a:t>Традиционално се овај спис доводи у везу са царем Соломоном</a:t>
            </a:r>
          </a:p>
          <a:p>
            <a:r>
              <a:rPr lang="sr-Cyrl-RS" sz="2800" dirty="0" smtClean="0"/>
              <a:t>Као и књига о Јову на коју се надовезује и ова књига претставља једну филозофску расправу о смислу живота</a:t>
            </a:r>
          </a:p>
          <a:p>
            <a:r>
              <a:rPr lang="sr-Cyrl-RS" sz="2800" dirty="0" smtClean="0"/>
              <a:t>Основни мото књиге гласи: </a:t>
            </a:r>
            <a:r>
              <a:rPr lang="sr-Cyrl-RS" sz="2800" i="1" dirty="0" smtClean="0">
                <a:solidFill>
                  <a:schemeClr val="bg1"/>
                </a:solidFill>
              </a:rPr>
              <a:t>таштина над таштинама, све је таштина</a:t>
            </a:r>
            <a:r>
              <a:rPr lang="sr-Cyrl-RS" sz="2800" dirty="0" smtClean="0"/>
              <a:t>, гдје аутор под </a:t>
            </a:r>
            <a:r>
              <a:rPr lang="sr-Cyrl-RS" sz="2800" i="1" dirty="0" smtClean="0"/>
              <a:t>таштином</a:t>
            </a:r>
            <a:r>
              <a:rPr lang="sr-Cyrl-RS" sz="2800" dirty="0" smtClean="0"/>
              <a:t> подразумјева испразност и бесмисао живота</a:t>
            </a:r>
          </a:p>
          <a:p>
            <a:r>
              <a:rPr lang="sr-Cyrl-RS" sz="2800" dirty="0" smtClean="0"/>
              <a:t>Тај бесмисао се огледа у везивању за ствари овога свијета, јер све оне, ма како пријатне биле воде у смрт.</a:t>
            </a:r>
          </a:p>
          <a:p>
            <a:r>
              <a:rPr lang="sr-Cyrl-RS" sz="2800" dirty="0" smtClean="0"/>
              <a:t>Проповједник позива на уживање у животу, али увијек уз присјећање да су сва уживања пролазна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6728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r-Cyrl-RS" sz="2000" i="1" dirty="0" smtClean="0"/>
          </a:p>
          <a:p>
            <a:pPr marL="0" indent="0">
              <a:buNone/>
            </a:pPr>
            <a:endParaRPr lang="sr-Cyrl-RS" sz="2000" i="1" dirty="0"/>
          </a:p>
          <a:p>
            <a:pPr marL="0" indent="0">
              <a:buNone/>
            </a:pPr>
            <a:endParaRPr lang="sr-Cyrl-RS" sz="2000" i="1" dirty="0" smtClean="0"/>
          </a:p>
          <a:p>
            <a:pPr marL="0" indent="0">
              <a:buNone/>
            </a:pPr>
            <a:endParaRPr lang="sr-Cyrl-RS" sz="2000" i="1" dirty="0"/>
          </a:p>
          <a:p>
            <a:pPr marL="0" indent="0">
              <a:buNone/>
            </a:pPr>
            <a:endParaRPr lang="sr-Cyrl-RS" sz="2000" i="1" dirty="0" smtClean="0"/>
          </a:p>
          <a:p>
            <a:pPr marL="0" indent="0">
              <a:buNone/>
            </a:pPr>
            <a:endParaRPr lang="sr-Cyrl-RS" sz="2000" i="1" dirty="0"/>
          </a:p>
          <a:p>
            <a:pPr marL="0" indent="0">
              <a:buNone/>
            </a:pPr>
            <a:endParaRPr lang="sr-Cyrl-RS" sz="2000" i="1" dirty="0" smtClean="0"/>
          </a:p>
          <a:p>
            <a:pPr marL="0" indent="0">
              <a:buNone/>
            </a:pPr>
            <a:endParaRPr lang="sr-Cyrl-RS" sz="2000" i="1" dirty="0"/>
          </a:p>
          <a:p>
            <a:pPr marL="0" indent="0">
              <a:buNone/>
            </a:pPr>
            <a:endParaRPr lang="sr-Cyrl-RS" sz="2000" i="1" dirty="0" smtClean="0"/>
          </a:p>
          <a:p>
            <a:pPr marL="0" indent="0">
              <a:buNone/>
            </a:pPr>
            <a:endParaRPr lang="sr-Cyrl-RS" sz="2000" i="1" dirty="0"/>
          </a:p>
          <a:p>
            <a:pPr marL="0" indent="0">
              <a:buNone/>
            </a:pPr>
            <a:endParaRPr lang="sr-Cyrl-RS" sz="2000" i="1" dirty="0" smtClean="0"/>
          </a:p>
          <a:p>
            <a:pPr marL="0" indent="0">
              <a:buNone/>
            </a:pPr>
            <a:endParaRPr lang="sr-Cyrl-RS" sz="2000" i="1" dirty="0"/>
          </a:p>
          <a:p>
            <a:pPr marL="0" indent="0">
              <a:buNone/>
            </a:pPr>
            <a:r>
              <a:rPr lang="sr-Cyrl-RS" sz="2000" i="1" dirty="0" smtClean="0"/>
              <a:t>Цар</a:t>
            </a:r>
          </a:p>
          <a:p>
            <a:pPr marL="0" indent="0">
              <a:buNone/>
            </a:pPr>
            <a:r>
              <a:rPr lang="sr-Cyrl-RS" sz="2000" i="1" dirty="0" smtClean="0"/>
              <a:t>Соломон</a:t>
            </a:r>
            <a:endParaRPr lang="en-US" sz="2000" i="1" dirty="0"/>
          </a:p>
        </p:txBody>
      </p:sp>
      <p:pic>
        <p:nvPicPr>
          <p:cNvPr id="1026" name="Picture 2" descr="C:\Users\valan\Desktop\King-Solomon-Russian-ic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4800"/>
            <a:ext cx="5791200" cy="635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365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sz="2800" dirty="0" smtClean="0"/>
              <a:t>Тиме се показује да Проповједник није ни песимиста (види само негативне стране живота) нити хедониста (позива само на уживање у животу) већ да је животни реалиста</a:t>
            </a:r>
          </a:p>
          <a:p>
            <a:r>
              <a:rPr lang="sr-Cyrl-RS" sz="2800" dirty="0" smtClean="0"/>
              <a:t>Проповједник кроз свој реализам наглашава да једини ослонац у овоме свијету човјеку треба да буде Бог јер Он једини може човјековом постојању да са смисао</a:t>
            </a:r>
          </a:p>
          <a:p>
            <a:r>
              <a:rPr lang="sr-Cyrl-RS" sz="2800" dirty="0" smtClean="0"/>
              <a:t>Проповједник свој спис закључује ријечима:</a:t>
            </a:r>
            <a:r>
              <a:rPr lang="sr-Cyrl-RS" sz="2800" i="1" dirty="0" smtClean="0"/>
              <a:t> </a:t>
            </a:r>
            <a:r>
              <a:rPr lang="sr-Cyrl-RS" sz="2800" i="1" dirty="0" smtClean="0">
                <a:solidFill>
                  <a:srgbClr val="002060"/>
                </a:solidFill>
              </a:rPr>
              <a:t>„Главно је свему што си чуо: Бога се бој и заповијести његове држи јер је то све човјеку, јер ће Бог сва дјела извести на суд, била она добра или зла.“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087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Задаци: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Који је основни мото Књиге Проповједника?</a:t>
            </a:r>
          </a:p>
          <a:p>
            <a:r>
              <a:rPr lang="sr-Cyrl-RS" dirty="0" smtClean="0"/>
              <a:t>Који животни став заузима Проповједник?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003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33</TotalTime>
  <Words>211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Cambria</vt:lpstr>
      <vt:lpstr>Rockwell</vt:lpstr>
      <vt:lpstr>Wingdings 2</vt:lpstr>
      <vt:lpstr>Foundry</vt:lpstr>
      <vt:lpstr>Православна Вјеронаука                                             </vt:lpstr>
      <vt:lpstr>Књига Проповједникова</vt:lpstr>
      <vt:lpstr>PowerPoint Presentation</vt:lpstr>
      <vt:lpstr>PowerPoint Presentation</vt:lpstr>
      <vt:lpstr>PowerPoint Presentation</vt:lpstr>
      <vt:lpstr>Задаци: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Православна Вјеронаука</dc:title>
  <dc:creator>valan</dc:creator>
  <cp:lastModifiedBy>Dragan</cp:lastModifiedBy>
  <cp:revision>2</cp:revision>
  <dcterms:created xsi:type="dcterms:W3CDTF">2020-04-11T15:07:57Z</dcterms:created>
  <dcterms:modified xsi:type="dcterms:W3CDTF">2020-04-11T16:42:06Z</dcterms:modified>
</cp:coreProperties>
</file>