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80" r:id="rId3"/>
    <p:sldId id="381" r:id="rId4"/>
    <p:sldId id="382" r:id="rId5"/>
    <p:sldId id="395" r:id="rId6"/>
    <p:sldId id="398" r:id="rId7"/>
    <p:sldId id="396" r:id="rId8"/>
    <p:sldId id="397" r:id="rId9"/>
    <p:sldId id="401" r:id="rId10"/>
    <p:sldId id="399" r:id="rId11"/>
    <p:sldId id="383" r:id="rId12"/>
    <p:sldId id="400" r:id="rId13"/>
    <p:sldId id="413" r:id="rId14"/>
    <p:sldId id="414" r:id="rId15"/>
    <p:sldId id="415" r:id="rId16"/>
    <p:sldId id="384" r:id="rId17"/>
    <p:sldId id="412" r:id="rId18"/>
    <p:sldId id="394" r:id="rId19"/>
    <p:sldId id="385" r:id="rId20"/>
    <p:sldId id="386" r:id="rId21"/>
    <p:sldId id="388" r:id="rId22"/>
    <p:sldId id="389" r:id="rId23"/>
    <p:sldId id="393" r:id="rId24"/>
    <p:sldId id="402" r:id="rId25"/>
    <p:sldId id="403" r:id="rId26"/>
    <p:sldId id="404" r:id="rId27"/>
    <p:sldId id="390" r:id="rId28"/>
    <p:sldId id="416" r:id="rId29"/>
    <p:sldId id="406" r:id="rId30"/>
    <p:sldId id="407" r:id="rId31"/>
    <p:sldId id="408" r:id="rId32"/>
    <p:sldId id="410" r:id="rId33"/>
    <p:sldId id="411" r:id="rId34"/>
    <p:sldId id="417" r:id="rId35"/>
    <p:sldId id="418" r:id="rId36"/>
    <p:sldId id="419" r:id="rId37"/>
    <p:sldId id="420" r:id="rId38"/>
    <p:sldId id="421" r:id="rId39"/>
    <p:sldId id="423" r:id="rId40"/>
    <p:sldId id="425" r:id="rId41"/>
    <p:sldId id="426" r:id="rId42"/>
    <p:sldId id="427" r:id="rId43"/>
    <p:sldId id="422" r:id="rId44"/>
    <p:sldId id="307" r:id="rId4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603" autoAdjust="0"/>
    <p:restoredTop sz="94709" autoAdjust="0"/>
  </p:normalViewPr>
  <p:slideViewPr>
    <p:cSldViewPr>
      <p:cViewPr varScale="1">
        <p:scale>
          <a:sx n="69" d="100"/>
          <a:sy n="69" d="100"/>
        </p:scale>
        <p:origin x="-14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19" name="Footer Placeholder 18"/>
          <p:cNvSpPr>
            <a:spLocks noGrp="1"/>
          </p:cNvSpPr>
          <p:nvPr>
            <p:ph type="ftr" sz="quarter" idx="11"/>
          </p:nvPr>
        </p:nvSpPr>
        <p:spPr/>
        <p:txBody>
          <a:bodyPr/>
          <a:lstStyle/>
          <a:p>
            <a:endParaRPr lang="sr-Cyrl-CS"/>
          </a:p>
        </p:txBody>
      </p:sp>
      <p:sp>
        <p:nvSpPr>
          <p:cNvPr id="27" name="Slide Number Placeholder 26"/>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5" name="Footer Placeholder 4"/>
          <p:cNvSpPr>
            <a:spLocks noGrp="1"/>
          </p:cNvSpPr>
          <p:nvPr>
            <p:ph type="ftr" sz="quarter" idx="11"/>
          </p:nvPr>
        </p:nvSpPr>
        <p:spPr/>
        <p:txBody>
          <a:bodyPr/>
          <a:lstStyle/>
          <a:p>
            <a:endParaRPr lang="sr-Cyrl-CS"/>
          </a:p>
        </p:txBody>
      </p:sp>
      <p:sp>
        <p:nvSpPr>
          <p:cNvPr id="6" name="Slide Number Placeholder 5"/>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5" name="Footer Placeholder 4"/>
          <p:cNvSpPr>
            <a:spLocks noGrp="1"/>
          </p:cNvSpPr>
          <p:nvPr>
            <p:ph type="ftr" sz="quarter" idx="11"/>
          </p:nvPr>
        </p:nvSpPr>
        <p:spPr/>
        <p:txBody>
          <a:bodyPr/>
          <a:lstStyle/>
          <a:p>
            <a:endParaRPr lang="sr-Cyrl-CS"/>
          </a:p>
        </p:txBody>
      </p:sp>
      <p:sp>
        <p:nvSpPr>
          <p:cNvPr id="6" name="Slide Number Placeholder 5"/>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5" name="Footer Placeholder 4"/>
          <p:cNvSpPr>
            <a:spLocks noGrp="1"/>
          </p:cNvSpPr>
          <p:nvPr>
            <p:ph type="ftr" sz="quarter" idx="11"/>
          </p:nvPr>
        </p:nvSpPr>
        <p:spPr/>
        <p:txBody>
          <a:bodyPr/>
          <a:lstStyle/>
          <a:p>
            <a:endParaRPr lang="sr-Cyrl-CS"/>
          </a:p>
        </p:txBody>
      </p:sp>
      <p:sp>
        <p:nvSpPr>
          <p:cNvPr id="6" name="Slide Number Placeholder 5"/>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5" name="Footer Placeholder 4"/>
          <p:cNvSpPr>
            <a:spLocks noGrp="1"/>
          </p:cNvSpPr>
          <p:nvPr>
            <p:ph type="ftr" sz="quarter" idx="11"/>
          </p:nvPr>
        </p:nvSpPr>
        <p:spPr/>
        <p:txBody>
          <a:bodyPr/>
          <a:lstStyle/>
          <a:p>
            <a:endParaRPr lang="sr-Cyrl-CS"/>
          </a:p>
        </p:txBody>
      </p:sp>
      <p:sp>
        <p:nvSpPr>
          <p:cNvPr id="6" name="Slide Number Placeholder 5"/>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6" name="Footer Placeholder 5"/>
          <p:cNvSpPr>
            <a:spLocks noGrp="1"/>
          </p:cNvSpPr>
          <p:nvPr>
            <p:ph type="ftr" sz="quarter" idx="11"/>
          </p:nvPr>
        </p:nvSpPr>
        <p:spPr/>
        <p:txBody>
          <a:bodyPr/>
          <a:lstStyle/>
          <a:p>
            <a:endParaRPr lang="sr-Cyrl-CS"/>
          </a:p>
        </p:txBody>
      </p:sp>
      <p:sp>
        <p:nvSpPr>
          <p:cNvPr id="7" name="Slide Number Placeholder 6"/>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8" name="Footer Placeholder 7"/>
          <p:cNvSpPr>
            <a:spLocks noGrp="1"/>
          </p:cNvSpPr>
          <p:nvPr>
            <p:ph type="ftr" sz="quarter" idx="11"/>
          </p:nvPr>
        </p:nvSpPr>
        <p:spPr/>
        <p:txBody>
          <a:bodyPr/>
          <a:lstStyle/>
          <a:p>
            <a:endParaRPr lang="sr-Cyrl-CS"/>
          </a:p>
        </p:txBody>
      </p:sp>
      <p:sp>
        <p:nvSpPr>
          <p:cNvPr id="9" name="Slide Number Placeholder 8"/>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4" name="Footer Placeholder 3"/>
          <p:cNvSpPr>
            <a:spLocks noGrp="1"/>
          </p:cNvSpPr>
          <p:nvPr>
            <p:ph type="ftr" sz="quarter" idx="11"/>
          </p:nvPr>
        </p:nvSpPr>
        <p:spPr/>
        <p:txBody>
          <a:bodyPr/>
          <a:lstStyle/>
          <a:p>
            <a:endParaRPr lang="sr-Cyrl-CS"/>
          </a:p>
        </p:txBody>
      </p:sp>
      <p:sp>
        <p:nvSpPr>
          <p:cNvPr id="5" name="Slide Number Placeholder 4"/>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3" name="Footer Placeholder 2"/>
          <p:cNvSpPr>
            <a:spLocks noGrp="1"/>
          </p:cNvSpPr>
          <p:nvPr>
            <p:ph type="ftr" sz="quarter" idx="11"/>
          </p:nvPr>
        </p:nvSpPr>
        <p:spPr/>
        <p:txBody>
          <a:bodyPr/>
          <a:lstStyle/>
          <a:p>
            <a:endParaRPr lang="sr-Cyrl-CS"/>
          </a:p>
        </p:txBody>
      </p:sp>
      <p:sp>
        <p:nvSpPr>
          <p:cNvPr id="4" name="Slide Number Placeholder 3"/>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6" name="Footer Placeholder 5"/>
          <p:cNvSpPr>
            <a:spLocks noGrp="1"/>
          </p:cNvSpPr>
          <p:nvPr>
            <p:ph type="ftr" sz="quarter" idx="11"/>
          </p:nvPr>
        </p:nvSpPr>
        <p:spPr/>
        <p:txBody>
          <a:bodyPr/>
          <a:lstStyle/>
          <a:p>
            <a:endParaRPr lang="sr-Cyrl-CS"/>
          </a:p>
        </p:txBody>
      </p:sp>
      <p:sp>
        <p:nvSpPr>
          <p:cNvPr id="7" name="Slide Number Placeholder 6"/>
          <p:cNvSpPr>
            <a:spLocks noGrp="1"/>
          </p:cNvSpPr>
          <p:nvPr>
            <p:ph type="sldNum" sz="quarter" idx="12"/>
          </p:nvPr>
        </p:nvSpPr>
        <p:spPr/>
        <p:txBody>
          <a:bodyPr/>
          <a:lstStyle/>
          <a:p>
            <a:fld id="{8C33F636-4040-4CEF-A8FD-EE83F046CEB9}" type="slidenum">
              <a:rPr lang="sr-Cyrl-CS" smtClean="0"/>
              <a:pPr/>
              <a:t>‹#›</a:t>
            </a:fld>
            <a:endParaRPr lang="sr-Cyrl-C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5F0E32-E68C-402C-A24A-C58B58467B6F}" type="datetimeFigureOut">
              <a:rPr lang="sr-Latn-CS" smtClean="0"/>
              <a:pPr/>
              <a:t>9.11.2016</a:t>
            </a:fld>
            <a:endParaRPr lang="sr-Cyrl-CS"/>
          </a:p>
        </p:txBody>
      </p:sp>
      <p:sp>
        <p:nvSpPr>
          <p:cNvPr id="6" name="Footer Placeholder 5"/>
          <p:cNvSpPr>
            <a:spLocks noGrp="1"/>
          </p:cNvSpPr>
          <p:nvPr>
            <p:ph type="ftr" sz="quarter" idx="11"/>
          </p:nvPr>
        </p:nvSpPr>
        <p:spPr/>
        <p:txBody>
          <a:bodyPr/>
          <a:lstStyle/>
          <a:p>
            <a:endParaRPr lang="sr-Cyrl-CS"/>
          </a:p>
        </p:txBody>
      </p:sp>
      <p:sp>
        <p:nvSpPr>
          <p:cNvPr id="7" name="Slide Number Placeholder 6"/>
          <p:cNvSpPr>
            <a:spLocks noGrp="1"/>
          </p:cNvSpPr>
          <p:nvPr>
            <p:ph type="sldNum" sz="quarter" idx="12"/>
          </p:nvPr>
        </p:nvSpPr>
        <p:spPr>
          <a:xfrm>
            <a:off x="8077200" y="6356350"/>
            <a:ext cx="609600" cy="365125"/>
          </a:xfrm>
        </p:spPr>
        <p:txBody>
          <a:bodyPr/>
          <a:lstStyle/>
          <a:p>
            <a:fld id="{8C33F636-4040-4CEF-A8FD-EE83F046CEB9}" type="slidenum">
              <a:rPr lang="sr-Cyrl-CS" smtClean="0"/>
              <a:pPr/>
              <a:t>‹#›</a:t>
            </a:fld>
            <a:endParaRPr lang="sr-Cyrl-C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5F0E32-E68C-402C-A24A-C58B58467B6F}" type="datetimeFigureOut">
              <a:rPr lang="sr-Latn-CS" smtClean="0"/>
              <a:pPr/>
              <a:t>9.11.2016</a:t>
            </a:fld>
            <a:endParaRPr lang="sr-Cyrl-C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r-Cyrl-C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33F636-4040-4CEF-A8FD-EE83F046CEB9}" type="slidenum">
              <a:rPr lang="sr-Cyrl-CS" smtClean="0"/>
              <a:pPr/>
              <a:t>‹#›</a:t>
            </a:fld>
            <a:endParaRPr lang="sr-Cyrl-C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6" descr="universe.jpg"/>
          <p:cNvPicPr>
            <a:picLocks noChangeAspect="1"/>
          </p:cNvPicPr>
          <p:nvPr/>
        </p:nvPicPr>
        <p:blipFill>
          <a:blip r:embed="rId2"/>
          <a:stretch>
            <a:fillRect/>
          </a:stretch>
        </p:blipFill>
        <p:spPr>
          <a:xfrm>
            <a:off x="0" y="0"/>
            <a:ext cx="9157137" cy="6858000"/>
          </a:xfrm>
          <a:prstGeom prst="rect">
            <a:avLst/>
          </a:prstGeom>
        </p:spPr>
      </p:pic>
      <p:sp>
        <p:nvSpPr>
          <p:cNvPr id="6" name="TextBox 5"/>
          <p:cNvSpPr txBox="1"/>
          <p:nvPr/>
        </p:nvSpPr>
        <p:spPr>
          <a:xfrm>
            <a:off x="228600" y="4267200"/>
            <a:ext cx="3429000" cy="1754326"/>
          </a:xfrm>
          <a:prstGeom prst="rect">
            <a:avLst/>
          </a:prstGeom>
          <a:solidFill>
            <a:srgbClr val="002060"/>
          </a:solidFill>
        </p:spPr>
        <p:txBody>
          <a:bodyPr wrap="square" rtlCol="0">
            <a:spAutoFit/>
          </a:bodyPr>
          <a:lstStyle/>
          <a:p>
            <a:r>
              <a:rPr lang="sr-Cyrl-RS" dirty="0" smtClean="0"/>
              <a:t>ПРАВОСЛАВНИ КАТИХИЗИС ЗА СРЕДЊЕ ШКОЛЕ</a:t>
            </a:r>
            <a:endParaRPr lang="en-US" dirty="0" smtClean="0"/>
          </a:p>
          <a:p>
            <a:r>
              <a:rPr lang="sr-Cyrl-CS" dirty="0" smtClean="0"/>
              <a:t>Марко Радаковић, катихета</a:t>
            </a:r>
          </a:p>
          <a:p>
            <a:r>
              <a:rPr lang="sr-Cyrl-CS" dirty="0" smtClean="0"/>
              <a:t>Сомбор, 2016. л. Г.</a:t>
            </a:r>
          </a:p>
          <a:p>
            <a:r>
              <a:rPr lang="en-US" dirty="0" smtClean="0"/>
              <a:t>www.avdenagom.blogspot.com</a:t>
            </a:r>
            <a:endParaRPr lang="sr-Cyrl-CS" dirty="0" smtClean="0"/>
          </a:p>
          <a:p>
            <a:endParaRPr lang="sr-Cyrl-CS" dirty="0"/>
          </a:p>
        </p:txBody>
      </p:sp>
      <p:sp>
        <p:nvSpPr>
          <p:cNvPr id="7" name="TextBox 6"/>
          <p:cNvSpPr txBox="1"/>
          <p:nvPr/>
        </p:nvSpPr>
        <p:spPr>
          <a:xfrm>
            <a:off x="457200" y="0"/>
            <a:ext cx="3761351" cy="923330"/>
          </a:xfrm>
          <a:prstGeom prst="rect">
            <a:avLst/>
          </a:prstGeom>
          <a:noFill/>
        </p:spPr>
        <p:txBody>
          <a:bodyPr wrap="none" rtlCol="0">
            <a:spAutoFit/>
          </a:bodyPr>
          <a:lstStyle/>
          <a:p>
            <a:r>
              <a:rPr lang="sr-Cyrl-CS" sz="5400" b="1" dirty="0" smtClean="0"/>
              <a:t>СТВАРАЊЕ</a:t>
            </a:r>
            <a:endParaRPr lang="sr-Cyrl-CS" sz="5400" b="1" dirty="0"/>
          </a:p>
        </p:txBody>
      </p:sp>
      <p:sp>
        <p:nvSpPr>
          <p:cNvPr id="8" name="TextBox 7"/>
          <p:cNvSpPr txBox="1"/>
          <p:nvPr/>
        </p:nvSpPr>
        <p:spPr>
          <a:xfrm>
            <a:off x="3962400" y="3581400"/>
            <a:ext cx="5181600" cy="1569660"/>
          </a:xfrm>
          <a:prstGeom prst="rect">
            <a:avLst/>
          </a:prstGeom>
          <a:solidFill>
            <a:srgbClr val="002060"/>
          </a:solidFill>
        </p:spPr>
        <p:txBody>
          <a:bodyPr wrap="square" rtlCol="0">
            <a:spAutoFit/>
          </a:bodyPr>
          <a:lstStyle/>
          <a:p>
            <a:r>
              <a:rPr lang="sr-Cyrl-CS" sz="2400" dirty="0" smtClean="0"/>
              <a:t>Презентација је више </a:t>
            </a:r>
            <a:r>
              <a:rPr lang="sr-Cyrl-CS" sz="2400" b="1" dirty="0" smtClean="0"/>
              <a:t>смерница</a:t>
            </a:r>
            <a:r>
              <a:rPr lang="sr-Cyrl-CS" sz="2400" dirty="0" smtClean="0"/>
              <a:t> за самог катихету, није неопходно да постоји видео-бим. Ово је материјал за више часова.  </a:t>
            </a:r>
            <a:endParaRPr lang="sr-Cyrl-CS"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А ВЕЛИКИ ПРАСАК?</a:t>
            </a:r>
            <a:endParaRPr lang="en-US" dirty="0"/>
          </a:p>
        </p:txBody>
      </p:sp>
      <p:sp>
        <p:nvSpPr>
          <p:cNvPr id="3" name="Content Placeholder 2"/>
          <p:cNvSpPr>
            <a:spLocks noGrp="1"/>
          </p:cNvSpPr>
          <p:nvPr>
            <p:ph idx="1"/>
          </p:nvPr>
        </p:nvSpPr>
        <p:spPr>
          <a:xfrm>
            <a:off x="228600" y="1524000"/>
            <a:ext cx="8915400" cy="4953000"/>
          </a:xfrm>
        </p:spPr>
        <p:txBody>
          <a:bodyPr>
            <a:normAutofit/>
          </a:bodyPr>
          <a:lstStyle/>
          <a:p>
            <a:pPr>
              <a:buNone/>
            </a:pPr>
            <a:r>
              <a:rPr lang="ru-RU" dirty="0" smtClean="0"/>
              <a:t>У</a:t>
            </a:r>
            <a:r>
              <a:rPr lang="sr-Cyrl-RS" dirty="0" smtClean="0"/>
              <a:t> Постању се, у суштини, </a:t>
            </a:r>
            <a:r>
              <a:rPr lang="sr-Cyrl-RS" b="1" dirty="0" smtClean="0"/>
              <a:t>не објашњава како </a:t>
            </a:r>
            <a:r>
              <a:rPr lang="sr-Cyrl-RS" dirty="0" smtClean="0"/>
              <a:t>је тачно Бог створио свет, нити ишта подробно о самим створењима. Постање каже да је</a:t>
            </a:r>
            <a:r>
              <a:rPr lang="sr-Cyrl-RS" b="1" dirty="0" smtClean="0"/>
              <a:t> свет настао по Божијој Речи</a:t>
            </a:r>
            <a:r>
              <a:rPr lang="sr-Cyrl-RS" dirty="0" smtClean="0"/>
              <a:t>, Бог је довео творевину у постојање ни из чега. Даље, реч коју смо превели као дан, више означава </a:t>
            </a:r>
            <a:r>
              <a:rPr lang="sr-Cyrl-RS" b="1" dirty="0" smtClean="0"/>
              <a:t>период (јевр. “јом”). </a:t>
            </a:r>
            <a:r>
              <a:rPr lang="sr-Cyrl-RS" dirty="0" smtClean="0"/>
              <a:t>Сунце које је мерило дужине дана није ни створено пре 4.дана – по чему се онда дан мерио?</a:t>
            </a:r>
            <a:r>
              <a:rPr lang="sr-Cyrl-CS" dirty="0" smtClean="0"/>
              <a:t> „Пред Богом  је хиљаду година као један дан и један дан као хиљаду година“ (2.Пт.3,8 ).</a:t>
            </a:r>
            <a:r>
              <a:rPr lang="sr-Cyrl-RS" dirty="0" smtClean="0"/>
              <a:t> Ако се речи схвате пренесено, слаже се са теоријама о старости земље, ако се схвате буквално(креационизам), сведоче силу Божију.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ЧОВЕК ЈЕ ПОСЕБАН</a:t>
            </a:r>
            <a:endParaRPr lang="en-US" dirty="0"/>
          </a:p>
        </p:txBody>
      </p:sp>
      <p:sp>
        <p:nvSpPr>
          <p:cNvPr id="3" name="Content Placeholder 2"/>
          <p:cNvSpPr>
            <a:spLocks noGrp="1"/>
          </p:cNvSpPr>
          <p:nvPr>
            <p:ph idx="1"/>
          </p:nvPr>
        </p:nvSpPr>
        <p:spPr>
          <a:xfrm>
            <a:off x="914400" y="1371600"/>
            <a:ext cx="7772400" cy="1600200"/>
          </a:xfrm>
        </p:spPr>
        <p:txBody>
          <a:bodyPr>
            <a:normAutofit lnSpcReduction="10000"/>
          </a:bodyPr>
          <a:lstStyle/>
          <a:p>
            <a:pPr>
              <a:buNone/>
            </a:pPr>
            <a:r>
              <a:rPr lang="ru-RU" dirty="0" smtClean="0"/>
              <a:t>Није тек  раније употребљавани  опис «Рече Бог: Нека буде...И би тако». Опис</a:t>
            </a:r>
            <a:r>
              <a:rPr lang="sr-Cyrl-RS" dirty="0" smtClean="0"/>
              <a:t> стварања човека се разликује од осталих да се укаже на посебност Божијег делања.  </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763000" cy="914400"/>
          </a:xfrm>
        </p:spPr>
        <p:txBody>
          <a:bodyPr>
            <a:normAutofit fontScale="90000"/>
          </a:bodyPr>
          <a:lstStyle/>
          <a:p>
            <a:r>
              <a:rPr lang="sr-Cyrl-RS" dirty="0" smtClean="0"/>
              <a:t>СВАКИ ЧОВЕК ЈЕ СТВОРЕН ПО СЛИЦИ БОЖИЈОЈ</a:t>
            </a:r>
            <a:endParaRPr lang="en-US" dirty="0"/>
          </a:p>
        </p:txBody>
      </p:sp>
      <p:sp>
        <p:nvSpPr>
          <p:cNvPr id="3" name="Content Placeholder 2"/>
          <p:cNvSpPr>
            <a:spLocks noGrp="1"/>
          </p:cNvSpPr>
          <p:nvPr>
            <p:ph idx="1"/>
          </p:nvPr>
        </p:nvSpPr>
        <p:spPr>
          <a:xfrm>
            <a:off x="381000" y="2743200"/>
            <a:ext cx="8763000" cy="2514600"/>
          </a:xfrm>
        </p:spPr>
        <p:txBody>
          <a:bodyPr>
            <a:normAutofit/>
          </a:bodyPr>
          <a:lstStyle/>
          <a:p>
            <a:pPr>
              <a:buNone/>
            </a:pPr>
            <a:r>
              <a:rPr lang="sr-Cyrl-CS" dirty="0" smtClean="0"/>
              <a:t>У  друштву у доба писања Постања  владало је мишљење да  врховни бог једног народа има свог земаљског представника у лику цара,који је његов „син“ или „изасланик“. У Египту се Бог није обратио цару, већ управо потлаченом народу. </a:t>
            </a:r>
            <a:r>
              <a:rPr lang="sr-Cyrl-CS" b="1" dirty="0" smtClean="0"/>
              <a:t>Није цар слика Божија – сваки човек је слика Божија!</a:t>
            </a:r>
            <a:endParaRPr lang="en-US" b="1"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ШТА ЈЕ ТО СЛИКА БОЖИЈА?</a:t>
            </a:r>
            <a:endParaRPr lang="en-US" dirty="0"/>
          </a:p>
        </p:txBody>
      </p:sp>
      <p:sp>
        <p:nvSpPr>
          <p:cNvPr id="3" name="Content Placeholder 2"/>
          <p:cNvSpPr>
            <a:spLocks noGrp="1"/>
          </p:cNvSpPr>
          <p:nvPr>
            <p:ph idx="1"/>
          </p:nvPr>
        </p:nvSpPr>
        <p:spPr>
          <a:xfrm>
            <a:off x="0" y="609600"/>
            <a:ext cx="8763000" cy="5029200"/>
          </a:xfrm>
        </p:spPr>
        <p:txBody>
          <a:bodyPr>
            <a:normAutofit/>
          </a:bodyPr>
          <a:lstStyle/>
          <a:p>
            <a:r>
              <a:rPr lang="sr-Cyrl-CS" sz="2800" b="1" dirty="0" smtClean="0"/>
              <a:t>Разна су тумачења тога по чему је човек слика Божија. Истиче се:</a:t>
            </a:r>
            <a:endParaRPr lang="en-US" sz="2800" b="1" dirty="0" smtClean="0"/>
          </a:p>
          <a:p>
            <a:r>
              <a:rPr lang="sr-Cyrl-CS" sz="2800" b="1" dirty="0" smtClean="0"/>
              <a:t>1) духовна способност човека</a:t>
            </a:r>
            <a:endParaRPr lang="en-US" sz="2800" b="1" dirty="0" smtClean="0"/>
          </a:p>
          <a:p>
            <a:r>
              <a:rPr lang="sr-Cyrl-CS" sz="2800" b="1" dirty="0" smtClean="0"/>
              <a:t>2) дар владања над земљом</a:t>
            </a:r>
            <a:endParaRPr lang="en-US" sz="2800" b="1" dirty="0" smtClean="0"/>
          </a:p>
          <a:p>
            <a:r>
              <a:rPr lang="sr-Cyrl-CS" sz="2800" b="1" dirty="0" smtClean="0"/>
              <a:t>3) човек као заступник Божији на земљи</a:t>
            </a:r>
            <a:endParaRPr lang="en-US" sz="2800" b="1" dirty="0" smtClean="0"/>
          </a:p>
          <a:p>
            <a:r>
              <a:rPr lang="sr-Cyrl-CS" sz="2800" b="1" dirty="0" smtClean="0"/>
              <a:t>4) човек као Божији сарадник, који са Богом има ја - ти однос.</a:t>
            </a:r>
            <a:endParaRPr lang="en-US" sz="2800" b="1" dirty="0" smtClean="0"/>
          </a:p>
          <a:p>
            <a:r>
              <a:rPr lang="sr-Cyrl-CS" sz="2800" b="1" dirty="0" smtClean="0"/>
              <a:t>5) По апостолу Павлу, боголикост је христоликост, јер је сам Христос икона Божија. </a:t>
            </a:r>
            <a:endParaRPr lang="en-US" sz="2800" b="1" dirty="0" smtClean="0"/>
          </a:p>
          <a:p>
            <a:pPr>
              <a:buNone/>
            </a:pPr>
            <a:endParaRPr lang="en-US" sz="2800" b="1"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ШТА ЈЕ ТО СЛИКА БОЖИЈА?</a:t>
            </a:r>
            <a:endParaRPr lang="en-US" dirty="0"/>
          </a:p>
        </p:txBody>
      </p:sp>
      <p:sp>
        <p:nvSpPr>
          <p:cNvPr id="3" name="Content Placeholder 2"/>
          <p:cNvSpPr>
            <a:spLocks noGrp="1"/>
          </p:cNvSpPr>
          <p:nvPr>
            <p:ph idx="1"/>
          </p:nvPr>
        </p:nvSpPr>
        <p:spPr>
          <a:xfrm>
            <a:off x="0" y="1143000"/>
            <a:ext cx="8763000" cy="2895600"/>
          </a:xfrm>
        </p:spPr>
        <p:txBody>
          <a:bodyPr>
            <a:noAutofit/>
          </a:bodyPr>
          <a:lstStyle/>
          <a:p>
            <a:r>
              <a:rPr lang="sr-Cyrl-CS" sz="2800" b="1" dirty="0" smtClean="0"/>
              <a:t>6) Црквено оци истичу разне аспекте боголикости: душу и тело ( Григорије Ниски, Григорије Палама).</a:t>
            </a:r>
            <a:endParaRPr lang="en-US" sz="2800" b="1" dirty="0" smtClean="0"/>
          </a:p>
          <a:p>
            <a:r>
              <a:rPr lang="sr-Cyrl-CS" sz="2800" b="1" dirty="0" smtClean="0"/>
              <a:t>7) Човек је сличан Богу због ума и могућности спознаје (Ориген).</a:t>
            </a:r>
            <a:endParaRPr lang="en-US" sz="2800" b="1" dirty="0" smtClean="0"/>
          </a:p>
          <a:p>
            <a:r>
              <a:rPr lang="sr-Cyrl-CS" sz="2800" b="1" dirty="0" smtClean="0"/>
              <a:t>8) Етичност као боголикост (такође Ориген). </a:t>
            </a:r>
            <a:endParaRPr lang="en-US" sz="2800" b="1" dirty="0" smtClean="0"/>
          </a:p>
          <a:p>
            <a:r>
              <a:rPr lang="sr-Cyrl-CS" sz="2800" b="1" dirty="0" smtClean="0"/>
              <a:t>9) Човек је боголик због душе, стваралачке моћи (антиохијска школа), </a:t>
            </a:r>
            <a:endParaRPr lang="en-US" sz="2800" b="1" dirty="0" smtClean="0"/>
          </a:p>
          <a:p>
            <a:r>
              <a:rPr lang="sr-Cyrl-CS" sz="2800" b="1" dirty="0" smtClean="0"/>
              <a:t>10) Слобода (многи оци).</a:t>
            </a:r>
            <a:endParaRPr lang="en-US" sz="2800" b="1" dirty="0" smtClean="0"/>
          </a:p>
          <a:p>
            <a:pPr>
              <a:buNone/>
            </a:pPr>
            <a:endParaRPr lang="en-US" sz="2800" b="1"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ШТА ЈЕ ТО СЛИКА БОЖИЈА?</a:t>
            </a:r>
            <a:endParaRPr lang="en-US" dirty="0"/>
          </a:p>
        </p:txBody>
      </p:sp>
      <p:sp>
        <p:nvSpPr>
          <p:cNvPr id="3" name="Content Placeholder 2"/>
          <p:cNvSpPr>
            <a:spLocks noGrp="1"/>
          </p:cNvSpPr>
          <p:nvPr>
            <p:ph idx="1"/>
          </p:nvPr>
        </p:nvSpPr>
        <p:spPr>
          <a:xfrm>
            <a:off x="0" y="990600"/>
            <a:ext cx="8763000" cy="2895600"/>
          </a:xfrm>
        </p:spPr>
        <p:txBody>
          <a:bodyPr>
            <a:noAutofit/>
          </a:bodyPr>
          <a:lstStyle/>
          <a:p>
            <a:pPr>
              <a:buNone/>
            </a:pPr>
            <a:r>
              <a:rPr lang="sr-Cyrl-CS" sz="2800" dirty="0" smtClean="0"/>
              <a:t>11)  Икону као дату, а подобије као задати први истиче Иринеј Лионски. У тој подели, обожење је пут развијања иконе у подобије. Слика Божија у човеку, уз поштовање свега што су оци рекли, </a:t>
            </a:r>
            <a:r>
              <a:rPr lang="sr-Cyrl-CS" sz="2800" b="1" dirty="0" smtClean="0"/>
              <a:t>не тиче се тога шта је човек, већ како он јесте.</a:t>
            </a:r>
            <a:r>
              <a:rPr lang="sr-Cyrl-CS" sz="2800" dirty="0" smtClean="0"/>
              <a:t> Кључни моменат стварања човека по свештенику јесте да „Ми“ (Бог) ствара„их“ (човека као мушко и женско). То је човекова слободна могућност да узраста у међусобној заједници и заједници са Богом</a:t>
            </a:r>
            <a:endParaRPr lang="en-US" sz="2800" b="1"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763000" cy="914400"/>
          </a:xfrm>
        </p:spPr>
        <p:txBody>
          <a:bodyPr/>
          <a:lstStyle/>
          <a:p>
            <a:r>
              <a:rPr lang="sr-Cyrl-RS" dirty="0" smtClean="0"/>
              <a:t>БОГ ГОВОРИ У МНОЖИНИ??</a:t>
            </a:r>
            <a:endParaRPr lang="en-US" dirty="0"/>
          </a:p>
        </p:txBody>
      </p:sp>
      <p:sp>
        <p:nvSpPr>
          <p:cNvPr id="3" name="Content Placeholder 2"/>
          <p:cNvSpPr>
            <a:spLocks noGrp="1"/>
          </p:cNvSpPr>
          <p:nvPr>
            <p:ph idx="1"/>
          </p:nvPr>
        </p:nvSpPr>
        <p:spPr>
          <a:xfrm>
            <a:off x="0" y="609600"/>
            <a:ext cx="9144000" cy="6248400"/>
          </a:xfrm>
        </p:spPr>
        <p:txBody>
          <a:bodyPr>
            <a:normAutofit lnSpcReduction="10000"/>
          </a:bodyPr>
          <a:lstStyle/>
          <a:p>
            <a:pPr>
              <a:buNone/>
            </a:pPr>
            <a:r>
              <a:rPr lang="sr-Cyrl-RS" dirty="0" smtClean="0"/>
              <a:t>“</a:t>
            </a:r>
            <a:r>
              <a:rPr lang="ru-RU" dirty="0" smtClean="0"/>
              <a:t>Потом</a:t>
            </a:r>
            <a:r>
              <a:rPr lang="sr-Cyrl-RS" dirty="0" smtClean="0"/>
              <a:t> рече Бог: ‘Да начинимо човека по своме лику, себи слична, који ће бити господар од риба морских и од птица небеских, и од стоке  и од целе земље и од свих гмизаваца што гмижу по земљи.’ И створи Бог човека по лику своме, према лику Божијем створи га, мушко и женско створи их. (Пост. 1, 26-27) </a:t>
            </a:r>
            <a:r>
              <a:rPr lang="sr-Cyrl-CS" dirty="0" smtClean="0"/>
              <a:t>. Јевреји су били строги монотеисти и изненађујуће је да се у преводима и преписима Библије задржао облик множине код Божијег саветовања („Хајде да створи</a:t>
            </a:r>
            <a:r>
              <a:rPr lang="sr-Cyrl-CS" b="1" dirty="0" smtClean="0"/>
              <a:t>мо</a:t>
            </a:r>
            <a:r>
              <a:rPr lang="sr-Cyrl-CS" dirty="0" smtClean="0"/>
              <a:t> човека који ће бити сличан </a:t>
            </a:r>
            <a:r>
              <a:rPr lang="sr-Cyrl-CS" b="1" dirty="0" smtClean="0"/>
              <a:t>нама</a:t>
            </a:r>
            <a:r>
              <a:rPr lang="sr-Cyrl-CS" dirty="0" smtClean="0"/>
              <a:t>...“) . Савремени историчари религје и лингвисти немају јасно објашњење зашто се тај облик задржао и није преправљен од стране преписивача или преводилаца. Након Христове проповеди и даљег ширења хришћанства, овај опис добија јасан смисао</a:t>
            </a:r>
            <a:r>
              <a:rPr lang="sr-Cyrl-CS" b="1" dirty="0" smtClean="0"/>
              <a:t>: реч је о Светој Тројици, која и јесте прожимање Једног и Три, једнине и множине.</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БОГ ГОВОРИ У МНОЖИНИ??</a:t>
            </a:r>
            <a:endParaRPr lang="en-US" dirty="0"/>
          </a:p>
        </p:txBody>
      </p:sp>
      <p:sp>
        <p:nvSpPr>
          <p:cNvPr id="3" name="Content Placeholder 2"/>
          <p:cNvSpPr>
            <a:spLocks noGrp="1"/>
          </p:cNvSpPr>
          <p:nvPr>
            <p:ph idx="1"/>
          </p:nvPr>
        </p:nvSpPr>
        <p:spPr>
          <a:xfrm>
            <a:off x="0" y="1295400"/>
            <a:ext cx="9144000" cy="3733800"/>
          </a:xfrm>
        </p:spPr>
        <p:txBody>
          <a:bodyPr>
            <a:normAutofit/>
          </a:bodyPr>
          <a:lstStyle/>
          <a:p>
            <a:pPr>
              <a:buNone/>
            </a:pPr>
            <a:r>
              <a:rPr lang="sr-Cyrl-CS" dirty="0" smtClean="0"/>
              <a:t>Хришћани у томе јасно виде тајанствени утицај Светог Духа на писца и указивање на тајну Свете Тројице. Свети Јован Златоусти, један од најзначајнијих хришћанских писаца, у свом чувеном Шестодневу овако говори на ту тему: </a:t>
            </a:r>
            <a:r>
              <a:rPr lang="sr-Cyrl-CS" i="1" dirty="0" smtClean="0"/>
              <a:t>„Коме је, дакле, казано: Начинимо човека и коме то Владика даје тај предлог? Није то зато што Он потребује савета и /туђега/ мишљења - далеко било - него Он то жели да нам тиме дозначи превасходну част која се указује створеном човеку.“</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DSCN1197.JPG"/>
          <p:cNvPicPr>
            <a:picLocks noChangeAspect="1"/>
          </p:cNvPicPr>
          <p:nvPr/>
        </p:nvPicPr>
        <p:blipFill>
          <a:blip r:embed="rId2" cstate="screen"/>
          <a:stretch>
            <a:fillRect/>
          </a:stretch>
        </p:blipFill>
        <p:spPr>
          <a:xfrm>
            <a:off x="1804416" y="86868"/>
            <a:ext cx="5535168" cy="6684264"/>
          </a:xfrm>
          <a:prstGeom prst="ellipse">
            <a:avLst/>
          </a:prstGeom>
          <a:ln>
            <a:noFill/>
          </a:ln>
          <a:effectLst>
            <a:softEdge rad="112500"/>
          </a:effectLst>
        </p:spPr>
      </p:pic>
      <p:sp>
        <p:nvSpPr>
          <p:cNvPr id="3" name="Rectangle 2"/>
          <p:cNvSpPr/>
          <p:nvPr/>
        </p:nvSpPr>
        <p:spPr>
          <a:xfrm>
            <a:off x="304800" y="0"/>
            <a:ext cx="8591263" cy="923330"/>
          </a:xfrm>
          <a:prstGeom prst="rect">
            <a:avLst/>
          </a:prstGeom>
          <a:noFill/>
        </p:spPr>
        <p:txBody>
          <a:bodyPr wrap="none" lIns="91440" tIns="45720" rIns="91440" bIns="45720">
            <a:spAutoFit/>
          </a:bodyPr>
          <a:lstStyle/>
          <a:p>
            <a:pPr algn="ctr"/>
            <a:r>
              <a:rPr lang="sr-Cyrl-C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БОГ ЈЕ СТВОРИО ЧОВЕКА </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4" name="Rectangle 3"/>
          <p:cNvSpPr/>
          <p:nvPr/>
        </p:nvSpPr>
        <p:spPr>
          <a:xfrm>
            <a:off x="0" y="5103674"/>
            <a:ext cx="9144000" cy="1754326"/>
          </a:xfrm>
          <a:prstGeom prst="rect">
            <a:avLst/>
          </a:prstGeom>
          <a:noFill/>
        </p:spPr>
        <p:txBody>
          <a:bodyPr wrap="square" lIns="91440" tIns="45720" rIns="91440" bIns="45720">
            <a:spAutoFit/>
          </a:bodyPr>
          <a:lstStyle/>
          <a:p>
            <a:pPr algn="ctr"/>
            <a:r>
              <a:rPr lang="sr-Cyrl-C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ПО СВОМ ЛИКУ И ПОДОБИЈУ</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par>
                          <p:cTn id="10" fill="hold">
                            <p:stCondLst>
                              <p:cond delay="54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cTn>
                              </p:par>
                            </p:childTnLst>
                          </p:cTn>
                        </p:par>
                        <p:par>
                          <p:cTn id="16" fill="hold">
                            <p:stCondLst>
                              <p:cond delay="11000"/>
                            </p:stCondLst>
                            <p:childTnLst>
                              <p:par>
                                <p:cTn id="17" presetID="1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plus(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ru-RU" dirty="0" smtClean="0"/>
              <a:t>Д</a:t>
            </a:r>
            <a:r>
              <a:rPr lang="sr-Cyrl-RS" dirty="0" smtClean="0"/>
              <a:t>ВА ОПИСА СТВАРАЊА ЉУДИ??</a:t>
            </a:r>
            <a:endParaRPr lang="en-US" dirty="0"/>
          </a:p>
        </p:txBody>
      </p:sp>
      <p:sp>
        <p:nvSpPr>
          <p:cNvPr id="3" name="Content Placeholder 2"/>
          <p:cNvSpPr>
            <a:spLocks noGrp="1"/>
          </p:cNvSpPr>
          <p:nvPr>
            <p:ph idx="1"/>
          </p:nvPr>
        </p:nvSpPr>
        <p:spPr>
          <a:xfrm>
            <a:off x="0" y="1371600"/>
            <a:ext cx="9144000" cy="1828800"/>
          </a:xfrm>
        </p:spPr>
        <p:txBody>
          <a:bodyPr>
            <a:normAutofit fontScale="92500" lnSpcReduction="10000"/>
          </a:bodyPr>
          <a:lstStyle/>
          <a:p>
            <a:pPr>
              <a:buNone/>
            </a:pPr>
            <a:r>
              <a:rPr lang="sr-Cyrl-RS" dirty="0" smtClean="0"/>
              <a:t>Делује да је један опис стварања од 1,1 до 2,4; а за њим следи други опис. И то је тачно: први опис је највероватније млађи, настао </a:t>
            </a:r>
            <a:r>
              <a:rPr lang="sr-Cyrl-RS" b="1" dirty="0" smtClean="0"/>
              <a:t>у вавилонском ропству</a:t>
            </a:r>
            <a:r>
              <a:rPr lang="sr-Cyrl-RS" dirty="0" smtClean="0"/>
              <a:t>; док је други старији – настао </a:t>
            </a:r>
            <a:r>
              <a:rPr lang="sr-Cyrl-RS" b="1" dirty="0" smtClean="0"/>
              <a:t>у пустињи</a:t>
            </a:r>
            <a:r>
              <a:rPr lang="sr-Cyrl-RS" dirty="0" smtClean="0"/>
              <a:t>, за време Мојсија, који је, вероватно његов аутор. Свакако, оба писца су била надахнута Светим Духом.</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3886200" cy="914400"/>
          </a:xfrm>
        </p:spPr>
        <p:txBody>
          <a:bodyPr>
            <a:normAutofit fontScale="90000"/>
          </a:bodyPr>
          <a:lstStyle/>
          <a:p>
            <a:r>
              <a:rPr lang="sr-Cyrl-RS" dirty="0" smtClean="0"/>
              <a:t>КЊИГА ПОСТАЊА</a:t>
            </a:r>
            <a:endParaRPr lang="en-US" dirty="0"/>
          </a:p>
        </p:txBody>
      </p:sp>
      <p:sp>
        <p:nvSpPr>
          <p:cNvPr id="3" name="Content Placeholder 2"/>
          <p:cNvSpPr>
            <a:spLocks noGrp="1"/>
          </p:cNvSpPr>
          <p:nvPr>
            <p:ph idx="1"/>
          </p:nvPr>
        </p:nvSpPr>
        <p:spPr>
          <a:xfrm>
            <a:off x="914400" y="1600200"/>
            <a:ext cx="7772400" cy="2559840"/>
          </a:xfrm>
        </p:spPr>
        <p:txBody>
          <a:bodyPr/>
          <a:lstStyle/>
          <a:p>
            <a:pPr>
              <a:buNone/>
            </a:pPr>
            <a:r>
              <a:rPr lang="ru-RU" dirty="0" smtClean="0"/>
              <a:t>У</a:t>
            </a:r>
            <a:r>
              <a:rPr lang="sr-Cyrl-RS" dirty="0" smtClean="0"/>
              <a:t> првој књизи Библије писац говори  о Богу створитељу и господару света и историје који изабира и штити најпре праоце а затим њихов народ Израиља, с којим почиње спасење целог човечанства.</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ru-RU" dirty="0" smtClean="0"/>
              <a:t>ЧОВЕК ЈЕ КРХАК, НЕПОСТОЈАН</a:t>
            </a:r>
            <a:endParaRPr lang="en-US" dirty="0"/>
          </a:p>
        </p:txBody>
      </p:sp>
      <p:sp>
        <p:nvSpPr>
          <p:cNvPr id="3" name="Content Placeholder 2"/>
          <p:cNvSpPr>
            <a:spLocks noGrp="1"/>
          </p:cNvSpPr>
          <p:nvPr>
            <p:ph idx="1"/>
          </p:nvPr>
        </p:nvSpPr>
        <p:spPr>
          <a:xfrm>
            <a:off x="0" y="1219200"/>
            <a:ext cx="9144000" cy="1600200"/>
          </a:xfrm>
        </p:spPr>
        <p:txBody>
          <a:bodyPr>
            <a:normAutofit/>
          </a:bodyPr>
          <a:lstStyle/>
          <a:p>
            <a:pPr>
              <a:buNone/>
            </a:pPr>
            <a:r>
              <a:rPr lang="sr-Cyrl-RS" dirty="0" smtClean="0"/>
              <a:t>“А створи ( јевр. “</a:t>
            </a:r>
            <a:r>
              <a:rPr lang="ru-RU" dirty="0" smtClean="0"/>
              <a:t>јацар») </a:t>
            </a:r>
            <a:r>
              <a:rPr lang="sr-Cyrl-RS" dirty="0" smtClean="0"/>
              <a:t> Бог човека од праха земаљскога и дуну му у лице дух животни и поста човек душа ( јевр. “нефеш”) жива.” (Пост.2, 7)</a:t>
            </a:r>
            <a:endParaRPr lang="en-US" dirty="0"/>
          </a:p>
        </p:txBody>
      </p:sp>
      <p:sp>
        <p:nvSpPr>
          <p:cNvPr id="4" name="Content Placeholder 2"/>
          <p:cNvSpPr txBox="1">
            <a:spLocks/>
          </p:cNvSpPr>
          <p:nvPr/>
        </p:nvSpPr>
        <p:spPr>
          <a:xfrm>
            <a:off x="0" y="2971800"/>
            <a:ext cx="9144000" cy="2133600"/>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sr-Cyrl-RS" sz="2600" b="0" i="0" u="none" strike="noStrike" kern="1200" cap="none" spc="0" normalizeH="0" baseline="0" noProof="0" dirty="0" smtClean="0">
                <a:ln>
                  <a:noFill/>
                </a:ln>
                <a:solidFill>
                  <a:schemeClr val="tx1"/>
                </a:solidFill>
                <a:effectLst/>
                <a:uLnTx/>
                <a:uFillTx/>
                <a:latin typeface="+mn-lt"/>
                <a:ea typeface="+mn-ea"/>
                <a:cs typeface="+mn-cs"/>
              </a:rPr>
              <a:t>Глагол “јацар” (стварати) се код Јевреја користи </a:t>
            </a:r>
            <a:r>
              <a:rPr kumimoji="0" lang="sr-Cyrl-RS" sz="2600" b="1" i="0" u="none" strike="noStrike" kern="1200" cap="none" spc="0" normalizeH="0" baseline="0" noProof="0" dirty="0" smtClean="0">
                <a:ln>
                  <a:noFill/>
                </a:ln>
                <a:solidFill>
                  <a:schemeClr val="tx1"/>
                </a:solidFill>
                <a:effectLst/>
                <a:uLnTx/>
                <a:uFillTx/>
                <a:latin typeface="+mn-lt"/>
                <a:ea typeface="+mn-ea"/>
                <a:cs typeface="+mn-cs"/>
              </a:rPr>
              <a:t>у лончарском занату </a:t>
            </a:r>
            <a:r>
              <a:rPr kumimoji="0" lang="sr-Cyrl-RS" sz="2600" b="0" i="0" u="none" strike="noStrike" kern="1200" cap="none" spc="0" normalizeH="0" baseline="0" noProof="0" dirty="0" smtClean="0">
                <a:ln>
                  <a:noFill/>
                </a:ln>
                <a:solidFill>
                  <a:schemeClr val="tx1"/>
                </a:solidFill>
                <a:effectLst/>
                <a:uLnTx/>
                <a:uFillTx/>
                <a:latin typeface="+mn-lt"/>
                <a:ea typeface="+mn-ea"/>
                <a:cs typeface="+mn-cs"/>
              </a:rPr>
              <a:t>– тиме се исказује колико је човек крхак.  Створен </a:t>
            </a:r>
            <a:r>
              <a:rPr kumimoji="0" lang="sr-Cyrl-RS" sz="2600" b="1" i="0" u="none" strike="noStrike" kern="1200" cap="none" spc="0" normalizeH="0" baseline="0" noProof="0" dirty="0" smtClean="0">
                <a:ln>
                  <a:noFill/>
                </a:ln>
                <a:solidFill>
                  <a:schemeClr val="tx1"/>
                </a:solidFill>
                <a:effectLst/>
                <a:uLnTx/>
                <a:uFillTx/>
                <a:latin typeface="+mn-lt"/>
                <a:ea typeface="+mn-ea"/>
                <a:cs typeface="+mn-cs"/>
              </a:rPr>
              <a:t>је од “праха”, не од земље</a:t>
            </a:r>
            <a:r>
              <a:rPr kumimoji="0" lang="sr-Cyrl-RS" sz="2600" b="0" i="0" u="none" strike="noStrike" kern="1200" cap="none" spc="0" normalizeH="0" baseline="0" noProof="0" dirty="0" smtClean="0">
                <a:ln>
                  <a:noFill/>
                </a:ln>
                <a:solidFill>
                  <a:schemeClr val="tx1"/>
                </a:solidFill>
                <a:effectLst/>
                <a:uLnTx/>
                <a:uFillTx/>
                <a:latin typeface="+mn-lt"/>
                <a:ea typeface="+mn-ea"/>
                <a:cs typeface="+mn-cs"/>
              </a:rPr>
              <a:t>, јер земља се повезује са чврстином, док је човек – непостојан по себи, “лончарски саздан”, слаб без Бога. Дување у лице је код Јевреја чин са симболиком.</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ru-RU" dirty="0" smtClean="0"/>
              <a:t>ЧОВЕК ВЕЗУЈЕ ЗЕМЉУ И НЕБО</a:t>
            </a:r>
            <a:endParaRPr lang="en-US" dirty="0"/>
          </a:p>
        </p:txBody>
      </p:sp>
      <p:sp>
        <p:nvSpPr>
          <p:cNvPr id="3" name="Content Placeholder 2"/>
          <p:cNvSpPr>
            <a:spLocks noGrp="1"/>
          </p:cNvSpPr>
          <p:nvPr>
            <p:ph idx="1"/>
          </p:nvPr>
        </p:nvSpPr>
        <p:spPr>
          <a:xfrm>
            <a:off x="0" y="1752600"/>
            <a:ext cx="9144000" cy="1600200"/>
          </a:xfrm>
        </p:spPr>
        <p:txBody>
          <a:bodyPr>
            <a:normAutofit/>
          </a:bodyPr>
          <a:lstStyle/>
          <a:p>
            <a:pPr>
              <a:buNone/>
            </a:pPr>
            <a:r>
              <a:rPr lang="ru-RU" dirty="0" smtClean="0"/>
              <a:t>Први</a:t>
            </a:r>
            <a:r>
              <a:rPr lang="sr-Cyrl-RS" dirty="0" smtClean="0"/>
              <a:t> аспект од ког је човек саздан је прах земаљски, а други је дух Божији: човек везује земаљско и небеско.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ru-RU" dirty="0" smtClean="0"/>
              <a:t>ЧОВЕК ЈЕ ЦЕЛОВИТО БИЋЕ</a:t>
            </a:r>
            <a:endParaRPr lang="en-US" dirty="0"/>
          </a:p>
        </p:txBody>
      </p:sp>
      <p:sp>
        <p:nvSpPr>
          <p:cNvPr id="3" name="Content Placeholder 2"/>
          <p:cNvSpPr>
            <a:spLocks noGrp="1"/>
          </p:cNvSpPr>
          <p:nvPr>
            <p:ph idx="1"/>
          </p:nvPr>
        </p:nvSpPr>
        <p:spPr>
          <a:xfrm>
            <a:off x="0" y="1752600"/>
            <a:ext cx="9144000" cy="1600200"/>
          </a:xfrm>
        </p:spPr>
        <p:txBody>
          <a:bodyPr>
            <a:normAutofit/>
          </a:bodyPr>
          <a:lstStyle/>
          <a:p>
            <a:pPr>
              <a:buNone/>
            </a:pPr>
            <a:r>
              <a:rPr lang="sr-Cyrl-RS" dirty="0" smtClean="0"/>
              <a:t>“...И ПОСТА ЧОВЕК ДУША(=нефеш)  ЖИВА”. Ми немамо адекватну реч за јеврејски </a:t>
            </a:r>
            <a:r>
              <a:rPr lang="sr-Cyrl-RS" b="1" dirty="0" smtClean="0"/>
              <a:t>нефеш,</a:t>
            </a:r>
            <a:r>
              <a:rPr lang="sr-Cyrl-RS" dirty="0" smtClean="0"/>
              <a:t> мисли се на целовитог човека, личност, а не на његов аспект.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763000" cy="914400"/>
          </a:xfrm>
        </p:spPr>
        <p:txBody>
          <a:bodyPr>
            <a:normAutofit fontScale="90000"/>
          </a:bodyPr>
          <a:lstStyle/>
          <a:p>
            <a:r>
              <a:rPr lang="ru-RU" dirty="0" smtClean="0"/>
              <a:t>ЧОВЕК </a:t>
            </a:r>
            <a:r>
              <a:rPr lang="sr-Cyrl-RS" dirty="0" smtClean="0"/>
              <a:t>ИМА ПОТРЕБУ ЗА ЗАЈЕДНИЦОМ</a:t>
            </a:r>
            <a:endParaRPr lang="en-US" dirty="0"/>
          </a:p>
        </p:txBody>
      </p:sp>
      <p:sp>
        <p:nvSpPr>
          <p:cNvPr id="3" name="Content Placeholder 2"/>
          <p:cNvSpPr>
            <a:spLocks noGrp="1"/>
          </p:cNvSpPr>
          <p:nvPr>
            <p:ph idx="1"/>
          </p:nvPr>
        </p:nvSpPr>
        <p:spPr>
          <a:xfrm>
            <a:off x="0" y="2286000"/>
            <a:ext cx="9144000" cy="4419600"/>
          </a:xfrm>
        </p:spPr>
        <p:txBody>
          <a:bodyPr>
            <a:normAutofit lnSpcReduction="10000"/>
          </a:bodyPr>
          <a:lstStyle/>
          <a:p>
            <a:pPr>
              <a:buNone/>
            </a:pPr>
            <a:r>
              <a:rPr lang="sr-Cyrl-RS" dirty="0" smtClean="0"/>
              <a:t>Опис усамљености првог човека има за циљ да покаже како човек, по слици Божијој створен, има потребу за заједницом; као и да укаже на једнакост мушкарца и жене: нашао се “</a:t>
            </a:r>
            <a:r>
              <a:rPr lang="sr-Cyrl-RS" b="1" dirty="0" smtClean="0"/>
              <a:t>друг по њему</a:t>
            </a:r>
            <a:r>
              <a:rPr lang="sr-Cyrl-RS" dirty="0" smtClean="0"/>
              <a:t>”, тј. </a:t>
            </a:r>
            <a:r>
              <a:rPr lang="ru-RU" dirty="0" smtClean="0"/>
              <a:t>њ</a:t>
            </a:r>
            <a:r>
              <a:rPr lang="sr-Cyrl-RS" dirty="0" smtClean="0"/>
              <a:t>ему раван. </a:t>
            </a:r>
            <a:r>
              <a:rPr lang="sr-Cyrl-CS" dirty="0" smtClean="0"/>
              <a:t>Врло је важан и стих 18: „</a:t>
            </a:r>
            <a:r>
              <a:rPr lang="sr-Cyrl-CS" b="1" dirty="0" smtClean="0"/>
              <a:t>није добро да је човек сам“. </a:t>
            </a:r>
            <a:r>
              <a:rPr lang="sr-Cyrl-CS" dirty="0" smtClean="0"/>
              <a:t>Овде се показује не само човекова дубока потреба за другим бићем сличним њему, а које није он, већ и једини истинити начин на који човек може да постоји, јер је икона Божија. </a:t>
            </a:r>
            <a:r>
              <a:rPr lang="sr-Cyrl-CS" b="1" dirty="0" smtClean="0"/>
              <a:t>Само у заједници човек јесте икона Бога, вечне заједнице Свете Тројице</a:t>
            </a:r>
            <a:r>
              <a:rPr lang="sr-Cyrl-CS" dirty="0" smtClean="0"/>
              <a:t>, што Стари Завет у магли најављује</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ЕВА ЈЕ СТВОРЕНА ОД РЕБРА!?</a:t>
            </a:r>
            <a:endParaRPr lang="en-US" dirty="0"/>
          </a:p>
        </p:txBody>
      </p:sp>
      <p:sp>
        <p:nvSpPr>
          <p:cNvPr id="3" name="Content Placeholder 2"/>
          <p:cNvSpPr>
            <a:spLocks noGrp="1"/>
          </p:cNvSpPr>
          <p:nvPr>
            <p:ph idx="1"/>
          </p:nvPr>
        </p:nvSpPr>
        <p:spPr>
          <a:xfrm>
            <a:off x="0" y="1066800"/>
            <a:ext cx="9144000" cy="3276600"/>
          </a:xfrm>
        </p:spPr>
        <p:txBody>
          <a:bodyPr>
            <a:normAutofit fontScale="92500"/>
          </a:bodyPr>
          <a:lstStyle/>
          <a:p>
            <a:pPr>
              <a:buNone/>
            </a:pPr>
            <a:r>
              <a:rPr lang="sr-Cyrl-CS" dirty="0" smtClean="0"/>
              <a:t>Буквално тумачење ових речи махом користе они који би да истакну подређену улогу жене у односу на мушкарца. Али писац је имао нешто сасвим друго на уму и Бог је људима тог времена, а и нама данас, хтео да открије нешто сасвим супротно томе. „Да му учиним друга према њему“ ( Пост.2,18 ), каже Бог, дакле: пријатеља њему једнаког. Основна намера текста је усмерена на </a:t>
            </a:r>
            <a:r>
              <a:rPr lang="sr-Cyrl-CS" b="1" dirty="0" smtClean="0"/>
              <a:t>сличност</a:t>
            </a:r>
            <a:r>
              <a:rPr lang="sr-Cyrl-CS" dirty="0" smtClean="0"/>
              <a:t> </a:t>
            </a:r>
            <a:r>
              <a:rPr lang="sr-Cyrl-CS" b="1" dirty="0" smtClean="0"/>
              <a:t>мушкарца и жене </a:t>
            </a:r>
            <a:r>
              <a:rPr lang="sr-Cyrl-CS" dirty="0" smtClean="0"/>
              <a:t>и на њихове узајамне потребе једног за другим.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ЕВА ЈЕ СТВОРЕНА ОД РЕБРА</a:t>
            </a:r>
            <a:endParaRPr lang="en-US" dirty="0"/>
          </a:p>
        </p:txBody>
      </p:sp>
      <p:sp>
        <p:nvSpPr>
          <p:cNvPr id="3" name="Content Placeholder 2"/>
          <p:cNvSpPr>
            <a:spLocks noGrp="1"/>
          </p:cNvSpPr>
          <p:nvPr>
            <p:ph idx="1"/>
          </p:nvPr>
        </p:nvSpPr>
        <p:spPr>
          <a:xfrm>
            <a:off x="0" y="1219200"/>
            <a:ext cx="9144000" cy="3276600"/>
          </a:xfrm>
        </p:spPr>
        <p:txBody>
          <a:bodyPr>
            <a:normAutofit/>
          </a:bodyPr>
          <a:lstStyle/>
          <a:p>
            <a:pPr>
              <a:buNone/>
            </a:pPr>
            <a:r>
              <a:rPr lang="sr-Cyrl-CS" dirty="0" smtClean="0"/>
              <a:t>Мушкарац и жена се могу венчати, у овом контексту – успоставити заједницу једног тела, које има предност у односу над свим другим породичним односима. Човек је по природи друштвен, потребни су му други људи да би остварио заједницу, да би био комплетан. Брак је основни одговор на ово, али не и једини.</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КАКО СУ ДВОЈЕ ЈЕДНО ТЕЛО?</a:t>
            </a:r>
            <a:endParaRPr lang="en-US" dirty="0"/>
          </a:p>
        </p:txBody>
      </p:sp>
      <p:sp>
        <p:nvSpPr>
          <p:cNvPr id="3" name="Content Placeholder 2"/>
          <p:cNvSpPr>
            <a:spLocks noGrp="1"/>
          </p:cNvSpPr>
          <p:nvPr>
            <p:ph idx="1"/>
          </p:nvPr>
        </p:nvSpPr>
        <p:spPr>
          <a:xfrm>
            <a:off x="0" y="1143000"/>
            <a:ext cx="9144000" cy="3276600"/>
          </a:xfrm>
        </p:spPr>
        <p:txBody>
          <a:bodyPr>
            <a:normAutofit/>
          </a:bodyPr>
          <a:lstStyle/>
          <a:p>
            <a:pPr>
              <a:buNone/>
            </a:pPr>
            <a:r>
              <a:rPr lang="sr-Cyrl-CS" dirty="0" smtClean="0"/>
              <a:t>„Оставиће човек оца свог и мајку своју и прилепиће се жени, и биће двоје једно тело.“ ( Пост.2, 24 ) Јеврејска и грчка реч која се преводи са „тело“ </a:t>
            </a:r>
            <a:r>
              <a:rPr lang="sr-Cyrl-CS" b="1" dirty="0" smtClean="0"/>
              <a:t>( басар ) односи се на целог човека, а не само на физички аспект људске природе. </a:t>
            </a:r>
            <a:r>
              <a:rPr lang="sr-Cyrl-CS" dirty="0" smtClean="0"/>
              <a:t>Овде је, у ствари, указана једнакост мушкарца и жена, потреба и љубав коју имају једно према другоме. </a:t>
            </a:r>
            <a:endParaRPr lang="en-US" dirty="0" smtClean="0"/>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ru-RU" dirty="0" smtClean="0"/>
              <a:t>ЈЕДИНСТВО МУШКАРЦА И ЖЕНЕ</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r>
              <a:rPr lang="sr-Cyrl-RS" dirty="0" smtClean="0"/>
              <a:t>“</a:t>
            </a:r>
            <a:endParaRPr lang="en-US" dirty="0"/>
          </a:p>
        </p:txBody>
      </p:sp>
      <p:sp>
        <p:nvSpPr>
          <p:cNvPr id="4" name="Content Placeholder 2"/>
          <p:cNvSpPr txBox="1">
            <a:spLocks/>
          </p:cNvSpPr>
          <p:nvPr/>
        </p:nvSpPr>
        <p:spPr>
          <a:xfrm>
            <a:off x="152400" y="762000"/>
            <a:ext cx="9144000" cy="1600200"/>
          </a:xfrm>
          <a:prstGeom prst="rect">
            <a:avLst/>
          </a:prstGeom>
        </p:spPr>
        <p:txBody>
          <a:bodyPr vert="horz">
            <a:normAutofit fontScale="775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sr-Cyrl-RS" sz="3000" b="0" i="0" u="none" strike="noStrike" kern="1200" cap="none" spc="0" normalizeH="0" baseline="0" noProof="0" dirty="0" smtClean="0">
                <a:ln>
                  <a:noFill/>
                </a:ln>
                <a:solidFill>
                  <a:schemeClr val="tx1"/>
                </a:solidFill>
                <a:effectLst/>
                <a:uLnTx/>
                <a:uFillTx/>
                <a:latin typeface="+mn-lt"/>
                <a:ea typeface="+mn-ea"/>
                <a:cs typeface="+mn-cs"/>
              </a:rPr>
              <a:t>“Гле,</a:t>
            </a:r>
            <a:r>
              <a:rPr kumimoji="0" lang="sr-Cyrl-RS" sz="3000" b="0" i="0" u="none" strike="noStrike" kern="1200" cap="none" spc="0" normalizeH="0" noProof="0" dirty="0" smtClean="0">
                <a:ln>
                  <a:noFill/>
                </a:ln>
                <a:solidFill>
                  <a:schemeClr val="tx1"/>
                </a:solidFill>
                <a:effectLst/>
                <a:uLnTx/>
                <a:uFillTx/>
                <a:latin typeface="+mn-lt"/>
                <a:ea typeface="+mn-ea"/>
                <a:cs typeface="+mn-cs"/>
              </a:rPr>
              <a:t> ето кост од мојих кости и тело од мога тела” (Пост. 2, 23) Ово означава исконску везаност мушкарца и жене, а не потчињеност. Овакакв став је био радикално другачији у поднебљу где су жену сматрали нижим бићем. </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DSCN1195.JPG"/>
          <p:cNvPicPr>
            <a:picLocks noChangeAspect="1"/>
          </p:cNvPicPr>
          <p:nvPr/>
        </p:nvPicPr>
        <p:blipFill>
          <a:blip r:embed="rId2" cstate="screen"/>
          <a:stretch>
            <a:fillRect/>
          </a:stretch>
        </p:blipFill>
        <p:spPr>
          <a:xfrm>
            <a:off x="3276600" y="2286000"/>
            <a:ext cx="5402766" cy="43434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АДАМ?</a:t>
            </a:r>
            <a:endParaRPr lang="en-US" dirty="0"/>
          </a:p>
        </p:txBody>
      </p:sp>
      <p:sp>
        <p:nvSpPr>
          <p:cNvPr id="3" name="Content Placeholder 2"/>
          <p:cNvSpPr>
            <a:spLocks noGrp="1"/>
          </p:cNvSpPr>
          <p:nvPr>
            <p:ph idx="1"/>
          </p:nvPr>
        </p:nvSpPr>
        <p:spPr>
          <a:xfrm>
            <a:off x="0" y="1066800"/>
            <a:ext cx="9144000" cy="5257800"/>
          </a:xfrm>
        </p:spPr>
        <p:txBody>
          <a:bodyPr>
            <a:normAutofit/>
          </a:bodyPr>
          <a:lstStyle/>
          <a:p>
            <a:pPr>
              <a:buNone/>
            </a:pPr>
            <a:r>
              <a:rPr lang="sr-Cyrl-CS" dirty="0" smtClean="0"/>
              <a:t>„Адам“ је најчешћи и најважнији израз за човека у Старом завету, где се појављује преко 550 пута. Значења коренски сличних речи у другим семитским језицима јесу: </a:t>
            </a:r>
            <a:r>
              <a:rPr lang="sr-Cyrl-CS" b="1" dirty="0" smtClean="0"/>
              <a:t>човек, слуга, црвена земља</a:t>
            </a:r>
            <a:r>
              <a:rPr lang="sr-Cyrl-CS" dirty="0" smtClean="0"/>
              <a:t>, црвена крв, црвено одело, кожа.Етимологија речи „адам“ није сигурна. Ипак, не означава читаво човечанство, већ </a:t>
            </a:r>
            <a:r>
              <a:rPr lang="sr-Cyrl-CS" b="1" dirty="0" smtClean="0"/>
              <a:t>једну конкретну људску заједницу.</a:t>
            </a:r>
            <a:r>
              <a:rPr lang="sr-Cyrl-CS" dirty="0" smtClean="0"/>
              <a:t> Поједини члан заједнице је </a:t>
            </a:r>
            <a:r>
              <a:rPr lang="sr-Cyrl-CS" b="1" dirty="0" smtClean="0"/>
              <a:t>„бен адам“ (син човечији) или „бат адам“ (кћи човечија). </a:t>
            </a:r>
            <a:r>
              <a:rPr lang="sr-Cyrl-CS" b="1" u="sng" dirty="0" smtClean="0"/>
              <a:t>Ретко означава конкретног човека (нпр. у Пост 5, 3). Овај појам истиче схватање да човек постоји искључиво у заједници</a:t>
            </a:r>
            <a:endParaRPr lang="en-US" b="1" u="sng"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normAutofit fontScale="90000"/>
          </a:bodyPr>
          <a:lstStyle/>
          <a:p>
            <a:r>
              <a:rPr lang="sr-Cyrl-CS" smtClean="0"/>
              <a:t>СВИ СМО ПРОИЗВОД ИНЦЕСТА?!</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r>
              <a:rPr lang="sr-Cyrl-RS" dirty="0" smtClean="0"/>
              <a:t>“</a:t>
            </a:r>
            <a:endParaRPr lang="en-US" dirty="0"/>
          </a:p>
        </p:txBody>
      </p:sp>
      <p:sp>
        <p:nvSpPr>
          <p:cNvPr id="4" name="Content Placeholder 2"/>
          <p:cNvSpPr txBox="1">
            <a:spLocks/>
          </p:cNvSpPr>
          <p:nvPr/>
        </p:nvSpPr>
        <p:spPr>
          <a:xfrm>
            <a:off x="152400" y="762000"/>
            <a:ext cx="9144000" cy="5791200"/>
          </a:xfrm>
          <a:prstGeom prst="rect">
            <a:avLst/>
          </a:prstGeom>
        </p:spPr>
        <p:txBody>
          <a:bodyPr vert="horz">
            <a:normAutofit lnSpcReduction="10000"/>
          </a:bodyPr>
          <a:lstStyle/>
          <a:p>
            <a:pPr marL="411480" lvl="0" indent="-342900">
              <a:spcBef>
                <a:spcPts val="700"/>
              </a:spcBef>
              <a:buClr>
                <a:schemeClr val="tx2"/>
              </a:buClr>
              <a:buSzPct val="95000"/>
              <a:defRPr/>
            </a:pPr>
            <a:r>
              <a:rPr lang="sr-Cyrl-CS" sz="3200" dirty="0" smtClean="0"/>
              <a:t>Код Јевреја, писаца Постања, постојала је такозвана </a:t>
            </a:r>
            <a:r>
              <a:rPr lang="sr-Cyrl-CS" sz="3200" b="1" dirty="0" smtClean="0"/>
              <a:t>корпоративна једнина</a:t>
            </a:r>
            <a:r>
              <a:rPr lang="sr-Cyrl-CS" sz="3200" dirty="0" smtClean="0"/>
              <a:t>. Под тим се подразумева да се једнина и множина често преплићу, и да се личним именом појединца означавају читави народи. Кроз целу Библију кад се говори о Израиљу ( лично име праоца ), говори се о целом народу. Исто тако, непријатељски народи се ословљавају именима њихових вођа; јеврејска племена се означавају називима дванаест синова Јаковљевих. Такав начин изражавања био је уобичајен у оно време.</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3886200" cy="914400"/>
          </a:xfrm>
        </p:spPr>
        <p:txBody>
          <a:bodyPr>
            <a:normAutofit fontScale="90000"/>
          </a:bodyPr>
          <a:lstStyle/>
          <a:p>
            <a:r>
              <a:rPr lang="sr-Cyrl-RS" dirty="0" smtClean="0"/>
              <a:t>КЊИГА ПОСТАЊА</a:t>
            </a:r>
            <a:endParaRPr lang="en-US" dirty="0"/>
          </a:p>
        </p:txBody>
      </p:sp>
      <p:sp>
        <p:nvSpPr>
          <p:cNvPr id="3" name="Content Placeholder 2"/>
          <p:cNvSpPr>
            <a:spLocks noGrp="1"/>
          </p:cNvSpPr>
          <p:nvPr>
            <p:ph idx="1"/>
          </p:nvPr>
        </p:nvSpPr>
        <p:spPr>
          <a:xfrm>
            <a:off x="0" y="1600200"/>
            <a:ext cx="8991600" cy="5257800"/>
          </a:xfrm>
        </p:spPr>
        <p:txBody>
          <a:bodyPr>
            <a:normAutofit/>
          </a:bodyPr>
          <a:lstStyle/>
          <a:p>
            <a:pPr>
              <a:buNone/>
            </a:pPr>
            <a:r>
              <a:rPr lang="sr-Cyrl-RS" dirty="0" smtClean="0"/>
              <a:t>Књига Постања, као и цела Библија, не може се узети као извор изучавања природно-научних истраживања. Њен циљ је </a:t>
            </a:r>
            <a:r>
              <a:rPr lang="sr-Cyrl-RS" b="1" dirty="0" smtClean="0"/>
              <a:t>теолошки осмислити свет и догађаје у њему.</a:t>
            </a:r>
            <a:r>
              <a:rPr lang="sr-Cyrl-RS" dirty="0" smtClean="0"/>
              <a:t> Појмови о свету и времену припадају времену и средини у којима је Библија настала. Библија исказује истину, али не научним, већ теолошким речником и формом. </a:t>
            </a:r>
            <a:r>
              <a:rPr lang="sr-Cyrl-CS" dirty="0" smtClean="0"/>
              <a:t>Цело Свето Писмо је увек слободно и отворено за читаоце, да би га доживели сада, баш они. То је моја, твоја, наша прича, још увек неиспричана до краја, још увек  отворена за тумачење, а то тумачење је више егзистенцијално, обавља се у односу ка Богу, човеку и свету</a:t>
            </a:r>
            <a:r>
              <a:rPr lang="sr-Latn-CS" dirty="0" smtClean="0"/>
              <a:t>;</a:t>
            </a:r>
            <a:r>
              <a:rPr lang="sr-Cyrl-CS" dirty="0" smtClean="0"/>
              <a:t> више него у односу на давно одигран догађај који тобож нема везе с нама. </a:t>
            </a:r>
            <a:endParaRPr lang="en-US" dirty="0" smtClean="0"/>
          </a:p>
          <a:p>
            <a:pPr>
              <a:buNone/>
            </a:pP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normAutofit fontScale="90000"/>
          </a:bodyPr>
          <a:lstStyle/>
          <a:p>
            <a:r>
              <a:rPr lang="sr-Cyrl-CS" smtClean="0"/>
              <a:t>СВИ СМО ПРОИЗВОД ИНЦЕСТА?!</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r>
              <a:rPr lang="sr-Cyrl-RS" dirty="0" smtClean="0"/>
              <a:t>“</a:t>
            </a:r>
            <a:endParaRPr lang="en-US" dirty="0"/>
          </a:p>
        </p:txBody>
      </p:sp>
      <p:sp>
        <p:nvSpPr>
          <p:cNvPr id="4" name="Content Placeholder 2"/>
          <p:cNvSpPr txBox="1">
            <a:spLocks/>
          </p:cNvSpPr>
          <p:nvPr/>
        </p:nvSpPr>
        <p:spPr>
          <a:xfrm>
            <a:off x="152400" y="762000"/>
            <a:ext cx="9144000" cy="5105400"/>
          </a:xfrm>
          <a:prstGeom prst="rect">
            <a:avLst/>
          </a:prstGeom>
        </p:spPr>
        <p:txBody>
          <a:bodyPr vert="horz">
            <a:normAutofit fontScale="92500" lnSpcReduction="10000"/>
          </a:bodyPr>
          <a:lstStyle/>
          <a:p>
            <a:pPr marL="411480" indent="-342900">
              <a:spcBef>
                <a:spcPts val="700"/>
              </a:spcBef>
              <a:buClr>
                <a:schemeClr val="tx2"/>
              </a:buClr>
              <a:buSzPct val="95000"/>
              <a:defRPr/>
            </a:pPr>
            <a:r>
              <a:rPr lang="sr-Cyrl-CS" sz="3200" dirty="0" smtClean="0"/>
              <a:t>У прилог томе да терминима адам и ева не треба нужно видети појединце, иде и превод њихових имена: човек и човечица=жена. Дакле, текст би могао звучати и „Створи Бог мушкарце и жене, мушко и женско створи их.“. Ово није извртање библијског текста, већ његово смислено тумачење: увек се мора узимати целокупан контекст текста, да би се докрчило до смисла. Додао бих и да је ово </a:t>
            </a:r>
            <a:r>
              <a:rPr lang="sr-Cyrl-CS" sz="3200" b="1" dirty="0" smtClean="0"/>
              <a:t>једно од тумачења; реч је о богословском мишљењу, а не о догми, те је разлика мишљења дозвољена.</a:t>
            </a:r>
            <a:endParaRPr lang="en-US" sz="3200" b="1" dirty="0" smtClean="0"/>
          </a:p>
          <a:p>
            <a:pPr marL="411480" lvl="0" indent="-342900">
              <a:spcBef>
                <a:spcPts val="700"/>
              </a:spcBef>
              <a:buClr>
                <a:schemeClr val="tx2"/>
              </a:buClr>
              <a:buSzPct val="95000"/>
              <a:defRPr/>
            </a:pP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ru-RU" dirty="0" smtClean="0"/>
              <a:t>СМРТНИ СМО ЗБОГ ЈАБУКЕ?!</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r>
              <a:rPr lang="sr-Cyrl-RS" dirty="0" smtClean="0"/>
              <a:t>“</a:t>
            </a:r>
            <a:endParaRPr lang="en-US" dirty="0"/>
          </a:p>
        </p:txBody>
      </p:sp>
      <p:sp>
        <p:nvSpPr>
          <p:cNvPr id="4" name="Content Placeholder 2"/>
          <p:cNvSpPr txBox="1">
            <a:spLocks/>
          </p:cNvSpPr>
          <p:nvPr/>
        </p:nvSpPr>
        <p:spPr>
          <a:xfrm>
            <a:off x="152400" y="762000"/>
            <a:ext cx="9144000" cy="5562600"/>
          </a:xfrm>
          <a:prstGeom prst="rect">
            <a:avLst/>
          </a:prstGeom>
        </p:spPr>
        <p:txBody>
          <a:bodyPr vert="horz">
            <a:normAutofit fontScale="85000" lnSpcReduction="10000"/>
          </a:bodyPr>
          <a:lstStyle/>
          <a:p>
            <a:pPr marL="411480" lvl="0" indent="-342900">
              <a:spcBef>
                <a:spcPts val="700"/>
              </a:spcBef>
              <a:buClr>
                <a:schemeClr val="tx2"/>
              </a:buClr>
              <a:buSzPct val="95000"/>
              <a:defRPr/>
            </a:pPr>
            <a:r>
              <a:rPr lang="sr-Cyrl-CS" sz="3200" dirty="0" smtClean="0"/>
              <a:t>Као прво, </a:t>
            </a:r>
            <a:r>
              <a:rPr lang="sr-Cyrl-CS" sz="3200" b="1" dirty="0" smtClean="0"/>
              <a:t>никад није било речи о јабуци </a:t>
            </a:r>
            <a:r>
              <a:rPr lang="sr-Cyrl-CS" sz="3200" dirty="0" smtClean="0"/>
              <a:t>коју су Адам и Ева појели. Јабука се нигде не помиње у библијском тексту, већ „плод дрвета познања добра и зла“. Узевши у обзир често сликовит стил којим су се служили аутор(и) Библије, овде је више него очигледно да првородни грех није тек брање са одређеног дрвета које је Бог забранио. (Није Бог бака-комшиница која растерује децу да јој не беру јабуке.  )Кушање забрањеног плода је и у данашњем језику слика за грех. </a:t>
            </a:r>
            <a:r>
              <a:rPr lang="sr-Cyrl-CS" sz="3200" b="1" dirty="0" smtClean="0"/>
              <a:t>Није постојала нека сила у дрвету као дрвету, већ се човеков пад огледа у његовом непослушању Богу</a:t>
            </a:r>
            <a:r>
              <a:rPr lang="sr-Cyrl-CS" sz="3200" dirty="0" smtClean="0"/>
              <a:t>, у удаљавању од Бога, у гордости и окретању ка себи и само својим потребама. Првородни грех је грех гордости, себичлука, безбожја. </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miley Face 4"/>
          <p:cNvSpPr/>
          <p:nvPr/>
        </p:nvSpPr>
        <p:spPr>
          <a:xfrm>
            <a:off x="6019800" y="3429000"/>
            <a:ext cx="228600" cy="22860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8763000" cy="914400"/>
          </a:xfrm>
        </p:spPr>
        <p:txBody>
          <a:bodyPr>
            <a:normAutofit fontScale="90000"/>
          </a:bodyPr>
          <a:lstStyle/>
          <a:p>
            <a:r>
              <a:rPr lang="sr-Cyrl-CS" dirty="0" smtClean="0"/>
              <a:t>„Да ли не би било смрти да Адам и Ева нису сагрешили?“</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endParaRPr lang="en-US" dirty="0"/>
          </a:p>
        </p:txBody>
      </p:sp>
      <p:sp>
        <p:nvSpPr>
          <p:cNvPr id="4" name="Content Placeholder 2"/>
          <p:cNvSpPr txBox="1">
            <a:spLocks/>
          </p:cNvSpPr>
          <p:nvPr/>
        </p:nvSpPr>
        <p:spPr>
          <a:xfrm>
            <a:off x="152400" y="3429000"/>
            <a:ext cx="9144000" cy="2819400"/>
          </a:xfrm>
          <a:prstGeom prst="rect">
            <a:avLst/>
          </a:prstGeom>
        </p:spPr>
        <p:txBody>
          <a:bodyPr vert="horz">
            <a:normAutofit/>
          </a:bodyPr>
          <a:lstStyle/>
          <a:p>
            <a:pPr marL="411480" indent="-342900">
              <a:spcBef>
                <a:spcPts val="700"/>
              </a:spcBef>
              <a:buClr>
                <a:schemeClr val="tx2"/>
              </a:buClr>
              <a:buSzPct val="95000"/>
              <a:defRPr/>
            </a:pPr>
            <a:r>
              <a:rPr lang="sr-Cyrl-CS" sz="3200" dirty="0" smtClean="0"/>
              <a:t>То је питање људске слободе, а не слободе Адама и Еве; јер свако удаљавање од Бога, од Живота – води неминовно у смрт.  Што ће рећи: и данас ми у заједници са Богом Њиме побеђујемо смрт. </a:t>
            </a:r>
            <a:endParaRPr lang="en-US" sz="3200" dirty="0" smtClean="0"/>
          </a:p>
          <a:p>
            <a:pPr marL="411480" lvl="0" indent="-342900">
              <a:spcBef>
                <a:spcPts val="700"/>
              </a:spcBef>
              <a:buClr>
                <a:schemeClr val="tx2"/>
              </a:buClr>
              <a:buSzPct val="95000"/>
              <a:defRPr/>
            </a:pP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763000" cy="914400"/>
          </a:xfrm>
        </p:spPr>
        <p:txBody>
          <a:bodyPr>
            <a:normAutofit fontScale="90000"/>
          </a:bodyPr>
          <a:lstStyle/>
          <a:p>
            <a:r>
              <a:rPr lang="sr-Cyrl-RS" dirty="0" smtClean="0"/>
              <a:t>ЗАШТО ЈЕ БОГ УОПШТЕ И ДАО УСЛОВ?</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r>
              <a:rPr lang="sr-Cyrl-RS" dirty="0" smtClean="0"/>
              <a:t>“</a:t>
            </a:r>
            <a:endParaRPr lang="en-US" dirty="0"/>
          </a:p>
        </p:txBody>
      </p:sp>
      <p:sp>
        <p:nvSpPr>
          <p:cNvPr id="4" name="Content Placeholder 2"/>
          <p:cNvSpPr txBox="1">
            <a:spLocks/>
          </p:cNvSpPr>
          <p:nvPr/>
        </p:nvSpPr>
        <p:spPr>
          <a:xfrm>
            <a:off x="0" y="2209800"/>
            <a:ext cx="9144000" cy="4114800"/>
          </a:xfrm>
          <a:prstGeom prst="rect">
            <a:avLst/>
          </a:prstGeom>
        </p:spPr>
        <p:txBody>
          <a:bodyPr vert="horz">
            <a:normAutofit lnSpcReduction="10000"/>
          </a:bodyPr>
          <a:lstStyle/>
          <a:p>
            <a:pPr marL="411480" lvl="0" indent="-342900">
              <a:spcBef>
                <a:spcPts val="700"/>
              </a:spcBef>
              <a:buClr>
                <a:schemeClr val="tx2"/>
              </a:buClr>
              <a:buSzPct val="95000"/>
              <a:defRPr/>
            </a:pPr>
            <a:r>
              <a:rPr lang="sr-Cyrl-BA" sz="3200" dirty="0" smtClean="0"/>
              <a:t>Бог је Адаму поставио услов: да не обоготворава ни себе, ни поверени му свет. Његов задатак био је да свет приноси Богу и да се тако, у заједници са Богом, обожи и он и свет. У супротном, човек страда, нема могућност да живи сам по себи, бесмртност му није у природи. Назначење које је стајало пред њим, Адам није испунио и свет се нашао изван заједнице са Богом.</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763000" cy="914400"/>
          </a:xfrm>
        </p:spPr>
        <p:txBody>
          <a:bodyPr>
            <a:normAutofit fontScale="90000"/>
          </a:bodyPr>
          <a:lstStyle/>
          <a:p>
            <a:r>
              <a:rPr lang="sr-Cyrl-RS" dirty="0" smtClean="0"/>
              <a:t>У ЧЕМУ СЕ САСТОЈАО ПРВОРОДНИ ГРЕХ?</a:t>
            </a:r>
            <a:endParaRPr lang="en-US" dirty="0"/>
          </a:p>
        </p:txBody>
      </p:sp>
      <p:sp>
        <p:nvSpPr>
          <p:cNvPr id="4" name="Content Placeholder 2"/>
          <p:cNvSpPr txBox="1">
            <a:spLocks/>
          </p:cNvSpPr>
          <p:nvPr/>
        </p:nvSpPr>
        <p:spPr>
          <a:xfrm>
            <a:off x="0" y="2057400"/>
            <a:ext cx="9144000" cy="2819400"/>
          </a:xfrm>
          <a:prstGeom prst="rect">
            <a:avLst/>
          </a:prstGeom>
        </p:spPr>
        <p:txBody>
          <a:bodyPr vert="horz">
            <a:normAutofit lnSpcReduction="10000"/>
          </a:bodyPr>
          <a:lstStyle/>
          <a:p>
            <a:pPr marL="411480" lvl="0" indent="-342900">
              <a:spcBef>
                <a:spcPts val="700"/>
              </a:spcBef>
              <a:buClr>
                <a:schemeClr val="tx2"/>
              </a:buClr>
              <a:buSzPct val="95000"/>
              <a:defRPr/>
            </a:pPr>
            <a:r>
              <a:rPr lang="sr-Cyrl-CS" sz="3200" dirty="0" smtClean="0"/>
              <a:t>Адамов грех био је у избору погрешног пута. Ослонивши се на сопствене снаге, Адам се одвојио од Бога (од извора живота) и изабрао погрешан пут, пут пропасти. Библија даје теолошки приказ греха који је универзалан и који временом расте. </a:t>
            </a:r>
            <a:endParaRPr lang="sr-Cyrl-BA"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763000" cy="914400"/>
          </a:xfrm>
        </p:spPr>
        <p:txBody>
          <a:bodyPr>
            <a:normAutofit fontScale="90000"/>
          </a:bodyPr>
          <a:lstStyle/>
          <a:p>
            <a:r>
              <a:rPr lang="sr-Cyrl-RS" dirty="0" smtClean="0"/>
              <a:t>ЗАШТО СЕ ДРВО НАЗИВА ДРВЕТОМ ПОЗНАЊА ДОБРА И ЗЛА?</a:t>
            </a:r>
            <a:endParaRPr lang="en-US" dirty="0"/>
          </a:p>
        </p:txBody>
      </p:sp>
      <p:sp>
        <p:nvSpPr>
          <p:cNvPr id="4" name="Content Placeholder 2"/>
          <p:cNvSpPr txBox="1">
            <a:spLocks/>
          </p:cNvSpPr>
          <p:nvPr/>
        </p:nvSpPr>
        <p:spPr>
          <a:xfrm>
            <a:off x="-152400" y="3048000"/>
            <a:ext cx="9144000" cy="2819400"/>
          </a:xfrm>
          <a:prstGeom prst="rect">
            <a:avLst/>
          </a:prstGeom>
        </p:spPr>
        <p:txBody>
          <a:bodyPr vert="horz">
            <a:normAutofit lnSpcReduction="10000"/>
          </a:bodyPr>
          <a:lstStyle/>
          <a:p>
            <a:pPr marL="411480" indent="-342900">
              <a:spcBef>
                <a:spcPts val="700"/>
              </a:spcBef>
              <a:buClr>
                <a:schemeClr val="tx2"/>
              </a:buClr>
              <a:buSzPct val="95000"/>
              <a:defRPr/>
            </a:pPr>
            <a:r>
              <a:rPr lang="sr-Cyrl-CS" sz="3200" dirty="0" smtClean="0"/>
              <a:t>„Познавање добра и зла“ није тек свест о разлучивању шта је добро, а шта зло, јер им је то сам Бог рекао, већ </a:t>
            </a:r>
            <a:r>
              <a:rPr lang="sr-Cyrl-CS" sz="3200" b="1" dirty="0" smtClean="0"/>
              <a:t>узимања за право да човек сам одређује шта је добро, а шта зло</a:t>
            </a:r>
            <a:r>
              <a:rPr lang="sr-Cyrl-CS" sz="3200" dirty="0" smtClean="0"/>
              <a:t>, изостављајући Бога и, самим тим, узимајући на себе улогу бога.</a:t>
            </a:r>
            <a:endParaRPr lang="en-US" sz="3200" dirty="0" smtClean="0"/>
          </a:p>
          <a:p>
            <a:pPr marL="411480" lvl="0" indent="-342900">
              <a:spcBef>
                <a:spcPts val="700"/>
              </a:spcBef>
              <a:buClr>
                <a:schemeClr val="tx2"/>
              </a:buClr>
              <a:buSzPct val="95000"/>
              <a:defRPr/>
            </a:pPr>
            <a:endParaRPr lang="sr-Cyrl-BA"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ДА ЛИ ЈЕ СМРТ КАЗНА ЗА ГРЕХ?</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r>
              <a:rPr lang="sr-Cyrl-RS" dirty="0" smtClean="0"/>
              <a:t>“</a:t>
            </a:r>
            <a:endParaRPr lang="en-US" dirty="0"/>
          </a:p>
        </p:txBody>
      </p:sp>
      <p:sp>
        <p:nvSpPr>
          <p:cNvPr id="4" name="Content Placeholder 2"/>
          <p:cNvSpPr txBox="1">
            <a:spLocks/>
          </p:cNvSpPr>
          <p:nvPr/>
        </p:nvSpPr>
        <p:spPr>
          <a:xfrm>
            <a:off x="0" y="1143000"/>
            <a:ext cx="9144000" cy="3352800"/>
          </a:xfrm>
          <a:prstGeom prst="rect">
            <a:avLst/>
          </a:prstGeom>
        </p:spPr>
        <p:txBody>
          <a:bodyPr vert="horz">
            <a:normAutofit/>
          </a:bodyPr>
          <a:lstStyle/>
          <a:p>
            <a:pPr marL="411480" lvl="0" indent="-342900">
              <a:spcBef>
                <a:spcPts val="700"/>
              </a:spcBef>
              <a:buClr>
                <a:schemeClr val="tx2"/>
              </a:buClr>
              <a:buSzPct val="95000"/>
              <a:defRPr/>
            </a:pPr>
            <a:r>
              <a:rPr lang="sr-Cyrl-BA" sz="3200" dirty="0" smtClean="0"/>
              <a:t>Смрт је </a:t>
            </a:r>
            <a:r>
              <a:rPr lang="sr-Cyrl-BA" sz="3200" b="1" dirty="0" smtClean="0"/>
              <a:t>природна последица греха</a:t>
            </a:r>
            <a:r>
              <a:rPr lang="sr-Cyrl-BA" sz="3200" dirty="0" smtClean="0"/>
              <a:t>, а не казна. Својим слободним избором да се удаљи од извора живота, човек је себе осудио на смрт.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noAutofit/>
          </a:bodyPr>
          <a:lstStyle/>
          <a:p>
            <a:r>
              <a:rPr lang="sr-Cyrl-RS" sz="3200" dirty="0" smtClean="0"/>
              <a:t>ДА ЛИ ЈЕ ПОСЛЕДИЦЕ ПРВОРОДНОГ  ГРЕХА ОСЕТИО САМО ЧОВЕК?</a:t>
            </a:r>
            <a:endParaRPr lang="en-US" sz="3200" dirty="0"/>
          </a:p>
        </p:txBody>
      </p:sp>
      <p:sp>
        <p:nvSpPr>
          <p:cNvPr id="4" name="Content Placeholder 2"/>
          <p:cNvSpPr txBox="1">
            <a:spLocks/>
          </p:cNvSpPr>
          <p:nvPr/>
        </p:nvSpPr>
        <p:spPr>
          <a:xfrm>
            <a:off x="0" y="990600"/>
            <a:ext cx="9144000" cy="5257800"/>
          </a:xfrm>
          <a:prstGeom prst="rect">
            <a:avLst/>
          </a:prstGeom>
        </p:spPr>
        <p:txBody>
          <a:bodyPr vert="horz">
            <a:normAutofit fontScale="92500" lnSpcReduction="20000"/>
          </a:bodyPr>
          <a:lstStyle/>
          <a:p>
            <a:pPr marL="411480" lvl="0" indent="-342900">
              <a:spcBef>
                <a:spcPts val="700"/>
              </a:spcBef>
              <a:buClr>
                <a:schemeClr val="tx2"/>
              </a:buClr>
              <a:buSzPct val="95000"/>
              <a:defRPr/>
            </a:pPr>
            <a:r>
              <a:rPr lang="sr-Cyrl-BA" sz="3200" dirty="0" smtClean="0"/>
              <a:t>П</a:t>
            </a:r>
            <a:r>
              <a:rPr lang="sr-Cyrl-CS" sz="3200" dirty="0" smtClean="0"/>
              <a:t>оследице прародитељског греха су одвајање човека и света од Бога, узајамна борба и непријатељство између словесних и бесловесних бића, као и унутарња подвојеност словесних бића. После пада је уследило </a:t>
            </a:r>
            <a:r>
              <a:rPr lang="sr-Cyrl-CS" sz="3200" b="1" dirty="0" smtClean="0"/>
              <a:t>непријатељство између човека и природе </a:t>
            </a:r>
            <a:r>
              <a:rPr lang="sr-Cyrl-CS" sz="3200" dirty="0" smtClean="0"/>
              <a:t>и он се нашао као странац у свету, а свет је постао негостољубив, «пустио је трње и бодље». Да би преживео човек је морао да се бори са природом. Бивајући у тој борби чешће побеђиван него победник, он је временом </a:t>
            </a:r>
            <a:r>
              <a:rPr lang="sr-Cyrl-CS" sz="3200" b="1" dirty="0" smtClean="0"/>
              <a:t>почео да обоготворава природу </a:t>
            </a:r>
            <a:r>
              <a:rPr lang="sr-Cyrl-CS" sz="3200" dirty="0" smtClean="0"/>
              <a:t>и да апсолутизује њене силе. Тако се јавила идолатрија и људи су у својој безочности заменили Творца са тварју.</a:t>
            </a:r>
            <a:r>
              <a:rPr lang="sr-Cyrl-BA" sz="3200" dirty="0" smtClean="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763000" cy="914400"/>
          </a:xfrm>
        </p:spPr>
        <p:txBody>
          <a:bodyPr>
            <a:normAutofit fontScale="90000"/>
          </a:bodyPr>
          <a:lstStyle/>
          <a:p>
            <a:r>
              <a:rPr lang="sr-Cyrl-RS" dirty="0" smtClean="0"/>
              <a:t>ЗАШТО ЈЕ БОГ УОПШТЕ ДАО ЧОВЕКУ СЛОБОДУ?</a:t>
            </a:r>
            <a:endParaRPr lang="en-US" dirty="0"/>
          </a:p>
        </p:txBody>
      </p:sp>
      <p:sp>
        <p:nvSpPr>
          <p:cNvPr id="4" name="Content Placeholder 2"/>
          <p:cNvSpPr txBox="1">
            <a:spLocks/>
          </p:cNvSpPr>
          <p:nvPr/>
        </p:nvSpPr>
        <p:spPr>
          <a:xfrm>
            <a:off x="0" y="1143000"/>
            <a:ext cx="9144000" cy="5715000"/>
          </a:xfrm>
          <a:prstGeom prst="rect">
            <a:avLst/>
          </a:prstGeom>
        </p:spPr>
        <p:txBody>
          <a:bodyPr vert="horz">
            <a:normAutofit fontScale="85000" lnSpcReduction="10000"/>
          </a:bodyPr>
          <a:lstStyle/>
          <a:p>
            <a:pPr marL="411480" indent="-342900">
              <a:spcBef>
                <a:spcPts val="700"/>
              </a:spcBef>
              <a:buClr>
                <a:schemeClr val="tx2"/>
              </a:buClr>
              <a:buSzPct val="95000"/>
              <a:defRPr/>
            </a:pPr>
            <a:r>
              <a:rPr lang="sr-Cyrl-CS" sz="3200" dirty="0" smtClean="0"/>
              <a:t>Да је Бог створио човека без слободе тада би јединство света и Бога било нужно и свет би био принуђен да има заједницу са Њим. Али без слободе која се испољава као љубав и нема праве заједнице, већ ропског односа. Иако је приносећи свет себи Адам пао у искушење самообожења, Бог није оставио човека и свет без могућности поновног повратка Њему и оном унапред установљеном начину живота. Повратак Богу био је могућ кроз исправљање оног што је било поремећено. </a:t>
            </a:r>
            <a:r>
              <a:rPr lang="sr-Cyrl-CS" sz="3200" b="1" dirty="0" smtClean="0"/>
              <a:t>Главни поремећај се десио на плану слабљења људске воље и одступања од природног, Богом установљеног начина постојања. </a:t>
            </a:r>
            <a:r>
              <a:rPr lang="sr-Cyrl-CS" sz="3200" dirty="0" smtClean="0"/>
              <a:t>Због тога се повратак Богу могао остварити једино сагласјем човекове слободне (гномичне) воље са логосом природе. </a:t>
            </a:r>
            <a:endParaRPr lang="en-US" sz="3200" dirty="0" smtClean="0"/>
          </a:p>
          <a:p>
            <a:pPr marL="411480" lvl="0" indent="-342900">
              <a:spcBef>
                <a:spcPts val="700"/>
              </a:spcBef>
              <a:buClr>
                <a:schemeClr val="tx2"/>
              </a:buClr>
              <a:buSzPct val="95000"/>
              <a:defRPr/>
            </a:pPr>
            <a:endParaRPr lang="sr-Cyrl-BA"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ЗАШТО ЈЕ ЧОВЕК САГРЕШИО?</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r>
              <a:rPr lang="sr-Cyrl-RS" dirty="0" smtClean="0"/>
              <a:t>“</a:t>
            </a:r>
            <a:endParaRPr lang="en-US" dirty="0"/>
          </a:p>
        </p:txBody>
      </p:sp>
      <p:sp>
        <p:nvSpPr>
          <p:cNvPr id="4" name="Content Placeholder 2"/>
          <p:cNvSpPr txBox="1">
            <a:spLocks/>
          </p:cNvSpPr>
          <p:nvPr/>
        </p:nvSpPr>
        <p:spPr>
          <a:xfrm>
            <a:off x="0" y="1143000"/>
            <a:ext cx="9144000" cy="5715000"/>
          </a:xfrm>
          <a:prstGeom prst="rect">
            <a:avLst/>
          </a:prstGeom>
        </p:spPr>
        <p:txBody>
          <a:bodyPr vert="horz">
            <a:normAutofit/>
          </a:bodyPr>
          <a:lstStyle/>
          <a:p>
            <a:pPr marL="411480" lvl="0" indent="-342900">
              <a:spcBef>
                <a:spcPts val="700"/>
              </a:spcBef>
              <a:buClr>
                <a:schemeClr val="tx2"/>
              </a:buClr>
              <a:buSzPct val="95000"/>
              <a:defRPr/>
            </a:pPr>
            <a:r>
              <a:rPr lang="sr-Cyrl-CS" sz="3200" dirty="0" smtClean="0"/>
              <a:t>Пад је узрокован незаситошћу човека, односно трагањем за добрима више но што је потребно и неопходно било у том стадијуму човековог усавршавања.. Та прекомерност коју је човек пожелео била је у томе да буде једнак Богу, што је парадоксално уствари и циљ човековог усавршавања, само што је та жеља била погрешно спровођена. </a:t>
            </a:r>
            <a:endParaRPr lang="sr-Cyrl-BA"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763000" cy="914400"/>
          </a:xfrm>
        </p:spPr>
        <p:txBody>
          <a:bodyPr>
            <a:normAutofit fontScale="90000"/>
          </a:bodyPr>
          <a:lstStyle/>
          <a:p>
            <a:r>
              <a:rPr lang="sr-Cyrl-RS" dirty="0" smtClean="0"/>
              <a:t>РАЗЛИКЕ У ОДНОСУ СА ОПИСИМА ДРУГИХ РЕЛИГИЈА </a:t>
            </a:r>
            <a:endParaRPr lang="en-US" dirty="0"/>
          </a:p>
        </p:txBody>
      </p:sp>
      <p:sp>
        <p:nvSpPr>
          <p:cNvPr id="3" name="Content Placeholder 2"/>
          <p:cNvSpPr>
            <a:spLocks noGrp="1"/>
          </p:cNvSpPr>
          <p:nvPr>
            <p:ph idx="1"/>
          </p:nvPr>
        </p:nvSpPr>
        <p:spPr>
          <a:xfrm>
            <a:off x="533400" y="2362200"/>
            <a:ext cx="7772400" cy="1600200"/>
          </a:xfrm>
        </p:spPr>
        <p:txBody>
          <a:bodyPr>
            <a:normAutofit/>
          </a:bodyPr>
          <a:lstStyle/>
          <a:p>
            <a:pPr>
              <a:buNone/>
            </a:pPr>
            <a:r>
              <a:rPr lang="sr-Cyrl-RS" dirty="0" smtClean="0"/>
              <a:t>1) </a:t>
            </a:r>
            <a:r>
              <a:rPr lang="ru-RU" dirty="0" smtClean="0"/>
              <a:t>С</a:t>
            </a:r>
            <a:r>
              <a:rPr lang="sr-Cyrl-RS" dirty="0" smtClean="0"/>
              <a:t>тварање није борба божанстава, позитивних и негативних принципа, већ слободан израз воље Божије</a:t>
            </a:r>
            <a:endParaRPr lang="en-US" dirty="0"/>
          </a:p>
        </p:txBody>
      </p:sp>
      <p:sp>
        <p:nvSpPr>
          <p:cNvPr id="4" name="Content Placeholder 2"/>
          <p:cNvSpPr txBox="1">
            <a:spLocks/>
          </p:cNvSpPr>
          <p:nvPr/>
        </p:nvSpPr>
        <p:spPr>
          <a:xfrm>
            <a:off x="838200" y="3810000"/>
            <a:ext cx="7772400" cy="914400"/>
          </a:xfrm>
          <a:prstGeom prst="rect">
            <a:avLst/>
          </a:prstGeom>
        </p:spPr>
        <p:txBody>
          <a:bodyPr vert="horz">
            <a:norm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sr-Cyrl-RS" sz="3000" b="0" i="0" u="none" strike="noStrike" kern="1200" cap="none" spc="0" normalizeH="0" baseline="0" noProof="0" dirty="0" smtClean="0">
                <a:ln>
                  <a:noFill/>
                </a:ln>
                <a:solidFill>
                  <a:schemeClr val="tx1"/>
                </a:solidFill>
                <a:effectLst/>
                <a:uLnTx/>
                <a:uFillTx/>
                <a:latin typeface="+mn-lt"/>
                <a:ea typeface="+mn-ea"/>
                <a:cs typeface="+mn-cs"/>
              </a:rPr>
              <a:t>2)</a:t>
            </a:r>
            <a:r>
              <a:rPr kumimoji="0" lang="sr-Cyrl-RS" sz="3000" b="0" i="0" u="none" strike="noStrike" kern="1200" cap="none" spc="0" normalizeH="0" noProof="0" dirty="0" smtClean="0">
                <a:ln>
                  <a:noFill/>
                </a:ln>
                <a:solidFill>
                  <a:schemeClr val="tx1"/>
                </a:solidFill>
                <a:effectLst/>
                <a:uLnTx/>
                <a:uFillTx/>
                <a:latin typeface="+mn-lt"/>
                <a:ea typeface="+mn-ea"/>
                <a:cs typeface="+mn-cs"/>
              </a:rPr>
              <a:t> “Бог виде да је добро” – свет је добар.</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685800" y="5029200"/>
            <a:ext cx="7772400" cy="1447800"/>
          </a:xfrm>
          <a:prstGeom prst="rect">
            <a:avLst/>
          </a:prstGeom>
        </p:spPr>
        <p:txBody>
          <a:bodyPr vert="horz">
            <a:normAutofit fontScale="850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sr-Cyrl-RS" sz="3000" b="0" i="0" u="none" strike="noStrike" kern="1200" cap="none" spc="0" normalizeH="0" baseline="0" noProof="0" dirty="0" smtClean="0">
                <a:ln>
                  <a:noFill/>
                </a:ln>
                <a:solidFill>
                  <a:schemeClr val="tx1"/>
                </a:solidFill>
                <a:effectLst/>
                <a:uLnTx/>
                <a:uFillTx/>
                <a:latin typeface="+mn-lt"/>
                <a:ea typeface="+mn-ea"/>
                <a:cs typeface="+mn-cs"/>
              </a:rPr>
              <a:t>3)</a:t>
            </a:r>
            <a:r>
              <a:rPr kumimoji="0" lang="sr-Cyrl-RS" sz="3000" b="0" i="0" u="none" strike="noStrike" kern="1200" cap="none" spc="0" normalizeH="0" noProof="0" dirty="0" smtClean="0">
                <a:ln>
                  <a:noFill/>
                </a:ln>
                <a:solidFill>
                  <a:schemeClr val="tx1"/>
                </a:solidFill>
                <a:effectLst/>
                <a:uLnTx/>
                <a:uFillTx/>
                <a:latin typeface="+mn-lt"/>
                <a:ea typeface="+mn-ea"/>
                <a:cs typeface="+mn-cs"/>
              </a:rPr>
              <a:t> </a:t>
            </a:r>
            <a:r>
              <a:rPr kumimoji="0" lang="ru-RU" sz="3000" b="0" i="0" u="none" strike="noStrike" kern="1200" cap="none" spc="0" normalizeH="0" noProof="0" dirty="0" smtClean="0">
                <a:ln>
                  <a:noFill/>
                </a:ln>
                <a:solidFill>
                  <a:schemeClr val="tx1"/>
                </a:solidFill>
                <a:effectLst/>
                <a:uLnTx/>
                <a:uFillTx/>
                <a:latin typeface="+mn-lt"/>
                <a:ea typeface="+mn-ea"/>
                <a:cs typeface="+mn-cs"/>
              </a:rPr>
              <a:t>Човек</a:t>
            </a:r>
            <a:r>
              <a:rPr kumimoji="0" lang="sr-Cyrl-RS" sz="3000" b="0" i="0" u="none" strike="noStrike" kern="1200" cap="none" spc="0" normalizeH="0" noProof="0" dirty="0" smtClean="0">
                <a:ln>
                  <a:noFill/>
                </a:ln>
                <a:solidFill>
                  <a:schemeClr val="tx1"/>
                </a:solidFill>
                <a:effectLst/>
                <a:uLnTx/>
                <a:uFillTx/>
                <a:latin typeface="+mn-lt"/>
                <a:ea typeface="+mn-ea"/>
                <a:cs typeface="+mn-cs"/>
              </a:rPr>
              <a:t> није створен тик да служи богове, да би се они “хранили” људским жртвама и молитвама; већ је човек створен по лику Божијем – слободан.</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763000" cy="914400"/>
          </a:xfrm>
        </p:spPr>
        <p:txBody>
          <a:bodyPr>
            <a:normAutofit fontScale="90000"/>
          </a:bodyPr>
          <a:lstStyle/>
          <a:p>
            <a:r>
              <a:rPr lang="sr-Cyrl-RS" dirty="0" smtClean="0"/>
              <a:t>ЗАР МИ НАСЛЕЂУЈЕМО АДАМОВУ КРИВИЦУ?</a:t>
            </a:r>
            <a:endParaRPr lang="en-US" dirty="0"/>
          </a:p>
        </p:txBody>
      </p:sp>
      <p:sp>
        <p:nvSpPr>
          <p:cNvPr id="3" name="Content Placeholder 2"/>
          <p:cNvSpPr>
            <a:spLocks noGrp="1"/>
          </p:cNvSpPr>
          <p:nvPr>
            <p:ph idx="1"/>
          </p:nvPr>
        </p:nvSpPr>
        <p:spPr>
          <a:xfrm>
            <a:off x="0" y="609600"/>
            <a:ext cx="9144000" cy="1600200"/>
          </a:xfrm>
        </p:spPr>
        <p:txBody>
          <a:bodyPr>
            <a:normAutofit/>
          </a:bodyPr>
          <a:lstStyle/>
          <a:p>
            <a:pPr>
              <a:buNone/>
            </a:pPr>
            <a:r>
              <a:rPr lang="sr-Cyrl-RS" dirty="0" smtClean="0"/>
              <a:t>“</a:t>
            </a:r>
            <a:endParaRPr lang="en-US" dirty="0"/>
          </a:p>
        </p:txBody>
      </p:sp>
      <p:sp>
        <p:nvSpPr>
          <p:cNvPr id="4" name="Content Placeholder 2"/>
          <p:cNvSpPr txBox="1">
            <a:spLocks/>
          </p:cNvSpPr>
          <p:nvPr/>
        </p:nvSpPr>
        <p:spPr>
          <a:xfrm>
            <a:off x="0" y="2286000"/>
            <a:ext cx="9144000" cy="4572000"/>
          </a:xfrm>
          <a:prstGeom prst="rect">
            <a:avLst/>
          </a:prstGeom>
        </p:spPr>
        <p:txBody>
          <a:bodyPr vert="horz">
            <a:normAutofit/>
          </a:bodyPr>
          <a:lstStyle/>
          <a:p>
            <a:pPr marL="411480" indent="-342900">
              <a:spcBef>
                <a:spcPts val="700"/>
              </a:spcBef>
              <a:buClr>
                <a:schemeClr val="tx2"/>
              </a:buClr>
              <a:buSzPct val="95000"/>
              <a:defRPr/>
            </a:pPr>
            <a:r>
              <a:rPr lang="sr-Cyrl-BA" sz="3200" dirty="0" smtClean="0"/>
              <a:t>Не. </a:t>
            </a:r>
            <a:r>
              <a:rPr lang="sr-Cyrl-CS" sz="3200" dirty="0" smtClean="0"/>
              <a:t>Адамови потомци наслеђују палу природу и све њене слабости, али не наслеђују Адамову кривицу како је то на Западу Августин учинио догмом. </a:t>
            </a:r>
            <a:r>
              <a:rPr lang="sr-Cyrl-CS" sz="3200" b="1" dirty="0" smtClean="0"/>
              <a:t>Грех је ствар личности.</a:t>
            </a:r>
            <a:endParaRPr lang="en-US" sz="3200" b="1" dirty="0" smtClean="0"/>
          </a:p>
          <a:p>
            <a:pPr marL="411480" lvl="0" indent="-342900">
              <a:spcBef>
                <a:spcPts val="700"/>
              </a:spcBef>
              <a:buClr>
                <a:schemeClr val="tx2"/>
              </a:buClr>
              <a:buSzPct val="95000"/>
              <a:defRPr/>
            </a:pPr>
            <a:endParaRPr lang="sr-Cyrl-BA"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КАКВА ЈЕ ХРИСТОВА УЛОГА?</a:t>
            </a:r>
            <a:endParaRPr lang="en-US" dirty="0"/>
          </a:p>
        </p:txBody>
      </p:sp>
      <p:sp>
        <p:nvSpPr>
          <p:cNvPr id="4" name="Content Placeholder 2"/>
          <p:cNvSpPr txBox="1">
            <a:spLocks/>
          </p:cNvSpPr>
          <p:nvPr/>
        </p:nvSpPr>
        <p:spPr>
          <a:xfrm>
            <a:off x="0" y="1143000"/>
            <a:ext cx="9144000" cy="4572000"/>
          </a:xfrm>
          <a:prstGeom prst="rect">
            <a:avLst/>
          </a:prstGeom>
        </p:spPr>
        <p:txBody>
          <a:bodyPr vert="horz">
            <a:normAutofit lnSpcReduction="10000"/>
          </a:bodyPr>
          <a:lstStyle/>
          <a:p>
            <a:pPr marL="411480" lvl="0" indent="-342900">
              <a:spcBef>
                <a:spcPts val="700"/>
              </a:spcBef>
              <a:buClr>
                <a:schemeClr val="tx2"/>
              </a:buClr>
              <a:buSzPct val="95000"/>
              <a:defRPr/>
            </a:pPr>
            <a:r>
              <a:rPr lang="sr-Cyrl-CS" sz="3200" dirty="0" smtClean="0"/>
              <a:t>у Христу – Новом Адаму, свет је нашао истински логос свог постојања. Речи Господа Христа упућене Богу Оцу: </a:t>
            </a:r>
            <a:r>
              <a:rPr lang="sr-Cyrl-CS" sz="3200" i="1" dirty="0" smtClean="0"/>
              <a:t>нека буде воља Твоја</a:t>
            </a:r>
            <a:r>
              <a:rPr lang="sr-Cyrl-CS" sz="3200" dirty="0" smtClean="0"/>
              <a:t>, јесу израз највеће могуће слободе коју људска природа може исказати у свом односу према Богу. Ове речи Христове, по тумачењу о. Георгија Флоровског, нису нешто спољашње људској вољи, њен извор и њено одредиште, почетак и крај, јер је људска воља дело Божије, остварење Његове воље. </a:t>
            </a:r>
            <a:endParaRPr lang="sr-Cyrl-BA"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КАКВА ЈЕ ХРИСТОВА УЛОГА?</a:t>
            </a:r>
            <a:endParaRPr lang="en-US" dirty="0"/>
          </a:p>
        </p:txBody>
      </p:sp>
      <p:sp>
        <p:nvSpPr>
          <p:cNvPr id="4" name="Content Placeholder 2"/>
          <p:cNvSpPr txBox="1">
            <a:spLocks/>
          </p:cNvSpPr>
          <p:nvPr/>
        </p:nvSpPr>
        <p:spPr>
          <a:xfrm>
            <a:off x="0" y="1143000"/>
            <a:ext cx="9144000" cy="1981200"/>
          </a:xfrm>
          <a:prstGeom prst="rect">
            <a:avLst/>
          </a:prstGeom>
        </p:spPr>
        <p:txBody>
          <a:bodyPr vert="horz">
            <a:normAutofit/>
          </a:bodyPr>
          <a:lstStyle/>
          <a:p>
            <a:pPr marL="411480" indent="-342900">
              <a:spcBef>
                <a:spcPts val="700"/>
              </a:spcBef>
              <a:buClr>
                <a:schemeClr val="tx2"/>
              </a:buClr>
              <a:buSzPct val="95000"/>
              <a:defRPr/>
            </a:pPr>
            <a:r>
              <a:rPr lang="sr-Cyrl-CS" sz="3200" dirty="0" smtClean="0"/>
              <a:t>Господ Христос је, приневши несебично свет Богу, показао једини прави смисао постојања човека и света – заједницу са Богом.</a:t>
            </a:r>
            <a:endParaRPr lang="en-US" sz="3200" dirty="0" smtClean="0"/>
          </a:p>
          <a:p>
            <a:pPr marL="411480" lvl="0" indent="-342900">
              <a:spcBef>
                <a:spcPts val="700"/>
              </a:spcBef>
              <a:buClr>
                <a:schemeClr val="tx2"/>
              </a:buClr>
              <a:buSzPct val="95000"/>
              <a:defRPr/>
            </a:pPr>
            <a:endParaRPr lang="sr-Cyrl-BA"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763000" cy="914400"/>
          </a:xfrm>
        </p:spPr>
        <p:txBody>
          <a:bodyPr>
            <a:normAutofit fontScale="90000"/>
          </a:bodyPr>
          <a:lstStyle/>
          <a:p>
            <a:r>
              <a:rPr lang="ru-RU" dirty="0" smtClean="0"/>
              <a:t>Ш</a:t>
            </a:r>
            <a:r>
              <a:rPr lang="sr-Cyrl-RS" dirty="0" smtClean="0"/>
              <a:t>та нама данас поручују прве главе Постања?</a:t>
            </a:r>
            <a:endParaRPr lang="en-US" dirty="0"/>
          </a:p>
        </p:txBody>
      </p:sp>
      <p:sp>
        <p:nvSpPr>
          <p:cNvPr id="4" name="Content Placeholder 2"/>
          <p:cNvSpPr txBox="1">
            <a:spLocks/>
          </p:cNvSpPr>
          <p:nvPr/>
        </p:nvSpPr>
        <p:spPr>
          <a:xfrm>
            <a:off x="0" y="4648200"/>
            <a:ext cx="9144000" cy="2209800"/>
          </a:xfrm>
          <a:prstGeom prst="rect">
            <a:avLst/>
          </a:prstGeom>
        </p:spPr>
        <p:txBody>
          <a:bodyPr vert="horz">
            <a:normAutofit fontScale="92500"/>
          </a:bodyPr>
          <a:lstStyle/>
          <a:p>
            <a:pPr marL="411480" lvl="0" indent="-342900">
              <a:spcBef>
                <a:spcPts val="700"/>
              </a:spcBef>
              <a:buClr>
                <a:schemeClr val="tx2"/>
              </a:buClr>
              <a:buSzPct val="95000"/>
              <a:defRPr/>
            </a:pPr>
            <a:r>
              <a:rPr lang="sr-Cyrl-BA" sz="3200" dirty="0" smtClean="0"/>
              <a:t>- </a:t>
            </a:r>
            <a:r>
              <a:rPr lang="sr-Cyrl-CS" sz="3200" dirty="0" smtClean="0"/>
              <a:t>Хришћанска теологија пад смешта у поље унутарње борбе првобитног човека између нихилизма и савршенства. Овај став је доследан учењу о стварању као израњању бића из неб</a:t>
            </a:r>
            <a:r>
              <a:rPr lang="sr-Cyrl-RS" sz="3200" dirty="0" smtClean="0"/>
              <a:t>и</a:t>
            </a:r>
            <a:r>
              <a:rPr lang="sr-Cyrl-CS" sz="3200" dirty="0" smtClean="0"/>
              <a:t>ћа.</a:t>
            </a:r>
            <a:endParaRPr lang="sr-Cyrl-BA" sz="3200" dirty="0" smtClean="0"/>
          </a:p>
        </p:txBody>
      </p:sp>
      <p:sp>
        <p:nvSpPr>
          <p:cNvPr id="6" name="Content Placeholder 2"/>
          <p:cNvSpPr txBox="1">
            <a:spLocks/>
          </p:cNvSpPr>
          <p:nvPr/>
        </p:nvSpPr>
        <p:spPr>
          <a:xfrm>
            <a:off x="0" y="2362200"/>
            <a:ext cx="9144000" cy="2209800"/>
          </a:xfrm>
          <a:prstGeom prst="rect">
            <a:avLst/>
          </a:prstGeom>
        </p:spPr>
        <p:txBody>
          <a:bodyPr vert="horz">
            <a:normAutofit/>
          </a:bodyPr>
          <a:lstStyle/>
          <a:p>
            <a:pPr marL="411480" lvl="0" indent="-342900">
              <a:spcBef>
                <a:spcPts val="700"/>
              </a:spcBef>
              <a:buClr>
                <a:schemeClr val="tx2"/>
              </a:buClr>
              <a:buSzPct val="95000"/>
              <a:defRPr/>
            </a:pPr>
            <a:r>
              <a:rPr lang="sr-Cyrl-BA" sz="3200" dirty="0" smtClean="0"/>
              <a:t>Бог је Творац и Господар света, природе и човека. Он жели да човек буде сретан и миран, али то је препуштено нама да ка томе стремим</a:t>
            </a:r>
            <a:r>
              <a:rPr lang="en-US" sz="3200" dirty="0" smtClean="0"/>
              <a:t>o.</a:t>
            </a:r>
            <a:endParaRPr lang="sr-Cyrl-BA"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1905000" y="0"/>
            <a:ext cx="4267200" cy="664386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КО ИЛИ ШТА ЈЕ УЗРОК БОГА?</a:t>
            </a:r>
            <a:endParaRPr lang="en-US" dirty="0"/>
          </a:p>
        </p:txBody>
      </p:sp>
      <p:sp>
        <p:nvSpPr>
          <p:cNvPr id="3" name="Content Placeholder 2"/>
          <p:cNvSpPr>
            <a:spLocks noGrp="1"/>
          </p:cNvSpPr>
          <p:nvPr>
            <p:ph idx="1"/>
          </p:nvPr>
        </p:nvSpPr>
        <p:spPr>
          <a:xfrm>
            <a:off x="381000" y="1066800"/>
            <a:ext cx="7772400" cy="4267200"/>
          </a:xfrm>
        </p:spPr>
        <p:txBody>
          <a:bodyPr>
            <a:normAutofit lnSpcReduction="10000"/>
          </a:bodyPr>
          <a:lstStyle/>
          <a:p>
            <a:pPr>
              <a:buNone/>
            </a:pPr>
            <a:r>
              <a:rPr lang="ru-RU" dirty="0" smtClean="0"/>
              <a:t>Бог</a:t>
            </a:r>
            <a:r>
              <a:rPr lang="sr-Cyrl-RS" dirty="0" smtClean="0"/>
              <a:t> нема узрок, Он је Први Узрок. Зато Библија почиње са “У почетку створи Бог небо и земљу”. Бог је вечан, без почетка и краја. Ми то тешко разумемо јер смо укорењени у времену. </a:t>
            </a:r>
            <a:r>
              <a:rPr lang="sr-Cyrl-RS" b="1" dirty="0" smtClean="0"/>
              <a:t>Вечност није само неограничено време, она је друга димензија постојања </a:t>
            </a:r>
            <a:r>
              <a:rPr lang="sr-Cyrl-RS" dirty="0" smtClean="0"/>
              <a:t>и припада само Богу ( и онима који кроз Бога у њој саучествују). Само време је Божије дело.  Бог , као Створитељ, је изнад своје творевине: простора и времена, али може да се кроз њу позна и открива. Да Бог има почетак, и Он би био створење.</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ИЗ ЧЕГА БОГ СТВАРА?</a:t>
            </a:r>
            <a:endParaRPr lang="en-US" dirty="0"/>
          </a:p>
        </p:txBody>
      </p:sp>
      <p:sp>
        <p:nvSpPr>
          <p:cNvPr id="3" name="Content Placeholder 2"/>
          <p:cNvSpPr>
            <a:spLocks noGrp="1"/>
          </p:cNvSpPr>
          <p:nvPr>
            <p:ph idx="1"/>
          </p:nvPr>
        </p:nvSpPr>
        <p:spPr>
          <a:xfrm>
            <a:off x="228600" y="2286000"/>
            <a:ext cx="8915400" cy="2209800"/>
          </a:xfrm>
        </p:spPr>
        <p:txBody>
          <a:bodyPr>
            <a:normAutofit fontScale="92500"/>
          </a:bodyPr>
          <a:lstStyle/>
          <a:p>
            <a:pPr>
              <a:buNone/>
            </a:pPr>
            <a:r>
              <a:rPr lang="ru-RU" dirty="0" smtClean="0"/>
              <a:t>Ни</a:t>
            </a:r>
            <a:r>
              <a:rPr lang="sr-Cyrl-RS" dirty="0" smtClean="0"/>
              <a:t> из чега. У другим религијама тог времена Бог или богови  су уређивачи хаоса који одувек постоји. Свет не постоји вечно, јер би тиме свет био врста божанства, а такав бог потчињен законитостима космоса. </a:t>
            </a:r>
            <a:r>
              <a:rPr lang="sr-Cyrl-RS" b="1" dirty="0" smtClean="0"/>
              <a:t>Хришћански Бог је изнад свих законитости</a:t>
            </a:r>
            <a:r>
              <a:rPr lang="sr-Cyrl-RS" dirty="0" smtClean="0"/>
              <a:t>, Он је Творац и Господар свега.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normAutofit fontScale="90000"/>
          </a:bodyPr>
          <a:lstStyle/>
          <a:p>
            <a:r>
              <a:rPr lang="sr-Cyrl-RS" dirty="0" smtClean="0"/>
              <a:t>ДУХ БОЖИЈИ ЛЕБДИ НАД ВОДАМА</a:t>
            </a:r>
            <a:endParaRPr lang="en-US" dirty="0"/>
          </a:p>
        </p:txBody>
      </p:sp>
      <p:sp>
        <p:nvSpPr>
          <p:cNvPr id="3" name="Content Placeholder 2"/>
          <p:cNvSpPr>
            <a:spLocks noGrp="1"/>
          </p:cNvSpPr>
          <p:nvPr>
            <p:ph idx="1"/>
          </p:nvPr>
        </p:nvSpPr>
        <p:spPr>
          <a:xfrm>
            <a:off x="381000" y="2286000"/>
            <a:ext cx="7772400" cy="1676400"/>
          </a:xfrm>
        </p:spPr>
        <p:txBody>
          <a:bodyPr>
            <a:normAutofit fontScale="92500" lnSpcReduction="20000"/>
          </a:bodyPr>
          <a:lstStyle/>
          <a:p>
            <a:pPr>
              <a:buNone/>
            </a:pPr>
            <a:r>
              <a:rPr lang="sr-Cyrl-RS" dirty="0" smtClean="0"/>
              <a:t>Дух у овом контексту је </a:t>
            </a:r>
            <a:r>
              <a:rPr lang="sr-Cyrl-RS" b="1" dirty="0" smtClean="0"/>
              <a:t>стваралачка Божија сила</a:t>
            </a:r>
            <a:r>
              <a:rPr lang="sr-Cyrl-RS" dirty="0" smtClean="0"/>
              <a:t>. У јеврејском језику дух се често повезује са животом, тиме писац објашњава да је управо Бог дао живот бездану, без-животу. Уједно, то је слика Божије </a:t>
            </a:r>
            <a:r>
              <a:rPr lang="sr-Cyrl-RS" b="1" dirty="0" smtClean="0"/>
              <a:t>брижности</a:t>
            </a:r>
            <a:r>
              <a:rPr lang="sr-Cyrl-RS" dirty="0" smtClean="0"/>
              <a:t> за творевину.</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“И ВИДЕ БОГ ДА ЈЕ ДОБРО”</a:t>
            </a:r>
            <a:endParaRPr lang="en-US" dirty="0"/>
          </a:p>
        </p:txBody>
      </p:sp>
      <p:sp>
        <p:nvSpPr>
          <p:cNvPr id="3" name="Content Placeholder 2"/>
          <p:cNvSpPr>
            <a:spLocks noGrp="1"/>
          </p:cNvSpPr>
          <p:nvPr>
            <p:ph idx="1"/>
          </p:nvPr>
        </p:nvSpPr>
        <p:spPr>
          <a:xfrm>
            <a:off x="228600" y="1371600"/>
            <a:ext cx="8915400" cy="3810000"/>
          </a:xfrm>
        </p:spPr>
        <p:txBody>
          <a:bodyPr>
            <a:normAutofit fontScale="92500"/>
          </a:bodyPr>
          <a:lstStyle/>
          <a:p>
            <a:pPr>
              <a:buNone/>
            </a:pPr>
            <a:r>
              <a:rPr lang="sr-Cyrl-RS" dirty="0" smtClean="0"/>
              <a:t>Све што је Бог створио је добро. Природа, њени закони, људи, анђели, сви су створени као добри</a:t>
            </a:r>
            <a:r>
              <a:rPr lang="sr-Cyrl-RS" b="1" dirty="0" smtClean="0"/>
              <a:t>. Материја је створена као добра.</a:t>
            </a:r>
            <a:r>
              <a:rPr lang="sr-Cyrl-CS" b="1" dirty="0" smtClean="0"/>
              <a:t> </a:t>
            </a:r>
            <a:r>
              <a:rPr lang="sr-Cyrl-CS" dirty="0" smtClean="0"/>
              <a:t>Зло није вечна сила или личност једнака Богу.  Не постоји ништа и нико једнак Богу, Он је изнад свега.</a:t>
            </a:r>
            <a:r>
              <a:rPr lang="sr-Cyrl-RS" dirty="0" smtClean="0"/>
              <a:t> Зло је погрешно усмерена слободна  воља. (</a:t>
            </a:r>
            <a:r>
              <a:rPr lang="sr-Cyrl-RS" i="1" dirty="0" smtClean="0"/>
              <a:t>Више касније</a:t>
            </a:r>
            <a:r>
              <a:rPr lang="sr-Cyrl-RS" dirty="0" smtClean="0"/>
              <a:t>) Човек треба да поштује творевину и штити је (Пост.5,2). Бог из љубави уређује свет, Он је </a:t>
            </a:r>
            <a:r>
              <a:rPr lang="sr-Cyrl-RS" b="1" dirty="0" smtClean="0"/>
              <a:t>Бог реда, лепоте и смисла</a:t>
            </a:r>
            <a:r>
              <a:rPr lang="sr-Cyrl-RS" dirty="0" smtClean="0"/>
              <a:t>; противно неким религијама који гледају на свет и тело као на тамницу душе. Материјални принцип није у борби против духовног: нема места дуализму.</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lstStyle/>
          <a:p>
            <a:r>
              <a:rPr lang="sr-Cyrl-RS" dirty="0" smtClean="0"/>
              <a:t>БОГ ЈЕ ОДМАРАО У НЕДЕЉУ?</a:t>
            </a:r>
            <a:endParaRPr lang="en-US" dirty="0"/>
          </a:p>
        </p:txBody>
      </p:sp>
      <p:sp>
        <p:nvSpPr>
          <p:cNvPr id="3" name="Content Placeholder 2"/>
          <p:cNvSpPr>
            <a:spLocks noGrp="1"/>
          </p:cNvSpPr>
          <p:nvPr>
            <p:ph idx="1"/>
          </p:nvPr>
        </p:nvSpPr>
        <p:spPr>
          <a:xfrm>
            <a:off x="228600" y="1447800"/>
            <a:ext cx="8915400" cy="4495800"/>
          </a:xfrm>
        </p:spPr>
        <p:txBody>
          <a:bodyPr>
            <a:normAutofit fontScale="92500" lnSpcReduction="10000"/>
          </a:bodyPr>
          <a:lstStyle/>
          <a:p>
            <a:pPr>
              <a:buNone/>
            </a:pPr>
            <a:r>
              <a:rPr lang="sr-Cyrl-CS" dirty="0" smtClean="0"/>
              <a:t>по билијском тексту </a:t>
            </a:r>
            <a:r>
              <a:rPr lang="sr-Cyrl-CS" b="1" dirty="0" smtClean="0"/>
              <a:t>субота</a:t>
            </a:r>
            <a:r>
              <a:rPr lang="sr-Cyrl-CS" dirty="0" smtClean="0"/>
              <a:t> је седми дан у који је „Господ одморио“. Јевреји су поштовали суботу као седми дан, а недеља је била обични, први радни дан седмице. Хришћани након Христовог Васкрсења које се десило у недељу - прослављају недељу, задржавши и извесно поштовање суботе. Као друго, опис како је Бог у седми дан одморио представља </a:t>
            </a:r>
            <a:r>
              <a:rPr lang="sr-Cyrl-CS" b="1" dirty="0" smtClean="0"/>
              <a:t>антропоморфизам</a:t>
            </a:r>
            <a:r>
              <a:rPr lang="sr-Cyrl-CS" dirty="0" smtClean="0"/>
              <a:t>, придавање људских особина Богу, да би се људима приближила сама идеја Бога. Јер Свемогућем заиста није неопходан одмор, пођимо од тога да нема ни тело које би се уморило. </a:t>
            </a:r>
            <a:r>
              <a:rPr lang="sr-Cyrl-RS" dirty="0" smtClean="0"/>
              <a:t>Дан за слављење Бога, молитву и дружење с ближњима је постављен због човека, по Христовим речима: Субота је створена ради човека, а не човек ради суботе.</a:t>
            </a:r>
            <a:endParaRPr lang="en-US" dirty="0" smtClean="0"/>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556</TotalTime>
  <Words>3416</Words>
  <Application>Microsoft Office PowerPoint</Application>
  <PresentationFormat>On-screen Show (4:3)</PresentationFormat>
  <Paragraphs>111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Slide 1</vt:lpstr>
      <vt:lpstr>КЊИГА ПОСТАЊА</vt:lpstr>
      <vt:lpstr>КЊИГА ПОСТАЊА</vt:lpstr>
      <vt:lpstr>РАЗЛИКЕ У ОДНОСУ СА ОПИСИМА ДРУГИХ РЕЛИГИЈА </vt:lpstr>
      <vt:lpstr>КО ИЛИ ШТА ЈЕ УЗРОК БОГА?</vt:lpstr>
      <vt:lpstr>ИЗ ЧЕГА БОГ СТВАРА?</vt:lpstr>
      <vt:lpstr>ДУХ БОЖИЈИ ЛЕБДИ НАД ВОДАМА</vt:lpstr>
      <vt:lpstr>“И ВИДЕ БОГ ДА ЈЕ ДОБРО”</vt:lpstr>
      <vt:lpstr>БОГ ЈЕ ОДМАРАО У НЕДЕЉУ?</vt:lpstr>
      <vt:lpstr>А ВЕЛИКИ ПРАСАК?</vt:lpstr>
      <vt:lpstr>ЧОВЕК ЈЕ ПОСЕБАН</vt:lpstr>
      <vt:lpstr>СВАКИ ЧОВЕК ЈЕ СТВОРЕН ПО СЛИЦИ БОЖИЈОЈ</vt:lpstr>
      <vt:lpstr>ШТА ЈЕ ТО СЛИКА БОЖИЈА?</vt:lpstr>
      <vt:lpstr>ШТА ЈЕ ТО СЛИКА БОЖИЈА?</vt:lpstr>
      <vt:lpstr>ШТА ЈЕ ТО СЛИКА БОЖИЈА?</vt:lpstr>
      <vt:lpstr>БОГ ГОВОРИ У МНОЖИНИ??</vt:lpstr>
      <vt:lpstr>БОГ ГОВОРИ У МНОЖИНИ??</vt:lpstr>
      <vt:lpstr>Slide 18</vt:lpstr>
      <vt:lpstr>ДВА ОПИСА СТВАРАЊА ЉУДИ??</vt:lpstr>
      <vt:lpstr>ЧОВЕК ЈЕ КРХАК, НЕПОСТОЈАН</vt:lpstr>
      <vt:lpstr>ЧОВЕК ВЕЗУЈЕ ЗЕМЉУ И НЕБО</vt:lpstr>
      <vt:lpstr>ЧОВЕК ЈЕ ЦЕЛОВИТО БИЋЕ</vt:lpstr>
      <vt:lpstr>ЧОВЕК ИМА ПОТРЕБУ ЗА ЗАЈЕДНИЦОМ</vt:lpstr>
      <vt:lpstr>ЕВА ЈЕ СТВОРЕНА ОД РЕБРА!?</vt:lpstr>
      <vt:lpstr>ЕВА ЈЕ СТВОРЕНА ОД РЕБРА</vt:lpstr>
      <vt:lpstr>КАКО СУ ДВОЈЕ ЈЕДНО ТЕЛО?</vt:lpstr>
      <vt:lpstr>ЈЕДИНСТВО МУШКАРЦА И ЖЕНЕ</vt:lpstr>
      <vt:lpstr>АДАМ?</vt:lpstr>
      <vt:lpstr>СВИ СМО ПРОИЗВОД ИНЦЕСТА?!</vt:lpstr>
      <vt:lpstr>СВИ СМО ПРОИЗВОД ИНЦЕСТА?!</vt:lpstr>
      <vt:lpstr>СМРТНИ СМО ЗБОГ ЈАБУКЕ?!</vt:lpstr>
      <vt:lpstr>„Да ли не би било смрти да Адам и Ева нису сагрешили?“</vt:lpstr>
      <vt:lpstr>ЗАШТО ЈЕ БОГ УОПШТЕ И ДАО УСЛОВ?</vt:lpstr>
      <vt:lpstr>У ЧЕМУ СЕ САСТОЈАО ПРВОРОДНИ ГРЕХ?</vt:lpstr>
      <vt:lpstr>ЗАШТО СЕ ДРВО НАЗИВА ДРВЕТОМ ПОЗНАЊА ДОБРА И ЗЛА?</vt:lpstr>
      <vt:lpstr>ДА ЛИ ЈЕ СМРТ КАЗНА ЗА ГРЕХ?</vt:lpstr>
      <vt:lpstr>ДА ЛИ ЈЕ ПОСЛЕДИЦЕ ПРВОРОДНОГ  ГРЕХА ОСЕТИО САМО ЧОВЕК?</vt:lpstr>
      <vt:lpstr>ЗАШТО ЈЕ БОГ УОПШТЕ ДАО ЧОВЕКУ СЛОБОДУ?</vt:lpstr>
      <vt:lpstr>ЗАШТО ЈЕ ЧОВЕК САГРЕШИО?</vt:lpstr>
      <vt:lpstr>ЗАР МИ НАСЛЕЂУЈЕМО АДАМОВУ КРИВИЦУ?</vt:lpstr>
      <vt:lpstr>КАКВА ЈЕ ХРИСТОВА УЛОГА?</vt:lpstr>
      <vt:lpstr>КАКВА ЈЕ ХРИСТОВА УЛОГА?</vt:lpstr>
      <vt:lpstr>Шта нама данас поручују прве главе Постања?</vt:lpstr>
      <vt:lpstr>Slide 44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notebook</cp:lastModifiedBy>
  <cp:revision>73</cp:revision>
  <dcterms:created xsi:type="dcterms:W3CDTF">2011-05-11T04:52:56Z</dcterms:created>
  <dcterms:modified xsi:type="dcterms:W3CDTF">2016-11-09T19:29:38Z</dcterms:modified>
</cp:coreProperties>
</file>