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6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81EB-E87D-491C-8150-AEC5AEABFCCB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7CB3-C206-4215-B4A8-A518EB0A796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81EB-E87D-491C-8150-AEC5AEABFCCB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7CB3-C206-4215-B4A8-A518EB0A7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81EB-E87D-491C-8150-AEC5AEABFCCB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7CB3-C206-4215-B4A8-A518EB0A7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81EB-E87D-491C-8150-AEC5AEABFCCB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7CB3-C206-4215-B4A8-A518EB0A7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81EB-E87D-491C-8150-AEC5AEABFCCB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8FC7CB3-C206-4215-B4A8-A518EB0A79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81EB-E87D-491C-8150-AEC5AEABFCCB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7CB3-C206-4215-B4A8-A518EB0A7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81EB-E87D-491C-8150-AEC5AEABFCCB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7CB3-C206-4215-B4A8-A518EB0A7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81EB-E87D-491C-8150-AEC5AEABFCCB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7CB3-C206-4215-B4A8-A518EB0A7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81EB-E87D-491C-8150-AEC5AEABFCCB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7CB3-C206-4215-B4A8-A518EB0A7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81EB-E87D-491C-8150-AEC5AEABFCCB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7CB3-C206-4215-B4A8-A518EB0A7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81EB-E87D-491C-8150-AEC5AEABFCCB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7CB3-C206-4215-B4A8-A518EB0A7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58A81EB-E87D-491C-8150-AEC5AEABFCCB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FC7CB3-C206-4215-B4A8-A518EB0A796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42000"/>
                    </a14:imgEffect>
                    <a14:imgEffect>
                      <a14:brightnessContrast bright="6000" contrast="1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8" y="0"/>
            <a:ext cx="91440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17231"/>
            <a:ext cx="9144000" cy="1322543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sr-Cyrl-RS" sz="1600" dirty="0" smtClean="0">
                <a:solidFill>
                  <a:schemeClr val="bg1"/>
                </a:solidFill>
              </a:rPr>
              <a:t>Радили:Марија Ш.                                                                                                                                       Наставник:Његош Вељанчић</a:t>
            </a:r>
          </a:p>
          <a:p>
            <a:pPr algn="l"/>
            <a:r>
              <a:rPr lang="sr-Cyrl-RS" sz="1600" dirty="0">
                <a:solidFill>
                  <a:schemeClr val="bg1"/>
                </a:solidFill>
              </a:rPr>
              <a:t> </a:t>
            </a:r>
            <a:r>
              <a:rPr lang="sr-Cyrl-RS" sz="1600" dirty="0" smtClean="0">
                <a:solidFill>
                  <a:schemeClr val="bg1"/>
                </a:solidFill>
              </a:rPr>
              <a:t>               Јована С.</a:t>
            </a:r>
          </a:p>
          <a:p>
            <a:pPr algn="l"/>
            <a:r>
              <a:rPr lang="sr-Cyrl-RS" sz="1600" dirty="0">
                <a:solidFill>
                  <a:schemeClr val="bg1"/>
                </a:solidFill>
              </a:rPr>
              <a:t> </a:t>
            </a:r>
            <a:r>
              <a:rPr lang="sr-Cyrl-RS" sz="1600" dirty="0" smtClean="0">
                <a:solidFill>
                  <a:schemeClr val="bg1"/>
                </a:solidFill>
              </a:rPr>
              <a:t>               Анђела Т.</a:t>
            </a:r>
          </a:p>
          <a:p>
            <a:pPr algn="l"/>
            <a:r>
              <a:rPr lang="sr-Cyrl-RS" sz="1600" dirty="0">
                <a:solidFill>
                  <a:schemeClr val="bg1"/>
                </a:solidFill>
              </a:rPr>
              <a:t> </a:t>
            </a:r>
            <a:r>
              <a:rPr lang="sr-Cyrl-RS" sz="1600" dirty="0" smtClean="0">
                <a:solidFill>
                  <a:schemeClr val="bg1"/>
                </a:solidFill>
              </a:rPr>
              <a:t>               Предраг С.</a:t>
            </a:r>
          </a:p>
          <a:p>
            <a:pPr algn="l"/>
            <a:r>
              <a:rPr lang="sr-Cyrl-RS" dirty="0">
                <a:solidFill>
                  <a:schemeClr val="bg1"/>
                </a:solidFill>
              </a:rPr>
              <a:t> </a:t>
            </a:r>
            <a:r>
              <a:rPr lang="sr-Cyrl-RS" dirty="0" smtClean="0">
                <a:solidFill>
                  <a:schemeClr val="bg1"/>
                </a:solidFill>
              </a:rPr>
              <a:t>         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1763688" y="1844824"/>
            <a:ext cx="511256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BA" sz="1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пост</a:t>
            </a:r>
            <a:endParaRPr lang="en-US" sz="1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91652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6000" dirty="0" smtClean="0"/>
              <a:t>Пост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r-Cyrl-RS" dirty="0" smtClean="0"/>
              <a:t>Пост је уздржавање,како од мирисне хране тако и од рђавих мисли,жеља и дијела.</a:t>
            </a:r>
          </a:p>
          <a:p>
            <a:pPr>
              <a:buFont typeface="Wingdings" pitchFamily="2" charset="2"/>
              <a:buChar char="Ø"/>
            </a:pPr>
            <a:r>
              <a:rPr lang="sr-Cyrl-RS" dirty="0" smtClean="0"/>
              <a:t>Пост води своје поријекло још из раја.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2050" name="Picture 2" descr="C:\Users\pc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31376">
            <a:off x="4088312" y="4221801"/>
            <a:ext cx="2807878" cy="187872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5621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r-Cyrl-RS" dirty="0" smtClean="0"/>
              <a:t>У старом завјету о посту говори пророк Исаија.</a:t>
            </a:r>
          </a:p>
          <a:p>
            <a:pPr>
              <a:buFont typeface="Wingdings" pitchFamily="2" charset="2"/>
              <a:buChar char="Ø"/>
            </a:pPr>
            <a:r>
              <a:rPr lang="sr-Cyrl-RS" dirty="0" smtClean="0"/>
              <a:t>Он разликује двије стране поста:</a:t>
            </a:r>
          </a:p>
          <a:p>
            <a:pPr lvl="1">
              <a:buFont typeface="Wingdings" pitchFamily="2" charset="2"/>
              <a:buChar char="Ø"/>
            </a:pPr>
            <a:r>
              <a:rPr lang="sr-Cyrl-RS" dirty="0" smtClean="0"/>
              <a:t>Тјелесну </a:t>
            </a:r>
          </a:p>
          <a:p>
            <a:pPr lvl="1">
              <a:buFont typeface="Wingdings" pitchFamily="2" charset="2"/>
              <a:buChar char="Ø"/>
            </a:pPr>
            <a:r>
              <a:rPr lang="sr-Cyrl-RS" dirty="0" smtClean="0"/>
              <a:t>Духовну</a:t>
            </a:r>
          </a:p>
          <a:p>
            <a:pPr>
              <a:buFont typeface="Wingdings" pitchFamily="2" charset="2"/>
              <a:buChar char="Ø"/>
            </a:pPr>
            <a:endParaRPr lang="sr-Cyrl-RS" dirty="0" smtClean="0"/>
          </a:p>
        </p:txBody>
      </p:sp>
      <p:pic>
        <p:nvPicPr>
          <p:cNvPr id="3074" name="Picture 2" descr="C:\Users\pc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852936"/>
            <a:ext cx="2342381" cy="316767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988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r-Cyrl-RS" dirty="0" smtClean="0"/>
              <a:t>У новом завјету хришћански пост води поријекло од Исуса Христа.</a:t>
            </a:r>
          </a:p>
          <a:p>
            <a:pPr>
              <a:buFont typeface="Wingdings" pitchFamily="2" charset="2"/>
              <a:buChar char="Ø"/>
            </a:pPr>
            <a:r>
              <a:rPr lang="sr-Cyrl-RS" dirty="0" smtClean="0"/>
              <a:t>Свето писмо нам говори да су и апостоли и први хришћани постили</a:t>
            </a:r>
          </a:p>
          <a:p>
            <a:pPr>
              <a:buFont typeface="Wingdings" pitchFamily="2" charset="2"/>
              <a:buChar char="Ø"/>
            </a:pPr>
            <a:r>
              <a:rPr lang="sr-Cyrl-RS" dirty="0" smtClean="0"/>
              <a:t>У Новозавјетној цркви свети оци такође говоре о посту.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1026" name="Picture 2" descr="C:\Users\pc\Desktop\roma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8474" y="3717032"/>
            <a:ext cx="4005932" cy="249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3089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r-Cyrl-RS" dirty="0" smtClean="0"/>
              <a:t>Циљ поста је очишћење тијела, јачање воље, уздизање душе изнад тијела и прослављање Бога.</a:t>
            </a:r>
          </a:p>
          <a:p>
            <a:pPr>
              <a:buFont typeface="Wingdings" pitchFamily="2" charset="2"/>
              <a:buChar char="Ø"/>
            </a:pPr>
            <a:r>
              <a:rPr lang="sr-Cyrl-RS" dirty="0" smtClean="0"/>
              <a:t>Пост је такође, средство којим се супротстављамо ђаволу који је творац зла у овом свијету.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У нашој цркви имамо једнодневне и вишедневне постове.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Једнодневни постови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dirty="0"/>
              <a:t>Свака сриједа и петак,осим трапавих седмица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/>
              <a:t>Крстовдан 18.јануара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/>
              <a:t>Усјековање главе Св. Јована Крститеља 11. септембра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/>
              <a:t>Воздвижење часног крста 27. септембра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2050" name="Picture 2" descr="C:\Users\pc\Desktop\q2MUJ8mfysD36XLPaJhXMvROLUvE6gutRrrXtphIEoxV9CJqgF_mWmBjmDczdt7Rd-QH80E=s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946" y="4509121"/>
            <a:ext cx="1972294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416695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sr-Cyrl-BA" dirty="0" smtClean="0"/>
              <a:t>Вишедневни постови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424936" cy="5184576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sr-Cyrl-BA" sz="2800" dirty="0" smtClean="0"/>
              <a:t>Часни или Велики пост</a:t>
            </a:r>
            <a:r>
              <a:rPr lang="en-US" sz="2800" dirty="0" smtClean="0"/>
              <a:t> </a:t>
            </a:r>
            <a:r>
              <a:rPr lang="sr-Cyrl-BA" sz="2800" dirty="0" smtClean="0"/>
              <a:t>(овај пост траје 7 недјеља и то је припрема дочека највећег празника Васкрса).</a:t>
            </a:r>
          </a:p>
          <a:p>
            <a:pPr>
              <a:buFont typeface="Wingdings" pitchFamily="2" charset="2"/>
              <a:buChar char="Ø"/>
            </a:pPr>
            <a:r>
              <a:rPr lang="sr-Cyrl-BA" sz="2800" dirty="0" smtClean="0"/>
              <a:t>Божићни пост</a:t>
            </a:r>
            <a:r>
              <a:rPr lang="en-US" sz="2800" dirty="0" smtClean="0"/>
              <a:t> </a:t>
            </a:r>
            <a:r>
              <a:rPr lang="sr-Cyrl-BA" sz="2800" dirty="0" smtClean="0"/>
              <a:t>(пост траје 6 недјеља и пости се ради припреме за празник рођења Христова).</a:t>
            </a:r>
          </a:p>
          <a:p>
            <a:pPr>
              <a:buFont typeface="Wingdings" pitchFamily="2" charset="2"/>
              <a:buChar char="Ø"/>
            </a:pPr>
            <a:r>
              <a:rPr lang="sr-Cyrl-BA" sz="2800" dirty="0" smtClean="0"/>
              <a:t>Апостолски пост</a:t>
            </a:r>
            <a:r>
              <a:rPr lang="en-US" sz="2800" dirty="0" smtClean="0"/>
              <a:t> </a:t>
            </a:r>
            <a:r>
              <a:rPr lang="sr-Cyrl-BA" sz="2800" dirty="0" smtClean="0"/>
              <a:t>(овај пост може трајати од 8 дана до 7 седмица.То је пост којим се православни хришћани припремају за велики празник светих апостола Петра и Павла,који се слави 12.јула сваке године).</a:t>
            </a:r>
          </a:p>
          <a:p>
            <a:pPr>
              <a:buFont typeface="Wingdings" pitchFamily="2" charset="2"/>
              <a:buChar char="Ø"/>
            </a:pPr>
            <a:r>
              <a:rPr lang="sr-Cyrl-BA" sz="2800" dirty="0" smtClean="0"/>
              <a:t>Великогоспојински</a:t>
            </a:r>
            <a:r>
              <a:rPr lang="en-US" sz="2800" dirty="0" smtClean="0"/>
              <a:t> </a:t>
            </a:r>
            <a:r>
              <a:rPr lang="sr-Cyrl-BA" sz="2800" dirty="0" smtClean="0"/>
              <a:t>пост </a:t>
            </a:r>
            <a:r>
              <a:rPr lang="en-US" sz="2800" dirty="0" smtClean="0"/>
              <a:t>(</a:t>
            </a:r>
            <a:r>
              <a:rPr lang="sr-Cyrl-BA" sz="2800" dirty="0" smtClean="0"/>
              <a:t>траје 2 недјеље од 14. до 28. августа и припремамо се за Богородични празник Успења Пресвете Богородице).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237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Разрешне седмице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sr-Cyrl-BA" dirty="0" smtClean="0"/>
              <a:t>Оне седмице када се не пости сриједа и петак:</a:t>
            </a:r>
          </a:p>
          <a:p>
            <a:pPr lvl="1">
              <a:buFont typeface="Wingdings" pitchFamily="2" charset="2"/>
              <a:buChar char="Ø"/>
            </a:pPr>
            <a:r>
              <a:rPr lang="sr-Cyrl-BA" sz="2800" dirty="0" smtClean="0"/>
              <a:t>Седмице од Божића до Крстовдана 18. јануара</a:t>
            </a:r>
          </a:p>
          <a:p>
            <a:pPr lvl="1">
              <a:buFont typeface="Wingdings" pitchFamily="2" charset="2"/>
              <a:buChar char="Ø"/>
            </a:pPr>
            <a:r>
              <a:rPr lang="sr-Cyrl-BA" sz="2800" dirty="0" smtClean="0"/>
              <a:t>Седмица иза недјелје о царинику и фарисеју</a:t>
            </a:r>
          </a:p>
          <a:p>
            <a:pPr lvl="1">
              <a:buFont typeface="Wingdings" pitchFamily="2" charset="2"/>
              <a:buChar char="Ø"/>
            </a:pPr>
            <a:r>
              <a:rPr lang="sr-Cyrl-BA" sz="2800" dirty="0" smtClean="0"/>
              <a:t>Сеиропусна седмица </a:t>
            </a:r>
          </a:p>
          <a:p>
            <a:pPr lvl="1">
              <a:buFont typeface="Wingdings" pitchFamily="2" charset="2"/>
              <a:buChar char="Ø"/>
            </a:pPr>
            <a:r>
              <a:rPr lang="sr-Cyrl-BA" sz="2800" dirty="0" smtClean="0"/>
              <a:t>Свијетла седмица</a:t>
            </a:r>
          </a:p>
          <a:p>
            <a:pPr lvl="1">
              <a:buFont typeface="Wingdings" pitchFamily="2" charset="2"/>
              <a:buChar char="Ø"/>
            </a:pPr>
            <a:r>
              <a:rPr lang="sr-Cyrl-BA" sz="2800" dirty="0" smtClean="0"/>
              <a:t>Духовна седмица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6135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229600" cy="1143000"/>
          </a:xfrm>
        </p:spPr>
        <p:txBody>
          <a:bodyPr/>
          <a:lstStyle/>
          <a:p>
            <a:r>
              <a:rPr lang="sr-Cyrl-BA" dirty="0" smtClean="0">
                <a:solidFill>
                  <a:srgbClr val="FF0000"/>
                </a:solidFill>
              </a:rPr>
              <a:t>ХВАЛА НА ПАЖЊИ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50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161</TotalTime>
  <Words>291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Apex</vt:lpstr>
      <vt:lpstr>PowerPoint Presentation</vt:lpstr>
      <vt:lpstr>Пост</vt:lpstr>
      <vt:lpstr>PowerPoint Presentation</vt:lpstr>
      <vt:lpstr>PowerPoint Presentation</vt:lpstr>
      <vt:lpstr>PowerPoint Presentation</vt:lpstr>
      <vt:lpstr>Једнодневни постови</vt:lpstr>
      <vt:lpstr>Вишедневни постови</vt:lpstr>
      <vt:lpstr>Разрешне седмице</vt:lpstr>
      <vt:lpstr>ХВАЛА НА ПАЖЊИ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</dc:title>
  <dc:creator>pc</dc:creator>
  <cp:lastModifiedBy>Dragan</cp:lastModifiedBy>
  <cp:revision>13</cp:revision>
  <dcterms:created xsi:type="dcterms:W3CDTF">2018-12-03T07:30:09Z</dcterms:created>
  <dcterms:modified xsi:type="dcterms:W3CDTF">2018-12-14T16:18:24Z</dcterms:modified>
</cp:coreProperties>
</file>