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6"/>
  </p:notesMasterIdLst>
  <p:handoutMasterIdLst>
    <p:handoutMasterId r:id="rId27"/>
  </p:handoutMasterIdLst>
  <p:sldIdLst>
    <p:sldId id="256" r:id="rId2"/>
    <p:sldId id="284" r:id="rId3"/>
    <p:sldId id="260" r:id="rId4"/>
    <p:sldId id="261" r:id="rId5"/>
    <p:sldId id="262" r:id="rId6"/>
    <p:sldId id="264" r:id="rId7"/>
    <p:sldId id="263" r:id="rId8"/>
    <p:sldId id="293" r:id="rId9"/>
    <p:sldId id="294" r:id="rId10"/>
    <p:sldId id="295" r:id="rId11"/>
    <p:sldId id="281" r:id="rId12"/>
    <p:sldId id="296" r:id="rId13"/>
    <p:sldId id="297" r:id="rId14"/>
    <p:sldId id="283" r:id="rId15"/>
    <p:sldId id="287" r:id="rId16"/>
    <p:sldId id="288" r:id="rId17"/>
    <p:sldId id="289" r:id="rId18"/>
    <p:sldId id="290" r:id="rId19"/>
    <p:sldId id="291" r:id="rId20"/>
    <p:sldId id="292" r:id="rId21"/>
    <p:sldId id="257" r:id="rId22"/>
    <p:sldId id="280" r:id="rId23"/>
    <p:sldId id="286" r:id="rId24"/>
    <p:sldId id="285" r:id="rId25"/>
  </p:sldIdLst>
  <p:sldSz cx="9144000" cy="6858000" type="screen4x3"/>
  <p:notesSz cx="6669088" cy="9926638"/>
  <p:defaultTextStyle>
    <a:defPPr>
      <a:defRPr lang="en-US"/>
    </a:defPPr>
    <a:lvl1pPr algn="l" rtl="0" fontAlgn="base">
      <a:spcBef>
        <a:spcPct val="0"/>
      </a:spcBef>
      <a:spcAft>
        <a:spcPct val="0"/>
      </a:spcAft>
      <a:defRPr kern="1200">
        <a:solidFill>
          <a:schemeClr val="tx1"/>
        </a:solidFill>
        <a:latin typeface="Century Gothic"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Century Gothic"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Century Gothic"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Century Gothic"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Century Gothic" pitchFamily="34" charset="0"/>
        <a:ea typeface="ＭＳ Ｐゴシック" pitchFamily="34" charset="-128"/>
        <a:cs typeface="+mn-cs"/>
      </a:defRPr>
    </a:lvl5pPr>
    <a:lvl6pPr marL="2286000" algn="l" defTabSz="914400" rtl="0" eaLnBrk="1" latinLnBrk="0" hangingPunct="1">
      <a:defRPr kern="1200">
        <a:solidFill>
          <a:schemeClr val="tx1"/>
        </a:solidFill>
        <a:latin typeface="Century Gothic" pitchFamily="34" charset="0"/>
        <a:ea typeface="ＭＳ Ｐゴシック" pitchFamily="34" charset="-128"/>
        <a:cs typeface="+mn-cs"/>
      </a:defRPr>
    </a:lvl6pPr>
    <a:lvl7pPr marL="2743200" algn="l" defTabSz="914400" rtl="0" eaLnBrk="1" latinLnBrk="0" hangingPunct="1">
      <a:defRPr kern="1200">
        <a:solidFill>
          <a:schemeClr val="tx1"/>
        </a:solidFill>
        <a:latin typeface="Century Gothic" pitchFamily="34" charset="0"/>
        <a:ea typeface="ＭＳ Ｐゴシック" pitchFamily="34" charset="-128"/>
        <a:cs typeface="+mn-cs"/>
      </a:defRPr>
    </a:lvl7pPr>
    <a:lvl8pPr marL="3200400" algn="l" defTabSz="914400" rtl="0" eaLnBrk="1" latinLnBrk="0" hangingPunct="1">
      <a:defRPr kern="1200">
        <a:solidFill>
          <a:schemeClr val="tx1"/>
        </a:solidFill>
        <a:latin typeface="Century Gothic" pitchFamily="34" charset="0"/>
        <a:ea typeface="ＭＳ Ｐゴシック" pitchFamily="34" charset="-128"/>
        <a:cs typeface="+mn-cs"/>
      </a:defRPr>
    </a:lvl8pPr>
    <a:lvl9pPr marL="3657600" algn="l" defTabSz="914400" rtl="0" eaLnBrk="1" latinLnBrk="0" hangingPunct="1">
      <a:defRPr kern="1200">
        <a:solidFill>
          <a:schemeClr val="tx1"/>
        </a:solidFill>
        <a:latin typeface="Century Gothic"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23" autoAdjust="0"/>
  </p:normalViewPr>
  <p:slideViewPr>
    <p:cSldViewPr snapToGrid="0" snapToObjects="1">
      <p:cViewPr varScale="1">
        <p:scale>
          <a:sx n="61" d="100"/>
          <a:sy n="61" d="100"/>
        </p:scale>
        <p:origin x="165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58371" name="Rectangle 3"/>
          <p:cNvSpPr>
            <a:spLocks noGrp="1" noChangeArrowheads="1"/>
          </p:cNvSpPr>
          <p:nvPr>
            <p:ph type="dt" sz="quarter" idx="1"/>
          </p:nvPr>
        </p:nvSpPr>
        <p:spPr bwMode="auto">
          <a:xfrm>
            <a:off x="377825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E78EF252-8628-4A1A-A7D8-196E9FE5A6C6}" type="datetimeFigureOut">
              <a:rPr lang="en-GB"/>
              <a:pPr>
                <a:defRPr/>
              </a:pPr>
              <a:t>14/03/2018</a:t>
            </a:fld>
            <a:endParaRPr lang="en-GB"/>
          </a:p>
        </p:txBody>
      </p:sp>
      <p:sp>
        <p:nvSpPr>
          <p:cNvPr id="58372" name="Rectangle 4"/>
          <p:cNvSpPr>
            <a:spLocks noGrp="1" noChangeArrowheads="1"/>
          </p:cNvSpPr>
          <p:nvPr>
            <p:ph type="ftr" sz="quarter" idx="2"/>
          </p:nvPr>
        </p:nvSpPr>
        <p:spPr bwMode="auto">
          <a:xfrm>
            <a:off x="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58373" name="Rectangle 5"/>
          <p:cNvSpPr>
            <a:spLocks noGrp="1" noChangeArrowheads="1"/>
          </p:cNvSpPr>
          <p:nvPr>
            <p:ph type="sldNum" sz="quarter" idx="3"/>
          </p:nvPr>
        </p:nvSpPr>
        <p:spPr bwMode="auto">
          <a:xfrm>
            <a:off x="377825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1EFBD82A-B504-464F-8EBD-F350549B3C04}" type="slidenum">
              <a:rPr lang="en-GB"/>
              <a:pPr>
                <a:defRPr/>
              </a:pPr>
              <a:t>‹#›</a:t>
            </a:fld>
            <a:endParaRPr lang="en-GB"/>
          </a:p>
        </p:txBody>
      </p:sp>
    </p:spTree>
    <p:extLst>
      <p:ext uri="{BB962C8B-B14F-4D97-AF65-F5344CB8AC3E}">
        <p14:creationId xmlns:p14="http://schemas.microsoft.com/office/powerpoint/2010/main" val="4120236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0148B515-2248-454B-9E0D-178280C3258D}" type="datetimeFigureOut">
              <a:rPr lang="en-US"/>
              <a:pPr>
                <a:defRPr/>
              </a:pPr>
              <a:t>3/14/2018</a:t>
            </a:fld>
            <a:endParaRPr lang="en-US"/>
          </a:p>
        </p:txBody>
      </p:sp>
      <p:sp>
        <p:nvSpPr>
          <p:cNvPr id="4" name="Slide Image Placeholder 3"/>
          <p:cNvSpPr>
            <a:spLocks noGrp="1" noRot="1" noChangeAspect="1"/>
          </p:cNvSpPr>
          <p:nvPr>
            <p:ph type="sldImg" idx="2"/>
          </p:nvPr>
        </p:nvSpPr>
        <p:spPr>
          <a:xfrm>
            <a:off x="852488" y="744538"/>
            <a:ext cx="4964112"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66750" y="4714875"/>
            <a:ext cx="5335588" cy="4467225"/>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smtClean="0"/>
          </a:p>
        </p:txBody>
      </p:sp>
      <p:sp>
        <p:nvSpPr>
          <p:cNvPr id="6" name="Footer Placeholder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778250" y="9428163"/>
            <a:ext cx="288925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5E762838-156F-4DB7-A137-D2F106CFB5E9}" type="slidenum">
              <a:rPr lang="en-US"/>
              <a:pPr>
                <a:defRPr/>
              </a:pPr>
              <a:t>‹#›</a:t>
            </a:fld>
            <a:endParaRPr lang="en-US"/>
          </a:p>
        </p:txBody>
      </p:sp>
    </p:spTree>
    <p:extLst>
      <p:ext uri="{BB962C8B-B14F-4D97-AF65-F5344CB8AC3E}">
        <p14:creationId xmlns:p14="http://schemas.microsoft.com/office/powerpoint/2010/main" val="408255362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8676" name="Slide Number Placeholder 3"/>
          <p:cNvSpPr>
            <a:spLocks noGrp="1"/>
          </p:cNvSpPr>
          <p:nvPr>
            <p:ph type="sldNum" sz="quarter" idx="5"/>
          </p:nvPr>
        </p:nvSpPr>
        <p:spPr bwMode="auto">
          <a:noFill/>
          <a:ln>
            <a:miter lim="800000"/>
            <a:headEnd/>
            <a:tailEnd/>
          </a:ln>
        </p:spPr>
        <p:txBody>
          <a:bodyPr/>
          <a:lstStyle/>
          <a:p>
            <a:fld id="{54C4A10D-98AD-4FD6-AB44-15E391C1011C}" type="slidenum">
              <a:rPr lang="en-US" altLang="en-US" smtClean="0"/>
              <a:pPr/>
              <a:t>1</a:t>
            </a:fld>
            <a:endParaRPr lang="en-US" altLang="en-US" smtClean="0"/>
          </a:p>
        </p:txBody>
      </p:sp>
    </p:spTree>
    <p:extLst>
      <p:ext uri="{BB962C8B-B14F-4D97-AF65-F5344CB8AC3E}">
        <p14:creationId xmlns:p14="http://schemas.microsoft.com/office/powerpoint/2010/main" val="589529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a:t>
            </a:r>
            <a:r>
              <a:rPr lang="en-US" altLang="ja-JP" smtClean="0"/>
              <a:t>Unforgiveness makes you a victim and why should I be a victim? Anthony spent his life forgiving. His life stood for peace, love and forgiveness and I brought him up that way.</a:t>
            </a:r>
            <a:r>
              <a:rPr lang="en-US" altLang="en-US" smtClean="0"/>
              <a:t>’</a:t>
            </a:r>
            <a:r>
              <a:rPr lang="en-US" altLang="ja-JP" smtClean="0"/>
              <a:t>  Gee Walker, mother of murdered teenager Anthony Walker</a:t>
            </a:r>
            <a:endParaRPr lang="en-US" altLang="en-US" smtClean="0"/>
          </a:p>
        </p:txBody>
      </p:sp>
      <p:sp>
        <p:nvSpPr>
          <p:cNvPr id="29700" name="Slide Number Placeholder 3"/>
          <p:cNvSpPr>
            <a:spLocks noGrp="1"/>
          </p:cNvSpPr>
          <p:nvPr>
            <p:ph type="sldNum" sz="quarter" idx="5"/>
          </p:nvPr>
        </p:nvSpPr>
        <p:spPr bwMode="auto">
          <a:noFill/>
          <a:ln>
            <a:miter lim="800000"/>
            <a:headEnd/>
            <a:tailEnd/>
          </a:ln>
        </p:spPr>
        <p:txBody>
          <a:bodyPr/>
          <a:lstStyle/>
          <a:p>
            <a:fld id="{B08D74D7-B164-42BD-8EC0-D273CEDA4F8A}" type="slidenum">
              <a:rPr lang="en-US" altLang="en-US" smtClean="0"/>
              <a:pPr/>
              <a:t>22</a:t>
            </a:fld>
            <a:endParaRPr lang="en-US" altLang="en-US" smtClean="0"/>
          </a:p>
        </p:txBody>
      </p:sp>
    </p:spTree>
    <p:extLst>
      <p:ext uri="{BB962C8B-B14F-4D97-AF65-F5344CB8AC3E}">
        <p14:creationId xmlns:p14="http://schemas.microsoft.com/office/powerpoint/2010/main" val="659943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30724" name="Slide Number Placeholder 3"/>
          <p:cNvSpPr>
            <a:spLocks noGrp="1"/>
          </p:cNvSpPr>
          <p:nvPr>
            <p:ph type="sldNum" sz="quarter" idx="5"/>
          </p:nvPr>
        </p:nvSpPr>
        <p:spPr bwMode="auto">
          <a:noFill/>
          <a:ln>
            <a:miter lim="800000"/>
            <a:headEnd/>
            <a:tailEnd/>
          </a:ln>
        </p:spPr>
        <p:txBody>
          <a:bodyPr/>
          <a:lstStyle/>
          <a:p>
            <a:fld id="{AAE5561C-3D1D-4AA7-8D10-89C5FDF55872}" type="slidenum">
              <a:rPr lang="en-US" altLang="en-US" smtClean="0"/>
              <a:pPr/>
              <a:t>23</a:t>
            </a:fld>
            <a:endParaRPr lang="en-US" altLang="en-US" smtClean="0"/>
          </a:p>
        </p:txBody>
      </p:sp>
    </p:spTree>
    <p:extLst>
      <p:ext uri="{BB962C8B-B14F-4D97-AF65-F5344CB8AC3E}">
        <p14:creationId xmlns:p14="http://schemas.microsoft.com/office/powerpoint/2010/main" val="40506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7FF82887-DC14-4595-A3EF-393219F6E21B}" type="datetimeFigureOut">
              <a:rPr lang="en-US" smtClean="0"/>
              <a:pPr>
                <a:defRPr/>
              </a:pPr>
              <a:t>3/14/2018</a:t>
            </a:fld>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77AD6357-B23C-4AD6-9CC6-7C529C962087}"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1DF5A40-BC47-4DE0-846E-843658DC6D58}" type="datetimeFigureOut">
              <a:rPr lang="en-US" smtClean="0"/>
              <a:pPr>
                <a:defRPr/>
              </a:pPr>
              <a:t>3/14/2018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D578C9F-32CC-4E2E-9249-E292AF91327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E38BAC8-D6C9-41F0-A0ED-8F3052F70221}" type="datetimeFigureOut">
              <a:rPr lang="en-US" smtClean="0"/>
              <a:pPr>
                <a:defRPr/>
              </a:pPr>
              <a:t>3/14/2018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ED268E-EF81-4480-87F8-F6CB2835890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8819509-ADAD-40F4-BBD7-3F5C373FFFF1}" type="datetimeFigureOut">
              <a:rPr lang="en-US" smtClean="0"/>
              <a:pPr>
                <a:defRPr/>
              </a:pPr>
              <a:t>3/14/2018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A85414-0CF2-4E8F-8B35-F26301B1E4B1}"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66D76844-6B03-4911-85B2-0203BCEEE04C}" type="datetimeFigureOut">
              <a:rPr lang="en-US" smtClean="0"/>
              <a:pPr>
                <a:defRPr/>
              </a:pPr>
              <a:t>3/14/2018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D6FDCD6-0F02-404A-AC46-9CAA44674E78}"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BAD4F642-3F69-408E-89FA-5ACC1AE1DCB5}" type="datetimeFigureOut">
              <a:rPr lang="en-US" smtClean="0"/>
              <a:pPr>
                <a:defRPr/>
              </a:pPr>
              <a:t>3/14/2018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DC23A2B-E9B9-4AE7-B778-41101D63C5F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0B2F9731-3709-4C82-BBE3-452895A2DD49}" type="datetimeFigureOut">
              <a:rPr lang="en-US" smtClean="0"/>
              <a:pPr>
                <a:defRPr/>
              </a:pPr>
              <a:t>3/14/2018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545D196-D4D2-43BE-83E3-92790958E14D}"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1B7623A2-6650-46DB-96F2-8BCD9BCBF7B9}" type="datetimeFigureOut">
              <a:rPr lang="en-US" smtClean="0"/>
              <a:pPr>
                <a:defRPr/>
              </a:pPr>
              <a:t>3/14/2018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A218118-A5CB-4F64-98F9-716726503807}"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541111A-99EE-4CB9-8986-7FFB51250B25}" type="datetimeFigureOut">
              <a:rPr lang="en-US" smtClean="0"/>
              <a:pPr>
                <a:defRPr/>
              </a:pPr>
              <a:t>3/14/2018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9295E72-A246-4A1C-98AC-1B6D08DE68E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5AA50EE1-2FD8-4166-980D-0244B9438B28}" type="datetimeFigureOut">
              <a:rPr lang="en-US" smtClean="0"/>
              <a:pPr>
                <a:defRPr/>
              </a:pPr>
              <a:t>3/14/2018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090B50-B046-425F-8C17-4010CA77CED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2D7C04D3-5F61-4F46-A1F1-6CEE1E99B3CE}" type="datetimeFigureOut">
              <a:rPr lang="en-US" smtClean="0"/>
              <a:pPr>
                <a:defRPr/>
              </a:pPr>
              <a:t>3/14/2018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4DA8AEBD-D02F-426D-BC34-44023AC2C2B8}"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6E449742-625C-476B-AB0A-E407D1BBE8C4}" type="datetimeFigureOut">
              <a:rPr lang="en-US" smtClean="0"/>
              <a:pPr>
                <a:defRPr/>
              </a:pPr>
              <a:t>3/14/2018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3DA5A0EA-00B8-4931-86B0-E093927C6809}"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youtube.com/watch?v=tgQyBLWFDBI&amp;playnext=1&amp;list=PL26E20569367C7A82"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Image result for FORGIVENESS"/>
          <p:cNvPicPr>
            <a:picLocks noChangeAspect="1" noChangeArrowheads="1"/>
          </p:cNvPicPr>
          <p:nvPr/>
        </p:nvPicPr>
        <p:blipFill>
          <a:blip r:embed="rId3"/>
          <a:srcRect/>
          <a:stretch>
            <a:fillRect/>
          </a:stretch>
        </p:blipFill>
        <p:spPr bwMode="auto">
          <a:xfrm>
            <a:off x="-1" y="-1"/>
            <a:ext cx="9144001" cy="4803323"/>
          </a:xfrm>
          <a:prstGeom prst="rect">
            <a:avLst/>
          </a:prstGeom>
          <a:noFill/>
        </p:spPr>
      </p:pic>
      <p:sp>
        <p:nvSpPr>
          <p:cNvPr id="7170" name="Title 1"/>
          <p:cNvSpPr>
            <a:spLocks noGrp="1"/>
          </p:cNvSpPr>
          <p:nvPr>
            <p:ph type="ctrTitle"/>
          </p:nvPr>
        </p:nvSpPr>
        <p:spPr>
          <a:xfrm>
            <a:off x="0" y="2157413"/>
            <a:ext cx="8547100" cy="877887"/>
          </a:xfrm>
        </p:spPr>
        <p:txBody>
          <a:bodyPr/>
          <a:lstStyle/>
          <a:p>
            <a:pPr eaLnBrk="1" hangingPunct="1"/>
            <a:r>
              <a:rPr lang="sr-Cyrl-RS" altLang="en-US" sz="4800" dirty="0" smtClean="0"/>
              <a:t>Опроштај</a:t>
            </a:r>
            <a:endParaRPr lang="en-US" altLang="en-US" sz="4800" dirty="0" smtClean="0"/>
          </a:p>
        </p:txBody>
      </p:sp>
      <p:sp>
        <p:nvSpPr>
          <p:cNvPr id="6" name="TextBox 5"/>
          <p:cNvSpPr txBox="1"/>
          <p:nvPr/>
        </p:nvSpPr>
        <p:spPr>
          <a:xfrm>
            <a:off x="1182688" y="5531370"/>
            <a:ext cx="6342374" cy="646331"/>
          </a:xfrm>
          <a:prstGeom prst="rect">
            <a:avLst/>
          </a:prstGeom>
          <a:noFill/>
        </p:spPr>
        <p:txBody>
          <a:bodyPr wrap="square" rtlCol="0">
            <a:spAutoFit/>
          </a:bodyPr>
          <a:lstStyle/>
          <a:p>
            <a:r>
              <a:rPr lang="sr-Cyrl-RS" dirty="0" smtClean="0"/>
              <a:t>ПРАВОСЛАВНИ КАТИХИЗИС ЗА СРЕДЊЕ ШКОЛЕ</a:t>
            </a:r>
          </a:p>
          <a:p>
            <a:r>
              <a:rPr lang="sr-Cyrl-RS" dirty="0" smtClean="0"/>
              <a:t>МАРКО РАДАКОВИЋ, СОМБОР, 2018.</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9144000" cy="1200329"/>
          </a:xfrm>
          <a:prstGeom prst="rect">
            <a:avLst/>
          </a:prstGeom>
        </p:spPr>
        <p:txBody>
          <a:bodyPr wrap="square">
            <a:spAutoFit/>
          </a:bodyPr>
          <a:lstStyle/>
          <a:p>
            <a:r>
              <a:rPr lang="sr-Cyrl-RS" dirty="0" smtClean="0"/>
              <a:t>Лука</a:t>
            </a:r>
            <a:r>
              <a:rPr lang="en-US" dirty="0" smtClean="0"/>
              <a:t> 6</a:t>
            </a:r>
            <a:r>
              <a:rPr lang="sr-Cyrl-RS" dirty="0" smtClean="0"/>
              <a:t>,</a:t>
            </a:r>
            <a:r>
              <a:rPr lang="en-US" dirty="0" smtClean="0"/>
              <a:t>35-38;42</a:t>
            </a:r>
            <a:r>
              <a:rPr lang="sr-Cyrl-RS" dirty="0" smtClean="0"/>
              <a:t> Не судите и неће вам се судити, не осуђујте и нећете бити осуђени; опраштајте и опростиће вам се. Дајте и даће вам се, меру добру и стресену и препуну даће вам у наручје ваше. ЈЕр каквом мером мерите онаквом ће вам се мерити.</a:t>
            </a:r>
            <a:endParaRPr lang="en-US" dirty="0"/>
          </a:p>
        </p:txBody>
      </p:sp>
      <p:pic>
        <p:nvPicPr>
          <p:cNvPr id="1026" name="Picture 2" descr="Image result for forgiveness"/>
          <p:cNvPicPr>
            <a:picLocks noChangeAspect="1" noChangeArrowheads="1"/>
          </p:cNvPicPr>
          <p:nvPr/>
        </p:nvPicPr>
        <p:blipFill>
          <a:blip r:embed="rId2"/>
          <a:srcRect/>
          <a:stretch>
            <a:fillRect/>
          </a:stretch>
        </p:blipFill>
        <p:spPr bwMode="auto">
          <a:xfrm>
            <a:off x="404734" y="1200329"/>
            <a:ext cx="8289561" cy="552116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descr="Image result for FORGIVENESS"/>
          <p:cNvPicPr>
            <a:picLocks noChangeAspect="1" noChangeArrowheads="1"/>
          </p:cNvPicPr>
          <p:nvPr/>
        </p:nvPicPr>
        <p:blipFill>
          <a:blip r:embed="rId2" cstate="print"/>
          <a:srcRect/>
          <a:stretch>
            <a:fillRect/>
          </a:stretch>
        </p:blipFill>
        <p:spPr bwMode="auto">
          <a:xfrm>
            <a:off x="181210" y="152560"/>
            <a:ext cx="8946916" cy="6705440"/>
          </a:xfrm>
          <a:prstGeom prst="rect">
            <a:avLst/>
          </a:prstGeom>
          <a:noFill/>
        </p:spPr>
      </p:pic>
      <p:sp>
        <p:nvSpPr>
          <p:cNvPr id="17410" name="Rectangle 1"/>
          <p:cNvSpPr>
            <a:spLocks noChangeArrowheads="1"/>
          </p:cNvSpPr>
          <p:nvPr/>
        </p:nvSpPr>
        <p:spPr bwMode="auto">
          <a:xfrm>
            <a:off x="0" y="0"/>
            <a:ext cx="8946916" cy="1569660"/>
          </a:xfrm>
          <a:prstGeom prst="rect">
            <a:avLst/>
          </a:prstGeom>
          <a:noFill/>
          <a:ln w="9525">
            <a:noFill/>
            <a:miter lim="800000"/>
            <a:headEnd/>
            <a:tailEnd/>
          </a:ln>
        </p:spPr>
        <p:txBody>
          <a:bodyPr wrap="square">
            <a:spAutoFit/>
          </a:bodyPr>
          <a:lstStyle/>
          <a:p>
            <a:r>
              <a:rPr lang="sr-Cyrl-RS" altLang="en-US" sz="2400" dirty="0" smtClean="0"/>
              <a:t>Не узвраћај никоме зло за зло. Трудите се да чините добро свим људима. Ако је могуће, колико до вас стоји, имајте мир са свим људима.</a:t>
            </a:r>
            <a:endParaRPr lang="en-US" altLang="en-US" sz="2400" dirty="0"/>
          </a:p>
          <a:p>
            <a:r>
              <a:rPr lang="sr-Cyrl-RS" altLang="en-US" sz="2400" dirty="0" smtClean="0"/>
              <a:t>Римљанима</a:t>
            </a:r>
            <a:r>
              <a:rPr lang="en-US" altLang="en-US" sz="2400" dirty="0" smtClean="0"/>
              <a:t> 12</a:t>
            </a:r>
            <a:r>
              <a:rPr lang="sr-Cyrl-RS" altLang="en-US" sz="2400" dirty="0" smtClean="0"/>
              <a:t>,</a:t>
            </a:r>
            <a:r>
              <a:rPr lang="en-US" altLang="en-US" sz="2400" dirty="0" smtClean="0"/>
              <a:t>17-18</a:t>
            </a:r>
            <a:endParaRPr lang="en-US" alt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8368" y="4965174"/>
            <a:ext cx="9172367" cy="1569660"/>
          </a:xfrm>
          <a:prstGeom prst="rect">
            <a:avLst/>
          </a:prstGeom>
          <a:noFill/>
          <a:ln w="9525">
            <a:noFill/>
            <a:miter lim="800000"/>
            <a:headEnd/>
            <a:tailEnd/>
          </a:ln>
        </p:spPr>
        <p:txBody>
          <a:bodyPr wrap="square">
            <a:spAutoFit/>
          </a:bodyPr>
          <a:lstStyle/>
          <a:p>
            <a:pPr algn="r"/>
            <a:r>
              <a:rPr lang="sr-Cyrl-RS" altLang="en-US" sz="2400" dirty="0" smtClean="0"/>
              <a:t>Ако је твој непријатељ гладан, нахрани га, ако је жедан напој га, јер то чинећи згрнућеш живо угљевље на главу његову. </a:t>
            </a:r>
            <a:r>
              <a:rPr lang="sr-Cyrl-RS" altLang="en-US" sz="2400" b="1" dirty="0" smtClean="0"/>
              <a:t>Не дај да те зло победи, но победи зло добрим</a:t>
            </a:r>
            <a:r>
              <a:rPr lang="en-US" altLang="en-US" sz="2400" b="1" dirty="0" smtClean="0"/>
              <a:t>.  </a:t>
            </a:r>
            <a:endParaRPr lang="en-US" altLang="en-US" sz="2400" b="1" dirty="0"/>
          </a:p>
          <a:p>
            <a:pPr algn="r"/>
            <a:r>
              <a:rPr lang="sr-Cyrl-RS" altLang="en-US" sz="2400" dirty="0" smtClean="0"/>
              <a:t>Римљанима</a:t>
            </a:r>
            <a:r>
              <a:rPr lang="en-US" altLang="en-US" sz="2400" dirty="0" smtClean="0"/>
              <a:t> 12</a:t>
            </a:r>
            <a:r>
              <a:rPr lang="sr-Cyrl-RS" altLang="en-US" sz="2400" dirty="0" smtClean="0"/>
              <a:t>, </a:t>
            </a:r>
            <a:r>
              <a:rPr lang="en-US" altLang="en-US" sz="2400" dirty="0" smtClean="0"/>
              <a:t>20-21</a:t>
            </a:r>
            <a:endParaRPr lang="en-US" altLang="en-US" sz="2400" dirty="0"/>
          </a:p>
        </p:txBody>
      </p:sp>
      <p:pic>
        <p:nvPicPr>
          <p:cNvPr id="15362" name="Picture 2" descr="Image result for good samaritan orthodox icon"/>
          <p:cNvPicPr>
            <a:picLocks noChangeAspect="1" noChangeArrowheads="1"/>
          </p:cNvPicPr>
          <p:nvPr/>
        </p:nvPicPr>
        <p:blipFill>
          <a:blip r:embed="rId2"/>
          <a:srcRect/>
          <a:stretch>
            <a:fillRect/>
          </a:stretch>
        </p:blipFill>
        <p:spPr bwMode="auto">
          <a:xfrm>
            <a:off x="2695783" y="-21245"/>
            <a:ext cx="4124742" cy="498641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mage result for jesus and mary magdalen orthodox icon"/>
          <p:cNvPicPr>
            <a:picLocks noChangeAspect="1" noChangeArrowheads="1"/>
          </p:cNvPicPr>
          <p:nvPr/>
        </p:nvPicPr>
        <p:blipFill>
          <a:blip r:embed="rId2"/>
          <a:srcRect/>
          <a:stretch>
            <a:fillRect/>
          </a:stretch>
        </p:blipFill>
        <p:spPr bwMode="auto">
          <a:xfrm>
            <a:off x="155575" y="524656"/>
            <a:ext cx="4299193" cy="5951434"/>
          </a:xfrm>
          <a:prstGeom prst="rect">
            <a:avLst/>
          </a:prstGeom>
          <a:noFill/>
        </p:spPr>
      </p:pic>
      <p:sp>
        <p:nvSpPr>
          <p:cNvPr id="3" name="TextBox 2"/>
          <p:cNvSpPr txBox="1"/>
          <p:nvPr/>
        </p:nvSpPr>
        <p:spPr>
          <a:xfrm>
            <a:off x="4901784" y="1116609"/>
            <a:ext cx="3237875" cy="2308324"/>
          </a:xfrm>
          <a:prstGeom prst="rect">
            <a:avLst/>
          </a:prstGeom>
          <a:noFill/>
        </p:spPr>
        <p:txBody>
          <a:bodyPr wrap="square" rtlCol="0">
            <a:spAutoFit/>
          </a:bodyPr>
          <a:lstStyle/>
          <a:p>
            <a:r>
              <a:rPr lang="sr-Cyrl-RS" dirty="0" smtClean="0"/>
              <a:t>ПРИМЕРИ КАДА ЈЕ ХРИСТОС ОПРОСТИО: </a:t>
            </a:r>
          </a:p>
          <a:p>
            <a:r>
              <a:rPr lang="sr-Cyrl-RS" dirty="0" smtClean="0"/>
              <a:t>МАРИЈА МАГДАЛЕНА</a:t>
            </a:r>
          </a:p>
          <a:p>
            <a:r>
              <a:rPr lang="sr-Cyrl-RS" dirty="0" smtClean="0"/>
              <a:t>МАТЕЈ</a:t>
            </a:r>
          </a:p>
          <a:p>
            <a:r>
              <a:rPr lang="sr-Cyrl-RS" dirty="0" smtClean="0"/>
              <a:t>ПЕТАР</a:t>
            </a:r>
          </a:p>
          <a:p>
            <a:r>
              <a:rPr lang="sr-Cyrl-RS" dirty="0" smtClean="0"/>
              <a:t>ЗАКХЕЈ</a:t>
            </a:r>
          </a:p>
          <a:p>
            <a:r>
              <a:rPr lang="sr-Cyrl-RS" dirty="0" smtClean="0"/>
              <a:t>ИСЦЕЉЕЊА</a:t>
            </a:r>
          </a:p>
          <a:p>
            <a:r>
              <a:rPr lang="sr-Cyrl-RS" dirty="0" smtClean="0"/>
              <a:t>ОПРОШТАЈ НА КРСТУ...</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269823" y="2157413"/>
            <a:ext cx="8547100" cy="877887"/>
          </a:xfrm>
        </p:spPr>
        <p:txBody>
          <a:bodyPr/>
          <a:lstStyle/>
          <a:p>
            <a:pPr eaLnBrk="1" hangingPunct="1"/>
            <a:r>
              <a:rPr lang="sr-Cyrl-RS" altLang="en-US" sz="4800" dirty="0" smtClean="0"/>
              <a:t>Да ли је могуће опростити?</a:t>
            </a:r>
            <a:endParaRPr lang="en-US" altLang="en-US" sz="4800" dirty="0" smtClean="0"/>
          </a:p>
        </p:txBody>
      </p:sp>
      <p:sp>
        <p:nvSpPr>
          <p:cNvPr id="3" name="Subtitle 2"/>
          <p:cNvSpPr>
            <a:spLocks noGrp="1"/>
          </p:cNvSpPr>
          <p:nvPr>
            <p:ph type="subTitle" idx="1"/>
          </p:nvPr>
        </p:nvSpPr>
        <p:spPr>
          <a:xfrm>
            <a:off x="858838" y="3035300"/>
            <a:ext cx="8285162" cy="706438"/>
          </a:xfrm>
        </p:spPr>
        <p:txBody>
          <a:bodyPr>
            <a:noAutofit/>
          </a:bodyPr>
          <a:lstStyle/>
          <a:p>
            <a:pPr fontAlgn="auto">
              <a:spcAft>
                <a:spcPts val="0"/>
              </a:spcAft>
              <a:defRPr/>
            </a:pPr>
            <a:r>
              <a:rPr lang="sr-Cyrl-RS" sz="3600" dirty="0" smtClean="0"/>
              <a:t>И да ли хришћани то морају радити? </a:t>
            </a:r>
            <a:endParaRPr lang="en-US" sz="3600" dirty="0"/>
          </a:p>
        </p:txBody>
      </p:sp>
      <p:sp>
        <p:nvSpPr>
          <p:cNvPr id="4" name="Title 1"/>
          <p:cNvSpPr txBox="1">
            <a:spLocks/>
          </p:cNvSpPr>
          <p:nvPr/>
        </p:nvSpPr>
        <p:spPr>
          <a:xfrm>
            <a:off x="3862388" y="5980113"/>
            <a:ext cx="5281612" cy="877887"/>
          </a:xfrm>
          <a:prstGeom prst="rect">
            <a:avLst/>
          </a:prstGeom>
          <a:solidFill>
            <a:schemeClr val="tx2"/>
          </a:solidFill>
        </p:spPr>
        <p:txBody>
          <a:bodyPr lIns="1188720" rIns="274320" anchor="ctr">
            <a:normAutofit fontScale="70000" lnSpcReduction="20000"/>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pPr fontAlgn="auto">
              <a:spcAft>
                <a:spcPts val="0"/>
              </a:spcAft>
              <a:defRPr/>
            </a:pPr>
            <a:r>
              <a:rPr lang="sr-Cyrl-RS" sz="4800" dirty="0" smtClean="0"/>
              <a:t>Дискусија у разреду.</a:t>
            </a:r>
            <a:endParaRPr lang="en-US" sz="4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605869"/>
            <a:ext cx="9144000" cy="1706208"/>
          </a:xfrm>
        </p:spPr>
        <p:txBody>
          <a:bodyPr>
            <a:normAutofit/>
          </a:bodyPr>
          <a:lstStyle/>
          <a:p>
            <a:pPr>
              <a:buNone/>
            </a:pPr>
            <a:r>
              <a:rPr lang="en-US" dirty="0" smtClean="0"/>
              <a:t>Matt Swatzell</a:t>
            </a:r>
            <a:r>
              <a:rPr lang="sr-Cyrl-RS" dirty="0" smtClean="0"/>
              <a:t>, ватрогасац, док је возио после рада од 24 сата, заспао је за воланом и ударио у ауто 30-огодишње, трудне </a:t>
            </a:r>
            <a:r>
              <a:rPr lang="en-US" dirty="0" smtClean="0"/>
              <a:t>June Fitzgerald</a:t>
            </a:r>
            <a:r>
              <a:rPr lang="sr-Cyrl-RS" dirty="0" smtClean="0"/>
              <a:t> која је била са 19-омесечном ћерком. Ћерка је преживела, жена и нерођена беба нису. </a:t>
            </a:r>
            <a:endParaRPr lang="en-US" dirty="0"/>
          </a:p>
        </p:txBody>
      </p:sp>
      <p:pic>
        <p:nvPicPr>
          <p:cNvPr id="1026" name="Picture 2" descr="https://media1.s-nbcnews.com/j/streams/2014/February/140203/2D11495362-today-erik-fitzgerald-140203.fit-324w.jpg"/>
          <p:cNvPicPr>
            <a:picLocks noChangeAspect="1" noChangeArrowheads="1"/>
          </p:cNvPicPr>
          <p:nvPr/>
        </p:nvPicPr>
        <p:blipFill>
          <a:blip r:embed="rId2"/>
          <a:srcRect/>
          <a:stretch>
            <a:fillRect/>
          </a:stretch>
        </p:blipFill>
        <p:spPr bwMode="auto">
          <a:xfrm>
            <a:off x="974359" y="0"/>
            <a:ext cx="6115987" cy="460586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2143593"/>
          </a:xfrm>
        </p:spPr>
        <p:txBody>
          <a:bodyPr>
            <a:normAutofit/>
          </a:bodyPr>
          <a:lstStyle/>
          <a:p>
            <a:pPr>
              <a:buNone/>
            </a:pPr>
            <a:r>
              <a:rPr lang="sr-Cyrl-RS" dirty="0" smtClean="0"/>
              <a:t>Удовац, Ерик опростио је возачу и чак молио за блажу казну. “Не увиђам зашто би оваква трагедија уништила још живота”, рекао је. Швацел је желео да прича са Ериком, али законски није смео док траје судски поступак од две године. </a:t>
            </a:r>
            <a:endParaRPr lang="en-US" dirty="0"/>
          </a:p>
        </p:txBody>
      </p:sp>
      <p:pic>
        <p:nvPicPr>
          <p:cNvPr id="35844" name="Picture 4" descr="Inspiring-Stories-of-Extreme-Forgiveness-to-Lift-Your-Spirits"/>
          <p:cNvPicPr>
            <a:picLocks noChangeAspect="1" noChangeArrowheads="1"/>
          </p:cNvPicPr>
          <p:nvPr/>
        </p:nvPicPr>
        <p:blipFill>
          <a:blip r:embed="rId2"/>
          <a:srcRect/>
          <a:stretch>
            <a:fillRect/>
          </a:stretch>
        </p:blipFill>
        <p:spPr bwMode="auto">
          <a:xfrm>
            <a:off x="659568" y="2143593"/>
            <a:ext cx="6970426" cy="465058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2023672"/>
          </a:xfrm>
        </p:spPr>
        <p:txBody>
          <a:bodyPr/>
          <a:lstStyle/>
          <a:p>
            <a:pPr>
              <a:buNone/>
            </a:pPr>
            <a:r>
              <a:rPr lang="sr-Cyrl-RS" dirty="0" smtClean="0"/>
              <a:t>Швацел је на двогодишњицу несреће купио коверту у којој је желео да пошаље писмо које је намеравао да пошаље и тада су се срели на паркингу. Чак су постали блиски пријатељи.</a:t>
            </a:r>
            <a:endParaRPr lang="en-US" dirty="0"/>
          </a:p>
        </p:txBody>
      </p:sp>
      <p:pic>
        <p:nvPicPr>
          <p:cNvPr id="34818" name="Picture 2" descr="https://media2.s-nbcnews.com/j/streams/2014/February/140203/2D11501113-today-erik-matt-140203-tease.fit-324w.jpg"/>
          <p:cNvPicPr>
            <a:picLocks noChangeAspect="1" noChangeArrowheads="1"/>
          </p:cNvPicPr>
          <p:nvPr/>
        </p:nvPicPr>
        <p:blipFill>
          <a:blip r:embed="rId2"/>
          <a:srcRect/>
          <a:stretch>
            <a:fillRect/>
          </a:stretch>
        </p:blipFill>
        <p:spPr bwMode="auto">
          <a:xfrm>
            <a:off x="524656" y="1989664"/>
            <a:ext cx="8619344" cy="486833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84420"/>
            <a:ext cx="4736892" cy="5025868"/>
          </a:xfrm>
        </p:spPr>
        <p:txBody>
          <a:bodyPr>
            <a:normAutofit/>
          </a:bodyPr>
          <a:lstStyle/>
          <a:p>
            <a:pPr>
              <a:buNone/>
            </a:pPr>
            <a:r>
              <a:rPr lang="sr-Cyrl-RS" dirty="0" smtClean="0"/>
              <a:t>Иако је Швацел имао Фицџералдов опроштај, није могао да опрости себи. Чак је и мислио да ће се нешто ружно десити његовој породици због његовог греха. Све се променило кад се његова жена породила и кад је добио сина на рођендан Швацелове ћерке.</a:t>
            </a:r>
            <a:endParaRPr lang="en-US" dirty="0"/>
          </a:p>
        </p:txBody>
      </p:sp>
      <p:pic>
        <p:nvPicPr>
          <p:cNvPr id="33794" name="Picture 2" descr="https://media1.s-nbcnews.com/j/streams/2014/February/140203/2D11503444-today-matt-swatzell-140203.fit-320w.jpg"/>
          <p:cNvPicPr>
            <a:picLocks noChangeAspect="1" noChangeArrowheads="1"/>
          </p:cNvPicPr>
          <p:nvPr/>
        </p:nvPicPr>
        <p:blipFill>
          <a:blip r:embed="rId2"/>
          <a:srcRect/>
          <a:stretch>
            <a:fillRect/>
          </a:stretch>
        </p:blipFill>
        <p:spPr bwMode="auto">
          <a:xfrm>
            <a:off x="4736892" y="356433"/>
            <a:ext cx="4028034" cy="605463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362326"/>
            <a:ext cx="8372007" cy="3293022"/>
          </a:xfrm>
        </p:spPr>
        <p:txBody>
          <a:bodyPr/>
          <a:lstStyle/>
          <a:p>
            <a:pPr>
              <a:buNone/>
            </a:pPr>
            <a:r>
              <a:rPr lang="sr-Cyrl-RS" dirty="0" smtClean="0"/>
              <a:t>Дечак Џордин Хов је узео пиштољ свог очуха и случајно упуцао пријатељицу Лурде док је показивао оружје пријатељима. Мајка девојчице му је опростила, јер “би то и Лурде учинила” и молила за блажу казну. После годину дана у дому, Џордин обилази школе са Лурдином мајком и упозорава на опасност од оружја.</a:t>
            </a:r>
            <a:endParaRPr lang="en-US" dirty="0"/>
          </a:p>
        </p:txBody>
      </p:sp>
      <p:pic>
        <p:nvPicPr>
          <p:cNvPr id="36866" name="Picture 2" descr="Image result for Jordyn Howe"/>
          <p:cNvPicPr>
            <a:picLocks noChangeAspect="1" noChangeArrowheads="1"/>
          </p:cNvPicPr>
          <p:nvPr/>
        </p:nvPicPr>
        <p:blipFill>
          <a:blip r:embed="rId2"/>
          <a:srcRect/>
          <a:stretch>
            <a:fillRect/>
          </a:stretch>
        </p:blipFill>
        <p:spPr bwMode="auto">
          <a:xfrm>
            <a:off x="3146425" y="0"/>
            <a:ext cx="5981700" cy="336232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Title 3"/>
          <p:cNvSpPr>
            <a:spLocks noGrp="1"/>
          </p:cNvSpPr>
          <p:nvPr>
            <p:ph type="title" orient="vert"/>
          </p:nvPr>
        </p:nvSpPr>
        <p:spPr>
          <a:xfrm>
            <a:off x="7988300" y="1130300"/>
            <a:ext cx="914400" cy="3381739"/>
          </a:xfrm>
        </p:spPr>
        <p:txBody>
          <a:bodyPr rtlCol="0">
            <a:normAutofit/>
          </a:bodyPr>
          <a:lstStyle/>
          <a:p>
            <a:pPr eaLnBrk="1" fontAlgn="auto" hangingPunct="1">
              <a:spcAft>
                <a:spcPts val="0"/>
              </a:spcAft>
              <a:defRPr/>
            </a:pPr>
            <a:r>
              <a:rPr lang="sr-Cyrl-RS" dirty="0" smtClean="0">
                <a:ea typeface="+mj-ea"/>
              </a:rPr>
              <a:t>Циљеви</a:t>
            </a:r>
            <a:endParaRPr lang="en-US" dirty="0">
              <a:ea typeface="+mj-ea"/>
            </a:endParaRPr>
          </a:p>
        </p:txBody>
      </p:sp>
      <p:sp>
        <p:nvSpPr>
          <p:cNvPr id="5" name="Vertical Text Placeholder 4"/>
          <p:cNvSpPr>
            <a:spLocks noGrp="1"/>
          </p:cNvSpPr>
          <p:nvPr>
            <p:ph type="body" orient="vert" idx="1"/>
          </p:nvPr>
        </p:nvSpPr>
        <p:spPr>
          <a:xfrm>
            <a:off x="1117600" y="1735139"/>
            <a:ext cx="6426200" cy="1772560"/>
          </a:xfrm>
        </p:spPr>
        <p:txBody>
          <a:bodyPr vert="horz" rtlCol="0">
            <a:normAutofit/>
          </a:bodyPr>
          <a:lstStyle/>
          <a:p>
            <a:pPr eaLnBrk="1" fontAlgn="auto" hangingPunct="1">
              <a:spcAft>
                <a:spcPts val="0"/>
              </a:spcAft>
              <a:defRPr/>
            </a:pPr>
            <a:r>
              <a:rPr lang="sr-Cyrl-RS" b="1" dirty="0" smtClean="0">
                <a:solidFill>
                  <a:schemeClr val="tx1">
                    <a:lumMod val="65000"/>
                    <a:lumOff val="35000"/>
                  </a:schemeClr>
                </a:solidFill>
                <a:ea typeface="+mn-ea"/>
              </a:rPr>
              <a:t>Сазнати: </a:t>
            </a:r>
            <a:r>
              <a:rPr lang="sr-Cyrl-RS" dirty="0" smtClean="0">
                <a:solidFill>
                  <a:schemeClr val="tx1">
                    <a:lumMod val="65000"/>
                    <a:lumOff val="35000"/>
                  </a:schemeClr>
                </a:solidFill>
                <a:ea typeface="+mn-ea"/>
              </a:rPr>
              <a:t>Шта значи опростити</a:t>
            </a:r>
            <a:endParaRPr lang="en-US" dirty="0" smtClean="0">
              <a:solidFill>
                <a:schemeClr val="tx1">
                  <a:lumMod val="65000"/>
                  <a:lumOff val="35000"/>
                </a:schemeClr>
              </a:solidFill>
              <a:ea typeface="+mn-ea"/>
            </a:endParaRPr>
          </a:p>
          <a:p>
            <a:pPr eaLnBrk="1" fontAlgn="auto" hangingPunct="1">
              <a:spcAft>
                <a:spcPts val="0"/>
              </a:spcAft>
              <a:defRPr/>
            </a:pPr>
            <a:r>
              <a:rPr lang="sr-Cyrl-RS" b="1" dirty="0" smtClean="0">
                <a:solidFill>
                  <a:schemeClr val="tx1">
                    <a:lumMod val="65000"/>
                    <a:lumOff val="35000"/>
                  </a:schemeClr>
                </a:solidFill>
                <a:ea typeface="+mn-ea"/>
              </a:rPr>
              <a:t>Разумети </a:t>
            </a:r>
            <a:r>
              <a:rPr lang="sr-Cyrl-RS" dirty="0" smtClean="0">
                <a:solidFill>
                  <a:schemeClr val="tx1">
                    <a:lumMod val="65000"/>
                    <a:lumOff val="35000"/>
                  </a:schemeClr>
                </a:solidFill>
                <a:ea typeface="+mn-ea"/>
              </a:rPr>
              <a:t>Зашто хришћани треба да опраштају.</a:t>
            </a:r>
            <a:endParaRPr lang="en-US" dirty="0" smtClean="0">
              <a:solidFill>
                <a:schemeClr val="tx1">
                  <a:lumMod val="65000"/>
                  <a:lumOff val="35000"/>
                </a:schemeClr>
              </a:solidFill>
              <a:ea typeface="+mn-ea"/>
            </a:endParaRPr>
          </a:p>
          <a:p>
            <a:pPr eaLnBrk="1" fontAlgn="auto" hangingPunct="1">
              <a:spcAft>
                <a:spcPts val="0"/>
              </a:spcAft>
              <a:defRPr/>
            </a:pPr>
            <a:endParaRPr lang="en-US" dirty="0">
              <a:solidFill>
                <a:schemeClr val="tx1">
                  <a:lumMod val="65000"/>
                  <a:lumOff val="35000"/>
                </a:schemeClr>
              </a:solidFill>
              <a:ea typeface="+mn-ea"/>
            </a:endParaRPr>
          </a:p>
          <a:p>
            <a:pPr eaLnBrk="1" fontAlgn="auto" hangingPunct="1">
              <a:spcAft>
                <a:spcPts val="0"/>
              </a:spcAft>
              <a:buNone/>
              <a:defRPr/>
            </a:pPr>
            <a:endParaRPr lang="en-US" dirty="0" smtClean="0">
              <a:solidFill>
                <a:schemeClr val="tx1">
                  <a:lumMod val="65000"/>
                  <a:lumOff val="35000"/>
                </a:schemeClr>
              </a:solidFill>
              <a:ea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6282" y="731837"/>
            <a:ext cx="3477718" cy="6126163"/>
          </a:xfrm>
        </p:spPr>
        <p:txBody>
          <a:bodyPr>
            <a:normAutofit/>
          </a:bodyPr>
          <a:lstStyle/>
          <a:p>
            <a:pPr>
              <a:buNone/>
            </a:pPr>
            <a:r>
              <a:rPr lang="sr-Cyrl-RS" dirty="0" smtClean="0"/>
              <a:t>Писца Рејчел Фидман је вече пре венчања, на девојачкој вечери, другарица у шали гурнула у базен након чега је остала парализована. Пријатељици је опростила и никад је није именовала у јавности.</a:t>
            </a:r>
            <a:endParaRPr lang="en-US" dirty="0"/>
          </a:p>
        </p:txBody>
      </p:sp>
      <p:pic>
        <p:nvPicPr>
          <p:cNvPr id="37890" name="Picture 2" descr="Image result for Rachelle Friedman"/>
          <p:cNvPicPr>
            <a:picLocks noChangeAspect="1" noChangeArrowheads="1"/>
          </p:cNvPicPr>
          <p:nvPr/>
        </p:nvPicPr>
        <p:blipFill>
          <a:blip r:embed="rId2"/>
          <a:srcRect/>
          <a:stretch>
            <a:fillRect/>
          </a:stretch>
        </p:blipFill>
        <p:spPr bwMode="auto">
          <a:xfrm>
            <a:off x="-1" y="389744"/>
            <a:ext cx="4993905" cy="625123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lstStyle/>
          <a:p>
            <a:r>
              <a:rPr lang="en-US" altLang="en-US" smtClean="0">
                <a:ea typeface="ＭＳ Ｐゴシック" pitchFamily="34" charset="-128"/>
              </a:rPr>
              <a:t>Anthony Walker</a:t>
            </a:r>
          </a:p>
        </p:txBody>
      </p:sp>
      <p:pic>
        <p:nvPicPr>
          <p:cNvPr id="19461" name="Picture 5">
            <a:hlinkClick r:id="rId2"/>
          </p:cNvPr>
          <p:cNvPicPr>
            <a:picLocks noChangeAspect="1"/>
          </p:cNvPicPr>
          <p:nvPr/>
        </p:nvPicPr>
        <p:blipFill>
          <a:blip r:embed="rId3"/>
          <a:srcRect/>
          <a:stretch>
            <a:fillRect/>
          </a:stretch>
        </p:blipFill>
        <p:spPr bwMode="auto">
          <a:xfrm>
            <a:off x="6127750" y="214424"/>
            <a:ext cx="3016250" cy="4225925"/>
          </a:xfrm>
          <a:prstGeom prst="rect">
            <a:avLst/>
          </a:prstGeom>
          <a:noFill/>
          <a:ln w="9525">
            <a:noFill/>
            <a:miter lim="800000"/>
            <a:headEnd/>
            <a:tailEnd/>
          </a:ln>
        </p:spPr>
      </p:pic>
      <p:sp>
        <p:nvSpPr>
          <p:cNvPr id="5" name="Content Placeholder 4"/>
          <p:cNvSpPr>
            <a:spLocks noGrp="1"/>
          </p:cNvSpPr>
          <p:nvPr>
            <p:ph sz="half" idx="1"/>
          </p:nvPr>
        </p:nvSpPr>
        <p:spPr>
          <a:xfrm>
            <a:off x="397135" y="1676400"/>
            <a:ext cx="5111750" cy="1486525"/>
          </a:xfrm>
        </p:spPr>
        <p:txBody>
          <a:bodyPr/>
          <a:lstStyle/>
          <a:p>
            <a:pPr>
              <a:buNone/>
            </a:pPr>
            <a:r>
              <a:rPr lang="sr-Cyrl-RS" dirty="0" smtClean="0"/>
              <a:t>Дечак  убијен на кошаркашком терену због расне нетрпељивости.</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498475" y="4300538"/>
            <a:ext cx="8134350" cy="2246769"/>
          </a:xfrm>
          <a:prstGeom prst="rect">
            <a:avLst/>
          </a:prstGeom>
          <a:noFill/>
          <a:ln w="9525">
            <a:noFill/>
            <a:miter lim="800000"/>
            <a:headEnd/>
            <a:tailEnd/>
          </a:ln>
        </p:spPr>
        <p:txBody>
          <a:bodyPr>
            <a:spAutoFit/>
          </a:bodyPr>
          <a:lstStyle/>
          <a:p>
            <a:r>
              <a:rPr lang="en-US" altLang="en-US" sz="2400" dirty="0" smtClean="0"/>
              <a:t>‘</a:t>
            </a:r>
            <a:r>
              <a:rPr lang="sr-Cyrl-RS" altLang="en-US" sz="2400" dirty="0" smtClean="0"/>
              <a:t>Неопраштање те чини жртвом,  а зашто бих била жртва? Ентони је провео живот опраштајући.Његов живот се залагао за мир, љубав и опроштај и ја га тиме настављам</a:t>
            </a:r>
            <a:r>
              <a:rPr lang="en-US" altLang="ja-JP" sz="2400" dirty="0" smtClean="0"/>
              <a:t>.</a:t>
            </a:r>
            <a:endParaRPr lang="en-US" altLang="ja-JP" sz="2400" dirty="0"/>
          </a:p>
          <a:p>
            <a:endParaRPr lang="en-US" altLang="en-US" sz="2200" dirty="0"/>
          </a:p>
          <a:p>
            <a:r>
              <a:rPr lang="en-US" altLang="en-US" sz="2200" b="1" dirty="0"/>
              <a:t>Gee </a:t>
            </a:r>
            <a:r>
              <a:rPr lang="en-US" altLang="en-US" sz="2200" b="1" dirty="0" smtClean="0"/>
              <a:t>Walker</a:t>
            </a:r>
            <a:r>
              <a:rPr lang="sr-Cyrl-RS" altLang="en-US" sz="2200" b="1" dirty="0" smtClean="0"/>
              <a:t>, мајка убијеног.</a:t>
            </a:r>
            <a:endParaRPr lang="en-US" altLang="en-US" sz="2200" b="1" dirty="0"/>
          </a:p>
        </p:txBody>
      </p:sp>
      <p:pic>
        <p:nvPicPr>
          <p:cNvPr id="20483" name="Picture 5"/>
          <p:cNvPicPr>
            <a:picLocks noChangeAspect="1"/>
          </p:cNvPicPr>
          <p:nvPr/>
        </p:nvPicPr>
        <p:blipFill>
          <a:blip r:embed="rId3"/>
          <a:srcRect/>
          <a:stretch>
            <a:fillRect/>
          </a:stretch>
        </p:blipFill>
        <p:spPr bwMode="auto">
          <a:xfrm>
            <a:off x="0" y="0"/>
            <a:ext cx="9144000" cy="416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p:cNvPicPr>
            <a:picLocks noChangeAspect="1"/>
          </p:cNvPicPr>
          <p:nvPr/>
        </p:nvPicPr>
        <p:blipFill>
          <a:blip r:embed="rId3"/>
          <a:srcRect/>
          <a:stretch>
            <a:fillRect/>
          </a:stretch>
        </p:blipFill>
        <p:spPr bwMode="auto">
          <a:xfrm>
            <a:off x="4486275" y="4737100"/>
            <a:ext cx="4657725" cy="2120900"/>
          </a:xfrm>
          <a:prstGeom prst="rect">
            <a:avLst/>
          </a:prstGeom>
          <a:noFill/>
          <a:ln w="9525">
            <a:noFill/>
            <a:miter lim="800000"/>
            <a:headEnd/>
            <a:tailEnd/>
          </a:ln>
        </p:spPr>
      </p:pic>
      <p:sp>
        <p:nvSpPr>
          <p:cNvPr id="21507" name="Rectangle 1"/>
          <p:cNvSpPr>
            <a:spLocks noChangeArrowheads="1"/>
          </p:cNvSpPr>
          <p:nvPr/>
        </p:nvSpPr>
        <p:spPr bwMode="auto">
          <a:xfrm>
            <a:off x="239713" y="514350"/>
            <a:ext cx="8274050" cy="4493538"/>
          </a:xfrm>
          <a:prstGeom prst="rect">
            <a:avLst/>
          </a:prstGeom>
          <a:noFill/>
          <a:ln w="9525">
            <a:noFill/>
            <a:miter lim="800000"/>
            <a:headEnd/>
            <a:tailEnd/>
          </a:ln>
        </p:spPr>
        <p:txBody>
          <a:bodyPr>
            <a:spAutoFit/>
          </a:bodyPr>
          <a:lstStyle/>
          <a:p>
            <a:r>
              <a:rPr lang="en-US" altLang="en-US" sz="2200" dirty="0" smtClean="0"/>
              <a:t>‘</a:t>
            </a:r>
            <a:r>
              <a:rPr lang="sr-Cyrl-RS" altLang="en-US" sz="2200" dirty="0" smtClean="0"/>
              <a:t>Седамдесет пута седам пута морамо опростити, томе смо научени, то морамо учинити.  То је свакодевна ствар. Тешко је, изузетно тешко, али успеш. Олакшава горчину и гнев ако можеш да се пробудиш ујутро и милиш “опрости, опрости, опрости.” То је животна реченица. Шта горчина доноси? Изједе те изнутра, као рак.</a:t>
            </a:r>
            <a:r>
              <a:rPr lang="en-US" altLang="en-US" sz="2200" dirty="0" smtClean="0"/>
              <a:t>.  </a:t>
            </a:r>
            <a:endParaRPr lang="en-US" altLang="en-US" sz="2200" dirty="0"/>
          </a:p>
          <a:p>
            <a:r>
              <a:rPr lang="sr-Cyrl-RS" altLang="en-US" sz="2200" b="1" dirty="0" smtClean="0"/>
              <a:t>Да ли је Ваша вера била у искушењу након Ентонијеве смрти? </a:t>
            </a:r>
            <a:endParaRPr lang="en-US" altLang="en-US" sz="2200" b="1" dirty="0"/>
          </a:p>
          <a:p>
            <a:r>
              <a:rPr lang="sr-Cyrl-RS" altLang="en-US" sz="2200" dirty="0" smtClean="0"/>
              <a:t>Наравно да јесте. Само сам човек. Било је веома тешко, али морам због себе и других следити Христове речи. Једно је то рећи, али када то требаш заиста и учинити, тешко је. </a:t>
            </a:r>
            <a:endParaRPr lang="en-US" altLang="en-US" sz="2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0" y="2157413"/>
            <a:ext cx="8547100" cy="877887"/>
          </a:xfrm>
        </p:spPr>
        <p:txBody>
          <a:bodyPr>
            <a:normAutofit fontScale="90000"/>
          </a:bodyPr>
          <a:lstStyle/>
          <a:p>
            <a:pPr eaLnBrk="1" hangingPunct="1"/>
            <a:r>
              <a:rPr lang="sr-Cyrl-RS" altLang="en-US" sz="4800" dirty="0" smtClean="0"/>
              <a:t>Да ли би ти могао/ла да урадиш ово?</a:t>
            </a:r>
            <a:br>
              <a:rPr lang="sr-Cyrl-RS" altLang="en-US" sz="4800" dirty="0" smtClean="0"/>
            </a:br>
            <a:r>
              <a:rPr lang="sr-Cyrl-RS" altLang="en-US" sz="4800" dirty="0" smtClean="0"/>
              <a:t>Знаш ли још неке примере опроштаја?</a:t>
            </a:r>
            <a:endParaRPr lang="en-US" altLang="en-US" sz="4800" dirty="0" smtClean="0"/>
          </a:p>
        </p:txBody>
      </p:sp>
      <p:sp>
        <p:nvSpPr>
          <p:cNvPr id="3" name="Subtitle 2"/>
          <p:cNvSpPr>
            <a:spLocks noGrp="1"/>
          </p:cNvSpPr>
          <p:nvPr>
            <p:ph type="subTitle" idx="1"/>
          </p:nvPr>
        </p:nvSpPr>
        <p:spPr>
          <a:xfrm>
            <a:off x="663966" y="3741738"/>
            <a:ext cx="8285162" cy="706438"/>
          </a:xfrm>
        </p:spPr>
        <p:txBody>
          <a:bodyPr>
            <a:noAutofit/>
          </a:bodyPr>
          <a:lstStyle/>
          <a:p>
            <a:pPr fontAlgn="auto">
              <a:spcAft>
                <a:spcPts val="0"/>
              </a:spcAft>
              <a:defRPr/>
            </a:pPr>
            <a:r>
              <a:rPr lang="sr-Cyrl-RS" sz="3600" dirty="0" smtClean="0"/>
              <a:t>опроштај</a:t>
            </a:r>
            <a:endParaRPr lang="en-US" sz="3600" dirty="0"/>
          </a:p>
        </p:txBody>
      </p:sp>
      <p:sp>
        <p:nvSpPr>
          <p:cNvPr id="4" name="Title 1"/>
          <p:cNvSpPr txBox="1">
            <a:spLocks/>
          </p:cNvSpPr>
          <p:nvPr/>
        </p:nvSpPr>
        <p:spPr>
          <a:xfrm>
            <a:off x="3862388" y="5980113"/>
            <a:ext cx="5281612" cy="877887"/>
          </a:xfrm>
          <a:prstGeom prst="rect">
            <a:avLst/>
          </a:prstGeom>
          <a:solidFill>
            <a:schemeClr val="tx2"/>
          </a:solidFill>
        </p:spPr>
        <p:txBody>
          <a:bodyPr lIns="1188720" rIns="27432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pPr fontAlgn="auto">
              <a:spcAft>
                <a:spcPts val="0"/>
              </a:spcAft>
              <a:defRPr/>
            </a:pPr>
            <a:r>
              <a:rPr lang="sr-Cyrl-RS" sz="4800" dirty="0" smtClean="0"/>
              <a:t>разговор</a:t>
            </a:r>
            <a:endParaRPr lang="en-US" sz="4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4852" y="299803"/>
            <a:ext cx="3162925" cy="320789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24852" y="584616"/>
            <a:ext cx="3162925" cy="1754326"/>
          </a:xfrm>
          <a:prstGeom prst="rect">
            <a:avLst/>
          </a:prstGeom>
          <a:noFill/>
        </p:spPr>
        <p:txBody>
          <a:bodyPr wrap="square" rtlCol="0">
            <a:spAutoFit/>
          </a:bodyPr>
          <a:lstStyle/>
          <a:p>
            <a:r>
              <a:rPr lang="sr-Cyrl-RS" sz="3600" b="1" dirty="0" smtClean="0"/>
              <a:t>Да, лако. Не би ми сметало.</a:t>
            </a:r>
            <a:endParaRPr lang="en-US" sz="3600" b="1" dirty="0"/>
          </a:p>
        </p:txBody>
      </p:sp>
      <p:sp>
        <p:nvSpPr>
          <p:cNvPr id="5" name="Rectangle 4"/>
          <p:cNvSpPr/>
          <p:nvPr/>
        </p:nvSpPr>
        <p:spPr>
          <a:xfrm>
            <a:off x="5981075" y="299803"/>
            <a:ext cx="3162925" cy="320789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r>
              <a:rPr lang="sr-Cyrl-RS" sz="3600" b="1" dirty="0" smtClean="0">
                <a:solidFill>
                  <a:prstClr val="white"/>
                </a:solidFill>
                <a:latin typeface="Century Gothic" pitchFamily="34" charset="0"/>
                <a:ea typeface="ＭＳ Ｐゴシック" pitchFamily="34" charset="-128"/>
              </a:rPr>
              <a:t>Можда касније, када то пребродим.</a:t>
            </a:r>
            <a:endParaRPr lang="en-US" sz="3600" b="1" dirty="0">
              <a:solidFill>
                <a:prstClr val="white"/>
              </a:solidFill>
              <a:latin typeface="Century Gothic" pitchFamily="34" charset="0"/>
              <a:ea typeface="ＭＳ Ｐゴシック" pitchFamily="34" charset="-128"/>
            </a:endParaRPr>
          </a:p>
        </p:txBody>
      </p:sp>
      <p:sp>
        <p:nvSpPr>
          <p:cNvPr id="6" name="Rectangle 5"/>
          <p:cNvSpPr/>
          <p:nvPr/>
        </p:nvSpPr>
        <p:spPr>
          <a:xfrm>
            <a:off x="224852" y="3650105"/>
            <a:ext cx="3162925" cy="320789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r>
              <a:rPr lang="sr-Cyrl-RS" sz="3600" b="1" dirty="0" smtClean="0">
                <a:solidFill>
                  <a:prstClr val="white"/>
                </a:solidFill>
                <a:latin typeface="Century Gothic" pitchFamily="34" charset="0"/>
                <a:ea typeface="ＭＳ Ｐゴシック" pitchFamily="34" charset="-128"/>
              </a:rPr>
              <a:t>Морали би прво да се извине.</a:t>
            </a:r>
            <a:endParaRPr lang="en-US" sz="3600" b="1" dirty="0">
              <a:solidFill>
                <a:prstClr val="white"/>
              </a:solidFill>
              <a:latin typeface="Century Gothic" pitchFamily="34" charset="0"/>
              <a:ea typeface="ＭＳ Ｐゴシック" pitchFamily="34" charset="-128"/>
            </a:endParaRPr>
          </a:p>
        </p:txBody>
      </p:sp>
      <p:sp>
        <p:nvSpPr>
          <p:cNvPr id="7" name="Rectangle 6"/>
          <p:cNvSpPr/>
          <p:nvPr/>
        </p:nvSpPr>
        <p:spPr>
          <a:xfrm>
            <a:off x="5981075" y="3650105"/>
            <a:ext cx="3162925" cy="320789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r>
              <a:rPr lang="sr-Cyrl-RS" sz="3600" b="1" dirty="0" smtClean="0">
                <a:solidFill>
                  <a:prstClr val="white"/>
                </a:solidFill>
                <a:latin typeface="Century Gothic" pitchFamily="34" charset="0"/>
                <a:ea typeface="ＭＳ Ｐゴシック" pitchFamily="34" charset="-128"/>
              </a:rPr>
              <a:t>Само ако се на неки начин искупе.</a:t>
            </a:r>
            <a:endParaRPr lang="en-US" sz="3600" b="1" dirty="0">
              <a:solidFill>
                <a:prstClr val="white"/>
              </a:solidFill>
              <a:latin typeface="Century Gothic" pitchFamily="34" charset="0"/>
              <a:ea typeface="ＭＳ Ｐゴシック" pitchFamily="34" charset="-128"/>
            </a:endParaRPr>
          </a:p>
        </p:txBody>
      </p:sp>
      <p:sp>
        <p:nvSpPr>
          <p:cNvPr id="8" name="Rectangle 7"/>
          <p:cNvSpPr/>
          <p:nvPr/>
        </p:nvSpPr>
        <p:spPr>
          <a:xfrm>
            <a:off x="2968053" y="2222172"/>
            <a:ext cx="3013022" cy="28295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endParaRPr lang="en-US" sz="3600" b="1" dirty="0">
              <a:solidFill>
                <a:prstClr val="white"/>
              </a:solidFill>
              <a:latin typeface="Britannic Bold" pitchFamily="34" charset="0"/>
              <a:ea typeface="ＭＳ Ｐゴシック" pitchFamily="34" charset="-128"/>
            </a:endParaRPr>
          </a:p>
        </p:txBody>
      </p:sp>
      <p:sp>
        <p:nvSpPr>
          <p:cNvPr id="9" name="Rectangle 8"/>
          <p:cNvSpPr/>
          <p:nvPr/>
        </p:nvSpPr>
        <p:spPr>
          <a:xfrm rot="19415934">
            <a:off x="2822630" y="3326939"/>
            <a:ext cx="3456394" cy="646331"/>
          </a:xfrm>
          <a:prstGeom prst="rect">
            <a:avLst/>
          </a:prstGeom>
          <a:noFill/>
        </p:spPr>
        <p:txBody>
          <a:bodyPr wrap="none" lIns="91440" tIns="45720" rIns="91440" bIns="45720">
            <a:spAutoFit/>
          </a:bodyPr>
          <a:lstStyle/>
          <a:p>
            <a:pPr algn="ctr"/>
            <a:r>
              <a:rPr lang="ru-RU"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Н</a:t>
            </a:r>
            <a:r>
              <a:rPr lang="sr-Cyrl-R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еопростиво!</a:t>
            </a:r>
            <a:endPar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239713" y="550863"/>
            <a:ext cx="8050212" cy="5078313"/>
          </a:xfrm>
          <a:prstGeom prst="rect">
            <a:avLst/>
          </a:prstGeom>
          <a:noFill/>
          <a:ln w="9525">
            <a:noFill/>
            <a:miter lim="800000"/>
            <a:headEnd/>
            <a:tailEnd/>
          </a:ln>
        </p:spPr>
        <p:txBody>
          <a:bodyPr>
            <a:spAutoFit/>
          </a:bodyPr>
          <a:lstStyle/>
          <a:p>
            <a:r>
              <a:rPr lang="sr-Cyrl-RS" altLang="en-US" b="1" dirty="0" smtClean="0"/>
              <a:t>Случајно су те “закачили” на улици.</a:t>
            </a:r>
            <a:endParaRPr lang="en-US" altLang="en-US" b="1" dirty="0"/>
          </a:p>
          <a:p>
            <a:endParaRPr lang="en-US" altLang="en-US" b="1" dirty="0"/>
          </a:p>
          <a:p>
            <a:r>
              <a:rPr lang="sr-Cyrl-RS" altLang="en-US" b="1" dirty="0" smtClean="0"/>
              <a:t>Твој момак/девојка ти каже да те више не воли и завршава везу.</a:t>
            </a:r>
          </a:p>
          <a:p>
            <a:endParaRPr lang="en-US" altLang="en-US" b="1" dirty="0"/>
          </a:p>
          <a:p>
            <a:r>
              <a:rPr lang="sr-Cyrl-RS" altLang="en-US" b="1" dirty="0" smtClean="0"/>
              <a:t>Сломио/ла си тањир у мензи и сви ти се смеју. </a:t>
            </a:r>
            <a:endParaRPr lang="sr-Cyrl-RS" altLang="en-US" b="1" dirty="0" smtClean="0">
              <a:sym typeface="Wingdings" pitchFamily="2" charset="2"/>
            </a:endParaRPr>
          </a:p>
          <a:p>
            <a:endParaRPr lang="en-US" altLang="en-US" b="1" dirty="0"/>
          </a:p>
          <a:p>
            <a:r>
              <a:rPr lang="sr-Cyrl-RS" altLang="en-US" b="1" dirty="0" smtClean="0"/>
              <a:t>Твој најбољи пријатељ(ица) се више дружи с неким другим, него с тобом.</a:t>
            </a:r>
          </a:p>
          <a:p>
            <a:endParaRPr lang="en-US" altLang="en-US" b="1" dirty="0"/>
          </a:p>
          <a:p>
            <a:r>
              <a:rPr lang="sr-Cyrl-RS" altLang="en-US" b="1" dirty="0" smtClean="0"/>
              <a:t>Твој брат/ сестра се шали с тобом и ставља со у шећер.</a:t>
            </a:r>
            <a:endParaRPr lang="en-US" altLang="en-US" b="1" dirty="0"/>
          </a:p>
          <a:p>
            <a:endParaRPr lang="en-US" altLang="en-US" b="1" dirty="0"/>
          </a:p>
          <a:p>
            <a:r>
              <a:rPr lang="sr-Cyrl-RS" altLang="en-US" b="1" dirty="0" smtClean="0"/>
              <a:t>Пријатељи те лажу. ( Да неће излазити, а ти изађеш и видиш их! ) </a:t>
            </a:r>
          </a:p>
          <a:p>
            <a:endParaRPr lang="sr-Cyrl-RS" altLang="en-US" b="1" dirty="0"/>
          </a:p>
          <a:p>
            <a:r>
              <a:rPr lang="sr-Cyrl-RS" altLang="en-US" b="1" dirty="0" smtClean="0"/>
              <a:t>Неко ти случајно згази аутом  пса на улици.</a:t>
            </a:r>
          </a:p>
          <a:p>
            <a:endParaRPr lang="en-US" altLang="en-US" b="1" dirty="0"/>
          </a:p>
          <a:p>
            <a:r>
              <a:rPr lang="sr-Cyrl-RS" altLang="en-US" b="1" dirty="0" smtClean="0"/>
              <a:t>Неко ти намерно згази аутом  пса на улици.</a:t>
            </a:r>
            <a:endParaRPr lang="en-US" altLang="en-US" b="1" dirty="0" smtClean="0"/>
          </a:p>
          <a:p>
            <a:endParaRPr lang="en-US" altLang="en-US" b="1" dirty="0"/>
          </a:p>
          <a:p>
            <a:r>
              <a:rPr lang="sr-Cyrl-RS" altLang="en-US" b="1" dirty="0" smtClean="0"/>
              <a:t>Неко шири непријатне гласине о теби по школи.</a:t>
            </a:r>
            <a:endParaRPr lang="en-US" altLang="en-US" b="1" dirty="0"/>
          </a:p>
        </p:txBody>
      </p:sp>
      <p:pic>
        <p:nvPicPr>
          <p:cNvPr id="4" name="Picture 3" descr="Capture.JPG"/>
          <p:cNvPicPr>
            <a:picLocks noChangeAspect="1"/>
          </p:cNvPicPr>
          <p:nvPr/>
        </p:nvPicPr>
        <p:blipFill>
          <a:blip r:embed="rId2"/>
          <a:stretch>
            <a:fillRect/>
          </a:stretch>
        </p:blipFill>
        <p:spPr>
          <a:xfrm>
            <a:off x="6033677" y="4542021"/>
            <a:ext cx="3110323" cy="228882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0" y="0"/>
            <a:ext cx="8050212" cy="5324535"/>
          </a:xfrm>
          <a:prstGeom prst="rect">
            <a:avLst/>
          </a:prstGeom>
          <a:noFill/>
          <a:ln w="9525">
            <a:noFill/>
            <a:miter lim="800000"/>
            <a:headEnd/>
            <a:tailEnd/>
          </a:ln>
        </p:spPr>
        <p:txBody>
          <a:bodyPr>
            <a:spAutoFit/>
          </a:bodyPr>
          <a:lstStyle/>
          <a:p>
            <a:r>
              <a:rPr lang="sr-Cyrl-RS" altLang="en-US" sz="2000" b="1" dirty="0" smtClean="0"/>
              <a:t>Пријатељ(ица) је позајмила од тебе најбољу и најскупљу блузу и уништила је масним сосом од парадајза. И црним вином. </a:t>
            </a:r>
            <a:r>
              <a:rPr lang="sr-Cyrl-RS" altLang="en-US" sz="2000" b="1" dirty="0" smtClean="0">
                <a:sym typeface="Wingdings" pitchFamily="2" charset="2"/>
              </a:rPr>
              <a:t> </a:t>
            </a:r>
          </a:p>
          <a:p>
            <a:endParaRPr lang="sr-Cyrl-RS" altLang="en-US" sz="2000" b="1" dirty="0">
              <a:sym typeface="Wingdings" pitchFamily="2" charset="2"/>
            </a:endParaRPr>
          </a:p>
          <a:p>
            <a:r>
              <a:rPr lang="sr-Cyrl-RS" altLang="en-US" sz="2000" b="1" dirty="0" smtClean="0">
                <a:sym typeface="Wingdings" pitchFamily="2" charset="2"/>
              </a:rPr>
              <a:t>Родитељи су заборавили да те покупе, па мораш да пешачиш по киши до куће. </a:t>
            </a:r>
            <a:r>
              <a:rPr lang="sr-Cyrl-RS" altLang="en-US" sz="2000" b="1" dirty="0" smtClean="0"/>
              <a:t> </a:t>
            </a:r>
          </a:p>
          <a:p>
            <a:endParaRPr lang="en-US" altLang="en-US" sz="2000" b="1" dirty="0"/>
          </a:p>
          <a:p>
            <a:r>
              <a:rPr lang="sr-Cyrl-RS" altLang="en-US" sz="2000" b="1" dirty="0" smtClean="0"/>
              <a:t>Брат/сестра ти чита дневник.</a:t>
            </a:r>
            <a:endParaRPr lang="en-US" altLang="en-US" sz="2000" b="1" dirty="0"/>
          </a:p>
          <a:p>
            <a:endParaRPr lang="sr-Cyrl-RS" altLang="en-US" sz="2000" b="1" dirty="0" smtClean="0"/>
          </a:p>
          <a:p>
            <a:r>
              <a:rPr lang="sr-Cyrl-RS" altLang="en-US" sz="2000" b="1" dirty="0" smtClean="0"/>
              <a:t>Малтретирају те у разреду. </a:t>
            </a:r>
            <a:endParaRPr lang="en-US" altLang="en-US" sz="2000" b="1" dirty="0"/>
          </a:p>
          <a:p>
            <a:endParaRPr lang="sr-Cyrl-RS" altLang="en-US" sz="2000" b="1" dirty="0" smtClean="0"/>
          </a:p>
          <a:p>
            <a:r>
              <a:rPr lang="sr-Cyrl-RS" altLang="en-US" sz="2000" b="1" dirty="0" smtClean="0"/>
              <a:t>Родитељи не желе да те пусте на журку.</a:t>
            </a:r>
            <a:endParaRPr lang="en-US" altLang="en-US" sz="2000" b="1" dirty="0"/>
          </a:p>
          <a:p>
            <a:endParaRPr lang="sr-Cyrl-RS" altLang="en-US" sz="2000" b="1" dirty="0" smtClean="0"/>
          </a:p>
          <a:p>
            <a:r>
              <a:rPr lang="sr-Cyrl-RS" altLang="en-US" sz="2000" b="1" dirty="0" smtClean="0"/>
              <a:t>Професор веронауке ти да укор због нечег што ниси урадио/ла.</a:t>
            </a:r>
          </a:p>
          <a:p>
            <a:endParaRPr lang="sr-Cyrl-RS" altLang="en-US" sz="2000" b="1" dirty="0"/>
          </a:p>
          <a:p>
            <a:r>
              <a:rPr lang="sr-Cyrl-RS" altLang="en-US" sz="2000" b="1" dirty="0" smtClean="0"/>
              <a:t>Професор  је изгубио твој контролни задатак.</a:t>
            </a:r>
            <a:endParaRPr lang="en-US" altLang="en-US" sz="2000" b="1" dirty="0"/>
          </a:p>
        </p:txBody>
      </p:sp>
      <p:pic>
        <p:nvPicPr>
          <p:cNvPr id="4" name="Picture 3" descr="Capture.JPG"/>
          <p:cNvPicPr>
            <a:picLocks noChangeAspect="1"/>
          </p:cNvPicPr>
          <p:nvPr/>
        </p:nvPicPr>
        <p:blipFill>
          <a:blip r:embed="rId2"/>
          <a:stretch>
            <a:fillRect/>
          </a:stretch>
        </p:blipFill>
        <p:spPr>
          <a:xfrm>
            <a:off x="6033677" y="4542021"/>
            <a:ext cx="3110323" cy="228882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596900" y="209862"/>
            <a:ext cx="8547100" cy="877887"/>
          </a:xfrm>
        </p:spPr>
        <p:txBody>
          <a:bodyPr/>
          <a:lstStyle/>
          <a:p>
            <a:pPr eaLnBrk="1" hangingPunct="1"/>
            <a:r>
              <a:rPr lang="sr-Cyrl-RS" altLang="en-US" sz="4800" dirty="0" smtClean="0"/>
              <a:t>ОпроштаЈ:</a:t>
            </a:r>
            <a:endParaRPr lang="en-US" altLang="en-US" sz="4800" dirty="0" smtClean="0"/>
          </a:p>
        </p:txBody>
      </p:sp>
      <p:sp>
        <p:nvSpPr>
          <p:cNvPr id="5" name="Rectangle 3"/>
          <p:cNvSpPr>
            <a:spLocks noChangeArrowheads="1"/>
          </p:cNvSpPr>
          <p:nvPr/>
        </p:nvSpPr>
        <p:spPr bwMode="auto">
          <a:xfrm>
            <a:off x="1182688" y="4696818"/>
            <a:ext cx="7704137" cy="1200329"/>
          </a:xfrm>
          <a:prstGeom prst="rect">
            <a:avLst/>
          </a:prstGeom>
          <a:noFill/>
          <a:ln w="9525">
            <a:noFill/>
            <a:miter lim="800000"/>
            <a:headEnd/>
            <a:tailEnd/>
          </a:ln>
        </p:spPr>
        <p:txBody>
          <a:bodyPr>
            <a:spAutoFit/>
          </a:bodyPr>
          <a:lstStyle/>
          <a:p>
            <a:pPr algn="r"/>
            <a:r>
              <a:rPr lang="sr-Cyrl-RS" altLang="en-US" sz="2400" dirty="0" smtClean="0"/>
              <a:t>Опроштај ослобађа душу, склања страх. Зато је опроштај тако моћно оружје.</a:t>
            </a:r>
            <a:endParaRPr lang="sr-Cyrl-RS" altLang="en-US" sz="2400" dirty="0"/>
          </a:p>
          <a:p>
            <a:pPr algn="r"/>
            <a:r>
              <a:rPr lang="en-US" altLang="en-US" sz="2400" dirty="0" smtClean="0"/>
              <a:t>Nelson </a:t>
            </a:r>
            <a:r>
              <a:rPr lang="en-US" altLang="en-US" sz="2400" dirty="0"/>
              <a:t>Mandela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9144000" cy="1569660"/>
          </a:xfrm>
          <a:prstGeom prst="rect">
            <a:avLst/>
          </a:prstGeom>
        </p:spPr>
        <p:txBody>
          <a:bodyPr wrap="square">
            <a:spAutoFit/>
          </a:bodyPr>
          <a:lstStyle/>
          <a:p>
            <a:pPr marL="571500" indent="-571500" fontAlgn="auto">
              <a:spcBef>
                <a:spcPts val="0"/>
              </a:spcBef>
              <a:spcAft>
                <a:spcPts val="0"/>
              </a:spcAft>
              <a:defRPr/>
            </a:pPr>
            <a:r>
              <a:rPr lang="en-US" sz="2400" dirty="0" smtClean="0">
                <a:latin typeface="+mn-lt"/>
                <a:ea typeface="+mn-ea"/>
              </a:rPr>
              <a:t>Ma</a:t>
            </a:r>
            <a:r>
              <a:rPr lang="sr-Cyrl-RS" sz="2400" dirty="0" smtClean="0">
                <a:latin typeface="+mn-lt"/>
                <a:ea typeface="+mn-ea"/>
              </a:rPr>
              <a:t>теј</a:t>
            </a:r>
            <a:r>
              <a:rPr lang="en-US" sz="2400" dirty="0" smtClean="0">
                <a:latin typeface="+mn-lt"/>
                <a:ea typeface="+mn-ea"/>
              </a:rPr>
              <a:t> 5</a:t>
            </a:r>
            <a:r>
              <a:rPr lang="sr-Cyrl-RS" sz="2400" dirty="0" smtClean="0">
                <a:latin typeface="+mn-lt"/>
                <a:ea typeface="+mn-ea"/>
              </a:rPr>
              <a:t>,23- </a:t>
            </a:r>
            <a:r>
              <a:rPr lang="en-US" sz="2400" dirty="0" smtClean="0">
                <a:latin typeface="+mn-lt"/>
                <a:ea typeface="+mn-ea"/>
              </a:rPr>
              <a:t>24</a:t>
            </a:r>
            <a:r>
              <a:rPr lang="sr-Cyrl-RS" sz="2400" dirty="0" smtClean="0">
                <a:latin typeface="+mn-lt"/>
                <a:ea typeface="+mn-ea"/>
              </a:rPr>
              <a:t>: Ако принесеш да свој жртвенику и онде се сетиш да твој брат има нешто против тебе, остави онде дар твој и иди те се најпре помири са братом својим, па онда дођи и принеси дар свој. Мири се са супарником брзо.</a:t>
            </a:r>
          </a:p>
        </p:txBody>
      </p:sp>
      <p:pic>
        <p:nvPicPr>
          <p:cNvPr id="31746" name="Picture 2" descr="Image result for причешће"/>
          <p:cNvPicPr>
            <a:picLocks noChangeAspect="1" noChangeArrowheads="1"/>
          </p:cNvPicPr>
          <p:nvPr/>
        </p:nvPicPr>
        <p:blipFill>
          <a:blip r:embed="rId2"/>
          <a:srcRect/>
          <a:stretch>
            <a:fillRect/>
          </a:stretch>
        </p:blipFill>
        <p:spPr bwMode="auto">
          <a:xfrm>
            <a:off x="554636" y="1496845"/>
            <a:ext cx="8079698" cy="53611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7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7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9144000" cy="1477328"/>
          </a:xfrm>
          <a:prstGeom prst="rect">
            <a:avLst/>
          </a:prstGeom>
        </p:spPr>
        <p:txBody>
          <a:bodyPr wrap="square">
            <a:spAutoFit/>
          </a:bodyPr>
          <a:lstStyle/>
          <a:p>
            <a:pPr marL="571500" indent="-571500" fontAlgn="auto">
              <a:spcBef>
                <a:spcPts val="0"/>
              </a:spcBef>
              <a:spcAft>
                <a:spcPts val="0"/>
              </a:spcAft>
              <a:buFont typeface="Arial"/>
              <a:buChar char="•"/>
              <a:defRPr/>
            </a:pPr>
            <a:r>
              <a:rPr lang="sr-Cyrl-RS" dirty="0" smtClean="0"/>
              <a:t>Мт. </a:t>
            </a:r>
            <a:r>
              <a:rPr lang="en-US" dirty="0" smtClean="0"/>
              <a:t>5</a:t>
            </a:r>
            <a:r>
              <a:rPr lang="sr-Cyrl-RS" dirty="0" smtClean="0"/>
              <a:t>,</a:t>
            </a:r>
            <a:r>
              <a:rPr lang="en-US" dirty="0" smtClean="0"/>
              <a:t>44-45</a:t>
            </a:r>
            <a:r>
              <a:rPr lang="sr-Cyrl-RS" dirty="0" smtClean="0"/>
              <a:t>; Волите непријатеље своје, благосиљајте оне који вас куну, чините добро онима који вас мрзе и молите се за оне који вас вређају и гоне. Да будете синови Оца свога који је на небесима, јер он сунцем својим обасјава и зле и добре; и даје кишу праведнима и неправеднима. </a:t>
            </a:r>
            <a:endParaRPr lang="en-US" dirty="0"/>
          </a:p>
        </p:txBody>
      </p:sp>
      <p:pic>
        <p:nvPicPr>
          <p:cNvPr id="3074" name="Picture 2" descr="Image result for љубав према непријатељу"/>
          <p:cNvPicPr>
            <a:picLocks noChangeAspect="1" noChangeArrowheads="1"/>
          </p:cNvPicPr>
          <p:nvPr/>
        </p:nvPicPr>
        <p:blipFill>
          <a:blip r:embed="rId2">
            <a:grayscl/>
          </a:blip>
          <a:srcRect/>
          <a:stretch>
            <a:fillRect/>
          </a:stretch>
        </p:blipFill>
        <p:spPr bwMode="auto">
          <a:xfrm>
            <a:off x="1154243" y="1536519"/>
            <a:ext cx="7989757" cy="532148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190" y="794479"/>
            <a:ext cx="8671810" cy="1477328"/>
          </a:xfrm>
          <a:prstGeom prst="rect">
            <a:avLst/>
          </a:prstGeom>
        </p:spPr>
        <p:txBody>
          <a:bodyPr wrap="square">
            <a:spAutoFit/>
          </a:bodyPr>
          <a:lstStyle/>
          <a:p>
            <a:pPr marL="571500" indent="-571500" fontAlgn="auto">
              <a:spcBef>
                <a:spcPts val="0"/>
              </a:spcBef>
              <a:spcAft>
                <a:spcPts val="0"/>
              </a:spcAft>
              <a:buFont typeface="Arial"/>
              <a:buChar char="•"/>
              <a:defRPr/>
            </a:pPr>
            <a:r>
              <a:rPr lang="sr-Cyrl-RS" dirty="0" smtClean="0"/>
              <a:t>Мт. </a:t>
            </a:r>
            <a:r>
              <a:rPr lang="en-US" dirty="0" smtClean="0"/>
              <a:t>6</a:t>
            </a:r>
            <a:r>
              <a:rPr lang="sr-Cyrl-RS" dirty="0" smtClean="0"/>
              <a:t>, </a:t>
            </a:r>
            <a:r>
              <a:rPr lang="en-US" dirty="0" smtClean="0"/>
              <a:t>9-15</a:t>
            </a:r>
            <a:r>
              <a:rPr lang="sr-Cyrl-RS" dirty="0" smtClean="0"/>
              <a:t>; Опрости нам дугове наше као што и ми опраштамо дужницима својим. </a:t>
            </a:r>
          </a:p>
          <a:p>
            <a:pPr marL="571500" indent="-571500" fontAlgn="auto">
              <a:spcBef>
                <a:spcPts val="0"/>
              </a:spcBef>
              <a:spcAft>
                <a:spcPts val="0"/>
              </a:spcAft>
              <a:buFont typeface="Arial"/>
              <a:buChar char="•"/>
              <a:defRPr/>
            </a:pPr>
            <a:r>
              <a:rPr lang="sr-Cyrl-RS" dirty="0" smtClean="0"/>
              <a:t>Мт. </a:t>
            </a:r>
            <a:r>
              <a:rPr lang="en-US" dirty="0" smtClean="0"/>
              <a:t>18</a:t>
            </a:r>
            <a:r>
              <a:rPr lang="sr-Cyrl-RS" dirty="0" smtClean="0"/>
              <a:t>,</a:t>
            </a:r>
            <a:r>
              <a:rPr lang="en-US" dirty="0" smtClean="0"/>
              <a:t>21-35</a:t>
            </a:r>
            <a:r>
              <a:rPr lang="sr-Cyrl-RS" dirty="0" smtClean="0"/>
              <a:t> Да ли да опростим брату мом седам пута? – Прича о дужнику</a:t>
            </a:r>
            <a:endParaRPr lang="en-US" dirty="0" smtClean="0"/>
          </a:p>
          <a:p>
            <a:pPr marL="571500" indent="-571500" fontAlgn="auto">
              <a:spcBef>
                <a:spcPts val="0"/>
              </a:spcBef>
              <a:spcAft>
                <a:spcPts val="0"/>
              </a:spcAft>
              <a:defRPr/>
            </a:pPr>
            <a:r>
              <a:rPr lang="en-US" dirty="0" smtClean="0"/>
              <a:t> </a:t>
            </a:r>
            <a:endParaRPr lang="en-US" dirty="0"/>
          </a:p>
        </p:txBody>
      </p:sp>
      <p:pic>
        <p:nvPicPr>
          <p:cNvPr id="2050" name="Picture 2" descr="Image result for немилосрдни слуга"/>
          <p:cNvPicPr>
            <a:picLocks noChangeAspect="1" noChangeArrowheads="1"/>
          </p:cNvPicPr>
          <p:nvPr/>
        </p:nvPicPr>
        <p:blipFill>
          <a:blip r:embed="rId2"/>
          <a:srcRect/>
          <a:stretch>
            <a:fillRect/>
          </a:stretch>
        </p:blipFill>
        <p:spPr bwMode="auto">
          <a:xfrm>
            <a:off x="120285" y="2271807"/>
            <a:ext cx="7854482" cy="441502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1372</TotalTime>
  <Words>1060</Words>
  <Application>Microsoft Office PowerPoint</Application>
  <PresentationFormat>On-screen Show (4:3)</PresentationFormat>
  <Paragraphs>85</Paragraphs>
  <Slides>24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ＭＳ Ｐゴシック</vt:lpstr>
      <vt:lpstr>Arial</vt:lpstr>
      <vt:lpstr>Britannic Bold</vt:lpstr>
      <vt:lpstr>Calibri</vt:lpstr>
      <vt:lpstr>Century Gothic</vt:lpstr>
      <vt:lpstr>Constantia</vt:lpstr>
      <vt:lpstr>Wingdings</vt:lpstr>
      <vt:lpstr>Wingdings 2</vt:lpstr>
      <vt:lpstr>Flow</vt:lpstr>
      <vt:lpstr>Опроштај</vt:lpstr>
      <vt:lpstr>Циљеви</vt:lpstr>
      <vt:lpstr>PowerPoint Presentation</vt:lpstr>
      <vt:lpstr>PowerPoint Presentation</vt:lpstr>
      <vt:lpstr>PowerPoint Presentation</vt:lpstr>
      <vt:lpstr>ОпроштаЈ: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Да ли је могуће опростити?</vt:lpstr>
      <vt:lpstr>PowerPoint Presentation</vt:lpstr>
      <vt:lpstr>PowerPoint Presentation</vt:lpstr>
      <vt:lpstr>PowerPoint Presentation</vt:lpstr>
      <vt:lpstr>PowerPoint Presentation</vt:lpstr>
      <vt:lpstr>PowerPoint Presentation</vt:lpstr>
      <vt:lpstr>PowerPoint Presentation</vt:lpstr>
      <vt:lpstr>Anthony Walker</vt:lpstr>
      <vt:lpstr>PowerPoint Presentation</vt:lpstr>
      <vt:lpstr>PowerPoint Presentation</vt:lpstr>
      <vt:lpstr>Да ли би ти могао/ла да урадиш ово? Знаш ли још неке примере опроштаја?</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Wade</dc:creator>
  <cp:lastModifiedBy>Dragan</cp:lastModifiedBy>
  <cp:revision>40</cp:revision>
  <dcterms:created xsi:type="dcterms:W3CDTF">2011-06-30T17:19:32Z</dcterms:created>
  <dcterms:modified xsi:type="dcterms:W3CDTF">2018-03-14T11:00:08Z</dcterms:modified>
</cp:coreProperties>
</file>