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notesMasterIdLst>
    <p:notesMasterId r:id="rId19"/>
  </p:notesMasterIdLst>
  <p:sldIdLst>
    <p:sldId id="256" r:id="rId4"/>
    <p:sldId id="257" r:id="rId5"/>
    <p:sldId id="274" r:id="rId6"/>
    <p:sldId id="259" r:id="rId7"/>
    <p:sldId id="260" r:id="rId8"/>
    <p:sldId id="262" r:id="rId9"/>
    <p:sldId id="263" r:id="rId10"/>
    <p:sldId id="264" r:id="rId11"/>
    <p:sldId id="265" r:id="rId12"/>
    <p:sldId id="267"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24" autoAdjust="0"/>
  </p:normalViewPr>
  <p:slideViewPr>
    <p:cSldViewPr>
      <p:cViewPr varScale="1">
        <p:scale>
          <a:sx n="70" d="100"/>
          <a:sy n="70" d="100"/>
        </p:scale>
        <p:origin x="1362" y="72"/>
      </p:cViewPr>
      <p:guideLst>
        <p:guide orient="horz" pos="2160"/>
        <p:guide pos="2880"/>
      </p:guideLst>
    </p:cSldViewPr>
  </p:slideViewPr>
  <p:outlineViewPr>
    <p:cViewPr>
      <p:scale>
        <a:sx n="33" d="100"/>
        <a:sy n="33" d="100"/>
      </p:scale>
      <p:origin x="0" y="1092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913FB-A7AB-4365-93AC-EA161B2832E1}" type="datetimeFigureOut">
              <a:rPr lang="en-US" smtClean="0"/>
              <a:pPr/>
              <a:t>9/7/2019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03563-CBE8-4EA6-9BAF-C00301579888}" type="slidenum">
              <a:rPr lang="en-US" smtClean="0"/>
              <a:pPr/>
              <a:t>‹#›</a:t>
            </a:fld>
            <a:endParaRPr lang="en-US"/>
          </a:p>
        </p:txBody>
      </p:sp>
    </p:spTree>
    <p:extLst>
      <p:ext uri="{BB962C8B-B14F-4D97-AF65-F5344CB8AC3E}">
        <p14:creationId xmlns:p14="http://schemas.microsoft.com/office/powerpoint/2010/main" val="384811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03563-CBE8-4EA6-9BAF-C00301579888}" type="slidenum">
              <a:rPr lang="en-US" smtClean="0"/>
              <a:pPr/>
              <a:t>1</a:t>
            </a:fld>
            <a:endParaRPr lang="en-US"/>
          </a:p>
        </p:txBody>
      </p:sp>
    </p:spTree>
    <p:extLst>
      <p:ext uri="{BB962C8B-B14F-4D97-AF65-F5344CB8AC3E}">
        <p14:creationId xmlns:p14="http://schemas.microsoft.com/office/powerpoint/2010/main" val="207368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76303563-CBE8-4EA6-9BAF-C00301579888}" type="slidenum">
              <a:rPr lang="en-US" smtClean="0"/>
              <a:pPr/>
              <a:t>4</a:t>
            </a:fld>
            <a:endParaRPr lang="en-US"/>
          </a:p>
        </p:txBody>
      </p:sp>
    </p:spTree>
    <p:extLst>
      <p:ext uri="{BB962C8B-B14F-4D97-AF65-F5344CB8AC3E}">
        <p14:creationId xmlns:p14="http://schemas.microsoft.com/office/powerpoint/2010/main" val="368402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Cyrl-RS" dirty="0" smtClean="0"/>
          </a:p>
          <a:p>
            <a:endParaRPr lang="sr-Cyrl-RS" dirty="0" smtClean="0"/>
          </a:p>
          <a:p>
            <a:endParaRPr lang="en-US" dirty="0"/>
          </a:p>
        </p:txBody>
      </p:sp>
      <p:sp>
        <p:nvSpPr>
          <p:cNvPr id="4" name="Slide Number Placeholder 3"/>
          <p:cNvSpPr>
            <a:spLocks noGrp="1"/>
          </p:cNvSpPr>
          <p:nvPr>
            <p:ph type="sldNum" sz="quarter" idx="10"/>
          </p:nvPr>
        </p:nvSpPr>
        <p:spPr/>
        <p:txBody>
          <a:bodyPr/>
          <a:lstStyle/>
          <a:p>
            <a:fld id="{76303563-CBE8-4EA6-9BAF-C00301579888}" type="slidenum">
              <a:rPr lang="en-US" smtClean="0"/>
              <a:pPr/>
              <a:t>6</a:t>
            </a:fld>
            <a:endParaRPr lang="en-US"/>
          </a:p>
        </p:txBody>
      </p:sp>
    </p:spTree>
    <p:extLst>
      <p:ext uri="{BB962C8B-B14F-4D97-AF65-F5344CB8AC3E}">
        <p14:creationId xmlns:p14="http://schemas.microsoft.com/office/powerpoint/2010/main" val="4105230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Cyrl-RS" dirty="0" smtClean="0"/>
          </a:p>
          <a:p>
            <a:endParaRPr lang="sr-Cyrl-RS" dirty="0" smtClean="0"/>
          </a:p>
          <a:p>
            <a:endParaRPr lang="sr-Cyrl-RS" dirty="0" smtClean="0"/>
          </a:p>
          <a:p>
            <a:endParaRPr lang="en-US" dirty="0"/>
          </a:p>
        </p:txBody>
      </p:sp>
      <p:sp>
        <p:nvSpPr>
          <p:cNvPr id="4" name="Slide Number Placeholder 3"/>
          <p:cNvSpPr>
            <a:spLocks noGrp="1"/>
          </p:cNvSpPr>
          <p:nvPr>
            <p:ph type="sldNum" sz="quarter" idx="10"/>
          </p:nvPr>
        </p:nvSpPr>
        <p:spPr/>
        <p:txBody>
          <a:bodyPr/>
          <a:lstStyle/>
          <a:p>
            <a:fld id="{76303563-CBE8-4EA6-9BAF-C00301579888}" type="slidenum">
              <a:rPr lang="en-US" smtClean="0"/>
              <a:pPr/>
              <a:t>11</a:t>
            </a:fld>
            <a:endParaRPr lang="en-US"/>
          </a:p>
        </p:txBody>
      </p:sp>
    </p:spTree>
    <p:extLst>
      <p:ext uri="{BB962C8B-B14F-4D97-AF65-F5344CB8AC3E}">
        <p14:creationId xmlns:p14="http://schemas.microsoft.com/office/powerpoint/2010/main" val="122603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fld id="{5DB27FC1-CBD4-4D30-8C33-8778BDB631E2}" type="datetimeFigureOut">
              <a:rPr lang="en-US" smtClean="0"/>
              <a:pPr/>
              <a:t>9/7/2019</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ABB72E39-5ED5-4716-A868-D3656BDB2C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DB27FC1-CBD4-4D30-8C33-8778BDB631E2}" type="datetimeFigureOut">
              <a:rPr lang="en-US" smtClean="0"/>
              <a:pPr/>
              <a:t>9/7/2019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B72E39-5ED5-4716-A868-D3656BDB2CBA}" type="slidenum">
              <a:rPr lang="en-US" smtClean="0"/>
              <a:pPr/>
              <a:t>‹#›</a:t>
            </a:fld>
            <a:endParaRPr lang="en-US"/>
          </a:p>
        </p:txBody>
      </p:sp>
    </p:spTree>
    <p:extLst>
      <p:ext uri="{BB962C8B-B14F-4D97-AF65-F5344CB8AC3E}">
        <p14:creationId xmlns:p14="http://schemas.microsoft.com/office/powerpoint/2010/main" val="146515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DB27FC1-CBD4-4D30-8C33-8778BDB631E2}" type="datetimeFigureOut">
              <a:rPr lang="en-US" smtClean="0"/>
              <a:pPr/>
              <a:t>9/7/2019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B72E39-5ED5-4716-A868-D3656BDB2CBA}" type="slidenum">
              <a:rPr lang="en-US" smtClean="0"/>
              <a:pPr/>
              <a:t>‹#›</a:t>
            </a:fld>
            <a:endParaRPr lang="en-US"/>
          </a:p>
        </p:txBody>
      </p:sp>
    </p:spTree>
    <p:extLst>
      <p:ext uri="{BB962C8B-B14F-4D97-AF65-F5344CB8AC3E}">
        <p14:creationId xmlns:p14="http://schemas.microsoft.com/office/powerpoint/2010/main" val="3576268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DB27FC1-CBD4-4D30-8C33-8778BDB631E2}" type="datetimeFigureOut">
              <a:rPr lang="en-US" smtClean="0"/>
              <a:pPr/>
              <a:t>9/7/2019</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BB72E39-5ED5-4716-A868-D3656BDB2CB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7FC1-CBD4-4D30-8C33-8778BDB631E2}" type="datetimeFigureOut">
              <a:rPr lang="en-US" smtClean="0"/>
              <a:pPr/>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72E39-5ED5-4716-A868-D3656BDB2CB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27FC1-CBD4-4D30-8C33-8778BDB631E2}" type="datetimeFigureOut">
              <a:rPr lang="en-US" smtClean="0"/>
              <a:pPr/>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72E39-5ED5-4716-A868-D3656BDB2CB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DB27FC1-CBD4-4D30-8C33-8778BDB631E2}" type="datetimeFigureOut">
              <a:rPr lang="en-US" smtClean="0"/>
              <a:pPr/>
              <a:t>9/7/2019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72E39-5ED5-4716-A868-D3656BDB2CBA}"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DB27FC1-CBD4-4D30-8C33-8778BDB631E2}" type="datetimeFigureOut">
              <a:rPr lang="en-US" smtClean="0"/>
              <a:pPr/>
              <a:t>9/7/2019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72E39-5ED5-4716-A868-D3656BDB2CBA}"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B27FC1-CBD4-4D30-8C33-8778BDB631E2}" type="datetimeFigureOut">
              <a:rPr lang="en-US" smtClean="0"/>
              <a:pPr/>
              <a:t>9/7/2019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72E39-5ED5-4716-A868-D3656BDB2CB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27FC1-CBD4-4D30-8C33-8778BDB631E2}" type="datetimeFigureOut">
              <a:rPr lang="en-US" smtClean="0"/>
              <a:pPr/>
              <a:t>9/7/2019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72E39-5ED5-4716-A868-D3656BDB2CB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DB27FC1-CBD4-4D30-8C33-8778BDB631E2}" type="datetimeFigureOut">
              <a:rPr lang="en-US" smtClean="0"/>
              <a:pPr/>
              <a:t>9/7/2019</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ABB72E39-5ED5-4716-A868-D3656BDB2C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DB27FC1-CBD4-4D30-8C33-8778BDB631E2}" type="datetimeFigureOut">
              <a:rPr lang="en-US" smtClean="0"/>
              <a:pPr/>
              <a:t>9/7/2019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B72E39-5ED5-4716-A868-D3656BDB2CBA}" type="slidenum">
              <a:rPr lang="en-US" smtClean="0"/>
              <a:pPr/>
              <a:t>‹#›</a:t>
            </a:fld>
            <a:endParaRPr lang="en-US"/>
          </a:p>
        </p:txBody>
      </p:sp>
    </p:spTree>
    <p:extLst>
      <p:ext uri="{BB962C8B-B14F-4D97-AF65-F5344CB8AC3E}">
        <p14:creationId xmlns:p14="http://schemas.microsoft.com/office/powerpoint/2010/main" val="862521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DB27FC1-CBD4-4D30-8C33-8778BDB631E2}" type="datetimeFigureOut">
              <a:rPr lang="en-US" smtClean="0"/>
              <a:pPr/>
              <a:t>9/7/2019</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ABB72E39-5ED5-4716-A868-D3656BDB2CB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7FC1-CBD4-4D30-8C33-8778BDB631E2}" type="datetimeFigureOut">
              <a:rPr lang="en-US" smtClean="0"/>
              <a:pPr/>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72E39-5ED5-4716-A868-D3656BDB2CB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7FC1-CBD4-4D30-8C33-8778BDB631E2}" type="datetimeFigureOut">
              <a:rPr lang="en-US" smtClean="0"/>
              <a:pPr/>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72E39-5ED5-4716-A868-D3656BDB2CB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84776E-8A96-49D4-90F4-52CFDD98740A}" type="datetimeFigureOut">
              <a:rPr lang="en-US" smtClean="0"/>
              <a:pPr/>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CFEE9-F896-496A-AA48-960403B63E0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4776E-8A96-49D4-90F4-52CFDD98740A}" type="datetimeFigureOut">
              <a:rPr lang="en-US" smtClean="0"/>
              <a:pPr/>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CFEE9-F896-496A-AA48-960403B63E0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84776E-8A96-49D4-90F4-52CFDD98740A}" type="datetimeFigureOut">
              <a:rPr lang="en-US" smtClean="0"/>
              <a:pPr/>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CFEE9-F896-496A-AA48-960403B63E0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84776E-8A96-49D4-90F4-52CFDD98740A}" type="datetimeFigureOut">
              <a:rPr lang="en-US" smtClean="0"/>
              <a:pPr/>
              <a:t>9/7/2019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CFEE9-F896-496A-AA48-960403B63E0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84776E-8A96-49D4-90F4-52CFDD98740A}" type="datetimeFigureOut">
              <a:rPr lang="en-US" smtClean="0"/>
              <a:pPr/>
              <a:t>9/7/2019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CFEE9-F896-496A-AA48-960403B63E0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84776E-8A96-49D4-90F4-52CFDD98740A}" type="datetimeFigureOut">
              <a:rPr lang="en-US" smtClean="0"/>
              <a:pPr/>
              <a:t>9/7/2019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CFEE9-F896-496A-AA48-960403B63E0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4776E-8A96-49D4-90F4-52CFDD98740A}" type="datetimeFigureOut">
              <a:rPr lang="en-US" smtClean="0"/>
              <a:pPr/>
              <a:t>9/7/2019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CFEE9-F896-496A-AA48-960403B63E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DB27FC1-CBD4-4D30-8C33-8778BDB631E2}" type="datetimeFigureOut">
              <a:rPr lang="en-US" smtClean="0"/>
              <a:pPr/>
              <a:t>9/7/2019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B72E39-5ED5-4716-A868-D3656BDB2CBA}" type="slidenum">
              <a:rPr lang="en-US" smtClean="0"/>
              <a:pPr/>
              <a:t>‹#›</a:t>
            </a:fld>
            <a:endParaRPr lang="en-US"/>
          </a:p>
        </p:txBody>
      </p:sp>
    </p:spTree>
    <p:extLst>
      <p:ext uri="{BB962C8B-B14F-4D97-AF65-F5344CB8AC3E}">
        <p14:creationId xmlns:p14="http://schemas.microsoft.com/office/powerpoint/2010/main" val="3837963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84776E-8A96-49D4-90F4-52CFDD98740A}" type="datetimeFigureOut">
              <a:rPr lang="en-US" smtClean="0"/>
              <a:pPr/>
              <a:t>9/7/2019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CFEE9-F896-496A-AA48-960403B63E0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84776E-8A96-49D4-90F4-52CFDD98740A}" type="datetimeFigureOut">
              <a:rPr lang="en-US" smtClean="0"/>
              <a:pPr/>
              <a:t>9/7/2019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CFEE9-F896-496A-AA48-960403B63E07}"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4776E-8A96-49D4-90F4-52CFDD98740A}" type="datetimeFigureOut">
              <a:rPr lang="en-US" smtClean="0"/>
              <a:pPr/>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CFEE9-F896-496A-AA48-960403B63E0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4776E-8A96-49D4-90F4-52CFDD98740A}" type="datetimeFigureOut">
              <a:rPr lang="en-US" smtClean="0"/>
              <a:pPr/>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CFEE9-F896-496A-AA48-960403B63E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DB27FC1-CBD4-4D30-8C33-8778BDB631E2}" type="datetimeFigureOut">
              <a:rPr lang="en-US" smtClean="0"/>
              <a:pPr/>
              <a:t>9/7/2019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B72E39-5ED5-4716-A868-D3656BDB2CBA}" type="slidenum">
              <a:rPr lang="en-US" smtClean="0"/>
              <a:pPr/>
              <a:t>‹#›</a:t>
            </a:fld>
            <a:endParaRPr lang="en-US"/>
          </a:p>
        </p:txBody>
      </p:sp>
    </p:spTree>
    <p:extLst>
      <p:ext uri="{BB962C8B-B14F-4D97-AF65-F5344CB8AC3E}">
        <p14:creationId xmlns:p14="http://schemas.microsoft.com/office/powerpoint/2010/main" val="129226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DB27FC1-CBD4-4D30-8C33-8778BDB631E2}" type="datetimeFigureOut">
              <a:rPr lang="en-US" smtClean="0"/>
              <a:pPr/>
              <a:t>9/7/2019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BB72E39-5ED5-4716-A868-D3656BDB2CBA}" type="slidenum">
              <a:rPr lang="en-US" smtClean="0"/>
              <a:pPr/>
              <a:t>‹#›</a:t>
            </a:fld>
            <a:endParaRPr lang="en-US"/>
          </a:p>
        </p:txBody>
      </p:sp>
    </p:spTree>
    <p:extLst>
      <p:ext uri="{BB962C8B-B14F-4D97-AF65-F5344CB8AC3E}">
        <p14:creationId xmlns:p14="http://schemas.microsoft.com/office/powerpoint/2010/main" val="276304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DB27FC1-CBD4-4D30-8C33-8778BDB631E2}" type="datetimeFigureOut">
              <a:rPr lang="en-US" smtClean="0"/>
              <a:pPr/>
              <a:t>9/7/2019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BB72E39-5ED5-4716-A868-D3656BDB2CBA}" type="slidenum">
              <a:rPr lang="en-US" smtClean="0"/>
              <a:pPr/>
              <a:t>‹#›</a:t>
            </a:fld>
            <a:endParaRPr lang="en-US"/>
          </a:p>
        </p:txBody>
      </p:sp>
    </p:spTree>
    <p:extLst>
      <p:ext uri="{BB962C8B-B14F-4D97-AF65-F5344CB8AC3E}">
        <p14:creationId xmlns:p14="http://schemas.microsoft.com/office/powerpoint/2010/main" val="13671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DB27FC1-CBD4-4D30-8C33-8778BDB631E2}" type="datetimeFigureOut">
              <a:rPr lang="en-US" smtClean="0"/>
              <a:pPr/>
              <a:t>9/7/2019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BB72E39-5ED5-4716-A868-D3656BDB2CBA}" type="slidenum">
              <a:rPr lang="en-US" smtClean="0"/>
              <a:pPr/>
              <a:t>‹#›</a:t>
            </a:fld>
            <a:endParaRPr lang="en-US"/>
          </a:p>
        </p:txBody>
      </p:sp>
    </p:spTree>
    <p:extLst>
      <p:ext uri="{BB962C8B-B14F-4D97-AF65-F5344CB8AC3E}">
        <p14:creationId xmlns:p14="http://schemas.microsoft.com/office/powerpoint/2010/main" val="1007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DB27FC1-CBD4-4D30-8C33-8778BDB631E2}" type="datetimeFigureOut">
              <a:rPr lang="en-US" smtClean="0"/>
              <a:pPr/>
              <a:t>9/7/2019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B72E39-5ED5-4716-A868-D3656BDB2CBA}" type="slidenum">
              <a:rPr lang="en-US" smtClean="0"/>
              <a:pPr/>
              <a:t>‹#›</a:t>
            </a:fld>
            <a:endParaRPr lang="en-US"/>
          </a:p>
        </p:txBody>
      </p:sp>
    </p:spTree>
    <p:extLst>
      <p:ext uri="{BB962C8B-B14F-4D97-AF65-F5344CB8AC3E}">
        <p14:creationId xmlns:p14="http://schemas.microsoft.com/office/powerpoint/2010/main" val="99610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DB27FC1-CBD4-4D30-8C33-8778BDB631E2}" type="datetimeFigureOut">
              <a:rPr lang="en-US" smtClean="0"/>
              <a:pPr/>
              <a:t>9/7/2019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B72E39-5ED5-4716-A868-D3656BDB2CBA}" type="slidenum">
              <a:rPr lang="en-US" smtClean="0"/>
              <a:pPr/>
              <a:t>‹#›</a:t>
            </a:fld>
            <a:endParaRPr lang="en-US"/>
          </a:p>
        </p:txBody>
      </p:sp>
    </p:spTree>
    <p:extLst>
      <p:ext uri="{BB962C8B-B14F-4D97-AF65-F5344CB8AC3E}">
        <p14:creationId xmlns:p14="http://schemas.microsoft.com/office/powerpoint/2010/main" val="326281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dkDnDiag">
          <a:fgClr>
            <a:srgbClr val="FF00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fld id="{5DB27FC1-CBD4-4D30-8C33-8778BDB631E2}" type="datetimeFigureOut">
              <a:rPr lang="en-US" smtClean="0"/>
              <a:pPr/>
              <a:t>9/7/2019</a:t>
            </a:fld>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ABB72E39-5ED5-4716-A868-D3656BDB2C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kDnDiag">
          <a:fgClr>
            <a:srgbClr val="FF0000"/>
          </a:fgClr>
          <a:bgClr>
            <a:schemeClr val="bg1"/>
          </a:bgClr>
        </a:patt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DB27FC1-CBD4-4D30-8C33-8778BDB631E2}" type="datetimeFigureOut">
              <a:rPr lang="en-US" smtClean="0"/>
              <a:pPr/>
              <a:t>9/7/2019</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BB72E39-5ED5-4716-A868-D3656BDB2C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4776E-8A96-49D4-90F4-52CFDD98740A}" type="datetimeFigureOut">
              <a:rPr lang="en-US" smtClean="0"/>
              <a:pPr/>
              <a:t>9/7/2019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CFEE9-F896-496A-AA48-960403B63E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3600"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1676401" y="3733800"/>
            <a:ext cx="6019800" cy="2133600"/>
          </a:xfrm>
        </p:spPr>
        <p:txBody>
          <a:bodyPr/>
          <a:lstStyle/>
          <a:p>
            <a:endParaRPr lang="en-US" dirty="0" smtClean="0"/>
          </a:p>
          <a:p>
            <a:r>
              <a:rPr lang="sr-Cyrl-R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О  ХРИШЋАНСКОЈ  ВЈЕРИ</a:t>
            </a:r>
            <a:endPar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endParaRPr>
          </a:p>
          <a:p>
            <a:endPar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endParaRPr>
          </a:p>
          <a:p>
            <a:r>
              <a:rPr lang="sr-Cyrl-R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ЈЕРЕЈ НЕНАД ЂУРИЋ</a:t>
            </a:r>
          </a:p>
          <a:p>
            <a:endPar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pic>
        <p:nvPicPr>
          <p:cNvPr id="9218" name="Picture 2" descr="C:\Users\NM\Desktop\pdf\the-boat-of-orthodoxy.jpg"/>
          <p:cNvPicPr>
            <a:picLocks noChangeAspect="1" noChangeArrowheads="1"/>
          </p:cNvPicPr>
          <p:nvPr/>
        </p:nvPicPr>
        <p:blipFill>
          <a:blip r:embed="rId3" cstate="print"/>
          <a:srcRect/>
          <a:stretch>
            <a:fillRect/>
          </a:stretch>
        </p:blipFill>
        <p:spPr bwMode="auto">
          <a:xfrm>
            <a:off x="1676400" y="1295400"/>
            <a:ext cx="5791200" cy="2743200"/>
          </a:xfrm>
          <a:prstGeom prst="rect">
            <a:avLst/>
          </a:prstGeom>
          <a:noFill/>
        </p:spPr>
      </p:pic>
    </p:spTree>
    <p:extLst>
      <p:ext uri="{BB962C8B-B14F-4D97-AF65-F5344CB8AC3E}">
        <p14:creationId xmlns:p14="http://schemas.microsoft.com/office/powerpoint/2010/main" val="390796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endParaRPr lang="en-US" sz="2400" dirty="0"/>
          </a:p>
        </p:txBody>
      </p:sp>
      <p:pic>
        <p:nvPicPr>
          <p:cNvPr id="5" name="Content Placeholder 4" descr="1254_Vaskrsenje_vaskrs.jpg"/>
          <p:cNvPicPr>
            <a:picLocks noGrp="1" noChangeAspect="1"/>
          </p:cNvPicPr>
          <p:nvPr>
            <p:ph idx="1"/>
          </p:nvPr>
        </p:nvPicPr>
        <p:blipFill>
          <a:blip r:embed="rId2" cstate="print"/>
          <a:stretch>
            <a:fillRect/>
          </a:stretch>
        </p:blipFill>
        <p:spPr>
          <a:xfrm>
            <a:off x="1143000" y="838200"/>
            <a:ext cx="2448596" cy="5410200"/>
          </a:xfrm>
        </p:spPr>
      </p:pic>
      <p:pic>
        <p:nvPicPr>
          <p:cNvPr id="7170" name="Picture 2" descr="C:\Users\NM\Desktop\pdf\vaznes2.jpg"/>
          <p:cNvPicPr>
            <a:picLocks noChangeAspect="1" noChangeArrowheads="1"/>
          </p:cNvPicPr>
          <p:nvPr/>
        </p:nvPicPr>
        <p:blipFill>
          <a:blip r:embed="rId3"/>
          <a:srcRect/>
          <a:stretch>
            <a:fillRect/>
          </a:stretch>
        </p:blipFill>
        <p:spPr bwMode="auto">
          <a:xfrm>
            <a:off x="3733800" y="762000"/>
            <a:ext cx="4343400" cy="5486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2230418"/>
          </a:xfrm>
        </p:spPr>
        <p:txBody>
          <a:bodyPr>
            <a:normAutofit/>
          </a:bodyPr>
          <a:lstStyle/>
          <a:p>
            <a:pPr algn="l"/>
            <a:r>
              <a:rPr lang="sr-Cyrl-RS" sz="2800" dirty="0" smtClean="0"/>
              <a:t>Хришћанска вјера јесте Откривење  Божје које говори о свему што је Бог учинио ради нашег спасења и вјечне радости у Његовом наручју.</a:t>
            </a:r>
            <a:endParaRPr lang="en-US" sz="2800" dirty="0"/>
          </a:p>
        </p:txBody>
      </p:sp>
      <p:sp>
        <p:nvSpPr>
          <p:cNvPr id="3" name="Content Placeholder 2"/>
          <p:cNvSpPr>
            <a:spLocks noGrp="1"/>
          </p:cNvSpPr>
          <p:nvPr>
            <p:ph idx="1"/>
          </p:nvPr>
        </p:nvSpPr>
        <p:spPr>
          <a:xfrm>
            <a:off x="838200" y="1447800"/>
            <a:ext cx="7010400" cy="4724399"/>
          </a:xfrm>
        </p:spPr>
        <p:txBody>
          <a:bodyPr>
            <a:noAutofit/>
          </a:bodyPr>
          <a:lstStyle/>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r>
              <a:rPr lang="ru-RU" sz="1600" dirty="0" smtClean="0">
                <a:ln w="18000">
                  <a:solidFill>
                    <a:schemeClr val="accent2">
                      <a:satMod val="140000"/>
                    </a:schemeClr>
                  </a:solidFill>
                  <a:prstDash val="solid"/>
                  <a:miter lim="800000"/>
                </a:ln>
                <a:noFill/>
              </a:rPr>
              <a:t>Да би вјера била жива, она мора бити дјелатна.Друкчије речено, ко жели да буде истински хришћанин, треба да живи у складу са христовим заповјестима.Није довољно причати о вјери, него треба живјети по вољи Божјој.</a:t>
            </a: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ru-RU"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nSpc>
                <a:spcPct val="300000"/>
              </a:lnSpc>
              <a:buNone/>
            </a:pPr>
            <a:endParaRPr lang="en-US" sz="1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2376945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endParaRPr lang="en-US" sz="2000" dirty="0"/>
          </a:p>
        </p:txBody>
      </p:sp>
      <p:sp>
        <p:nvSpPr>
          <p:cNvPr id="3" name="Content Placeholder 2"/>
          <p:cNvSpPr>
            <a:spLocks noGrp="1"/>
          </p:cNvSpPr>
          <p:nvPr>
            <p:ph idx="1"/>
          </p:nvPr>
        </p:nvSpPr>
        <p:spPr>
          <a:xfrm>
            <a:off x="1463040" y="3276600"/>
            <a:ext cx="6614160" cy="2446468"/>
          </a:xfrm>
        </p:spPr>
        <p:txBody>
          <a:bodyPr>
            <a:normAutofit fontScale="85000" lnSpcReduction="20000"/>
          </a:bodyPr>
          <a:lstStyle/>
          <a:p>
            <a:endParaRPr lang="sr-Cyrl-RS" dirty="0" smtClean="0"/>
          </a:p>
          <a:p>
            <a:endParaRPr lang="sr-Cyrl-RS" dirty="0" smtClean="0"/>
          </a:p>
          <a:p>
            <a:endParaRPr lang="sr-Cyrl-RS" dirty="0" smtClean="0"/>
          </a:p>
          <a:p>
            <a:r>
              <a:rPr lang="sr-Cyrl-RS" dirty="0" smtClean="0"/>
              <a:t>Најближе јединство вјерних са Богом остварује се у Светој Литургији, када се причешћујемо Христовим Тијелом и Крвљу у виду хљеба и вина и примамо у себе Богочовјека Христа да у нама живи и ми да живимо у Њему.</a:t>
            </a:r>
            <a:endParaRPr lang="en-US" dirty="0"/>
          </a:p>
        </p:txBody>
      </p:sp>
      <p:pic>
        <p:nvPicPr>
          <p:cNvPr id="8194" name="Picture 2" descr="C:\Users\NM\Desktop\pdf\R5K_0180.JPG"/>
          <p:cNvPicPr>
            <a:picLocks noChangeAspect="1" noChangeArrowheads="1"/>
          </p:cNvPicPr>
          <p:nvPr/>
        </p:nvPicPr>
        <p:blipFill>
          <a:blip r:embed="rId2"/>
          <a:srcRect/>
          <a:stretch>
            <a:fillRect/>
          </a:stretch>
        </p:blipFill>
        <p:spPr bwMode="auto">
          <a:xfrm>
            <a:off x="838200" y="762000"/>
            <a:ext cx="2524125" cy="3352800"/>
          </a:xfrm>
          <a:prstGeom prst="rect">
            <a:avLst/>
          </a:prstGeom>
          <a:noFill/>
        </p:spPr>
      </p:pic>
      <p:pic>
        <p:nvPicPr>
          <p:cNvPr id="8195" name="Picture 3" descr="C:\Users\NM\Desktop\pdf\w_3.jpg"/>
          <p:cNvPicPr>
            <a:picLocks noChangeAspect="1" noChangeArrowheads="1"/>
          </p:cNvPicPr>
          <p:nvPr/>
        </p:nvPicPr>
        <p:blipFill>
          <a:blip r:embed="rId3"/>
          <a:srcRect/>
          <a:stretch>
            <a:fillRect/>
          </a:stretch>
        </p:blipFill>
        <p:spPr bwMode="auto">
          <a:xfrm>
            <a:off x="3505200" y="685800"/>
            <a:ext cx="4165600" cy="3429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solidFill>
                  <a:schemeClr val="accent5"/>
                </a:solidFill>
              </a:rPr>
              <a:t>Да ли сте знали???</a:t>
            </a:r>
            <a:endParaRPr lang="en-US" dirty="0">
              <a:solidFill>
                <a:schemeClr val="accent5"/>
              </a:solidFill>
            </a:endParaRPr>
          </a:p>
        </p:txBody>
      </p:sp>
      <p:sp>
        <p:nvSpPr>
          <p:cNvPr id="5" name="Content Placeholder 4"/>
          <p:cNvSpPr>
            <a:spLocks noGrp="1"/>
          </p:cNvSpPr>
          <p:nvPr>
            <p:ph idx="1"/>
          </p:nvPr>
        </p:nvSpPr>
        <p:spPr/>
        <p:txBody>
          <a:bodyPr>
            <a:normAutofit fontScale="92500" lnSpcReduction="20000"/>
          </a:bodyPr>
          <a:lstStyle/>
          <a:p>
            <a:r>
              <a:rPr lang="sr-Cyrl-RS" dirty="0" smtClean="0">
                <a:solidFill>
                  <a:schemeClr val="accent5"/>
                </a:solidFill>
              </a:rPr>
              <a:t>Ријеч откривење долази од глагола</a:t>
            </a:r>
          </a:p>
          <a:p>
            <a:r>
              <a:rPr lang="sr-Cyrl-RS" dirty="0" smtClean="0">
                <a:solidFill>
                  <a:schemeClr val="accent5"/>
                </a:solidFill>
              </a:rPr>
              <a:t>Открити.Божје Откривење је све оно што нам је Бог открио да знамо и вјерујемо и чинимо ради свог спасења.</a:t>
            </a:r>
          </a:p>
          <a:p>
            <a:endParaRPr lang="sr-Cyrl-RS" dirty="0" smtClean="0">
              <a:solidFill>
                <a:schemeClr val="accent5"/>
              </a:solidFill>
            </a:endParaRPr>
          </a:p>
          <a:p>
            <a:r>
              <a:rPr lang="sr-Cyrl-RS" dirty="0" smtClean="0">
                <a:solidFill>
                  <a:schemeClr val="accent5"/>
                </a:solidFill>
              </a:rPr>
              <a:t>Свако од нас припада више заједница.Најпре смо чланови својих породица.Затим смо чланови одјељења, разреда и школе.Онда смо чланови неког спортског тима, секције и сл.Али, најважнија заједница којој припадамо јесте заједница дјеце Божје са БОГОМ-ЦРКВОМ.</a:t>
            </a:r>
            <a:endParaRPr lang="en-US" dirty="0">
              <a:solidFill>
                <a:schemeClr val="accent5"/>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solidFill>
                  <a:schemeClr val="accent2"/>
                </a:solidFill>
              </a:rPr>
              <a:t>РАЗГОВОР СА ДУХОВНИКОМ</a:t>
            </a:r>
            <a:endParaRPr lang="en-US" dirty="0">
              <a:solidFill>
                <a:schemeClr val="accent2"/>
              </a:solidFill>
            </a:endParaRPr>
          </a:p>
        </p:txBody>
      </p:sp>
      <p:sp>
        <p:nvSpPr>
          <p:cNvPr id="3" name="Content Placeholder 2"/>
          <p:cNvSpPr>
            <a:spLocks noGrp="1"/>
          </p:cNvSpPr>
          <p:nvPr>
            <p:ph idx="1"/>
          </p:nvPr>
        </p:nvSpPr>
        <p:spPr/>
        <p:txBody>
          <a:bodyPr>
            <a:normAutofit fontScale="85000" lnSpcReduction="20000"/>
          </a:bodyPr>
          <a:lstStyle/>
          <a:p>
            <a:r>
              <a:rPr lang="sr-Cyrl-RS" dirty="0" smtClean="0">
                <a:solidFill>
                  <a:schemeClr val="accent2"/>
                </a:solidFill>
              </a:rPr>
              <a:t>Оче, зашто је Христос основао Цркву?Зашто је она важна?</a:t>
            </a:r>
          </a:p>
          <a:p>
            <a:endParaRPr lang="sr-Cyrl-RS" dirty="0" smtClean="0">
              <a:solidFill>
                <a:schemeClr val="accent2"/>
              </a:solidFill>
            </a:endParaRPr>
          </a:p>
          <a:p>
            <a:r>
              <a:rPr lang="sr-Cyrl-RS" dirty="0" smtClean="0">
                <a:solidFill>
                  <a:schemeClr val="accent2"/>
                </a:solidFill>
              </a:rPr>
              <a:t>Драга дјечице, Цркву је Господ саградио као некад Ноје своју Барку.И када је дошао потоп, све што је било изван Нојеве барке, уништено је бујицом.Тако је Црква лађа која нас води сигурном пристаништу, у Царству Божјем, чувајући од опште поплаве гријеха, зла неправд.Христос оснива Цркву да све који желе да се избави од смрти и дарује им живот вјечни.Црквом управља Бог и све људе призива у Њу, јер свима жели спасење.</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sr-Cyrl-RS" sz="4400" dirty="0" smtClean="0">
                <a:solidFill>
                  <a:srgbClr val="C00000"/>
                </a:solidFill>
              </a:rPr>
              <a:t>ХВАЛА НА ПАЖЊИ!!!</a:t>
            </a:r>
            <a:endParaRPr lang="en-US" sz="44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554017"/>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sr-Cyrl-C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Увод</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914400" y="990600"/>
            <a:ext cx="7467600" cy="4724400"/>
          </a:xfrm>
        </p:spPr>
        <p:txBody>
          <a:bodyPr>
            <a:noAutofit/>
          </a:bodyPr>
          <a:lstStyle/>
          <a:p>
            <a:pPr>
              <a:buNone/>
            </a:pPr>
            <a:endParaRPr lang="en-US" sz="1200" b="1" dirty="0" smtClean="0"/>
          </a:p>
          <a:p>
            <a:r>
              <a:rPr lang="sr-Cyrl-CS" sz="1400" b="1" smtClean="0"/>
              <a:t>О </a:t>
            </a:r>
            <a:r>
              <a:rPr lang="sr-Cyrl-CS" sz="1400" b="1" smtClean="0"/>
              <a:t>ХРИШЋАНСКОЈ  </a:t>
            </a:r>
            <a:r>
              <a:rPr lang="sr-Cyrl-CS" sz="1400" b="1" dirty="0" smtClean="0"/>
              <a:t>ВЈЕРИ</a:t>
            </a:r>
            <a:endParaRPr lang="en-US" sz="1400" b="1" dirty="0" smtClean="0"/>
          </a:p>
          <a:p>
            <a:endParaRPr lang="en-US" sz="1400" b="1" dirty="0" smtClean="0"/>
          </a:p>
          <a:p>
            <a:r>
              <a:rPr lang="ru-RU" sz="1400" dirty="0" smtClean="0"/>
              <a:t> </a:t>
            </a:r>
            <a:r>
              <a:rPr lang="sr-Cyrl-RS" sz="1400" dirty="0" smtClean="0"/>
              <a:t>Да би лакше спознали шта је то вјера присјетимо се јеванђељске приче</a:t>
            </a:r>
            <a:endParaRPr lang="ru-RU" sz="1400" dirty="0" smtClean="0"/>
          </a:p>
          <a:p>
            <a:endParaRPr lang="ru-RU" sz="1400" dirty="0" smtClean="0"/>
          </a:p>
          <a:p>
            <a:r>
              <a:rPr lang="ru-RU" sz="1400" dirty="0" smtClean="0"/>
              <a:t>Зач. 21).</a:t>
            </a:r>
            <a:br>
              <a:rPr lang="ru-RU" sz="1400" dirty="0" smtClean="0"/>
            </a:br>
            <a:r>
              <a:rPr lang="ru-RU" sz="1400" dirty="0" smtClean="0"/>
              <a:t>И за њим иђаше народа много, и притјешњаваху га.</a:t>
            </a:r>
            <a:br>
              <a:rPr lang="ru-RU" sz="1400" dirty="0" smtClean="0"/>
            </a:br>
            <a:r>
              <a:rPr lang="ru-RU" sz="1400" dirty="0" smtClean="0"/>
              <a:t>25. И жена нека која је дванаест година боловала од течења крви,</a:t>
            </a:r>
            <a:br>
              <a:rPr lang="ru-RU" sz="1400" dirty="0" smtClean="0"/>
            </a:br>
            <a:r>
              <a:rPr lang="ru-RU" sz="1400" dirty="0" smtClean="0"/>
              <a:t>26. И много препатила од многих љекара, и потрошила све што је имала, и ништа јој није помогло, него јој је још горе било,</a:t>
            </a:r>
            <a:br>
              <a:rPr lang="ru-RU" sz="1400" dirty="0" smtClean="0"/>
            </a:br>
            <a:r>
              <a:rPr lang="ru-RU" sz="1400" dirty="0" smtClean="0"/>
              <a:t>27. Кад је чула за Исуса, дође с народом и дотаче се остраг хаљине његове.</a:t>
            </a:r>
            <a:br>
              <a:rPr lang="ru-RU" sz="1400" dirty="0" smtClean="0"/>
            </a:br>
            <a:r>
              <a:rPr lang="ru-RU" sz="1400" dirty="0" smtClean="0"/>
              <a:t>28. Јер говораше у себи: Ако се само дотакнем хаљина његових, оздравићу.</a:t>
            </a:r>
            <a:br>
              <a:rPr lang="ru-RU" sz="1400" dirty="0" smtClean="0"/>
            </a:br>
            <a:r>
              <a:rPr lang="ru-RU" sz="1400" dirty="0" smtClean="0"/>
              <a:t>29. И одмах пресахну извор крви њезине, и осјети у тијелу да оздрави од болести.</a:t>
            </a:r>
            <a:br>
              <a:rPr lang="ru-RU" sz="1400" dirty="0" smtClean="0"/>
            </a:br>
            <a:r>
              <a:rPr lang="ru-RU" sz="1400" dirty="0" smtClean="0"/>
              <a:t>30. И одмах Исус осјети у себи силу што изиђе из њега, и обазревши се на народ рече: Ко се то дотаче мојих хаљина?</a:t>
            </a:r>
            <a:br>
              <a:rPr lang="ru-RU" sz="1400" dirty="0" smtClean="0"/>
            </a:br>
            <a:r>
              <a:rPr lang="ru-RU" sz="1400" dirty="0" smtClean="0"/>
              <a:t>31. И рекоше му ученици његови: Видиш гдје те народ притиска, и питаш: ко се дотаче мене?</a:t>
            </a:r>
            <a:br>
              <a:rPr lang="ru-RU" sz="1400" dirty="0" smtClean="0"/>
            </a:br>
            <a:r>
              <a:rPr lang="ru-RU" sz="1400" dirty="0" smtClean="0"/>
              <a:t>32. И он се обазираше да види ону која то учини.</a:t>
            </a:r>
            <a:br>
              <a:rPr lang="ru-RU" sz="1400" dirty="0" smtClean="0"/>
            </a:br>
            <a:r>
              <a:rPr lang="ru-RU" sz="1400" dirty="0" smtClean="0"/>
              <a:t>33. А жена, уплашивши се и дрхтећи, знајући шта јој се догодило, дође и клече пред њим, и каза му сву истину.</a:t>
            </a:r>
            <a:br>
              <a:rPr lang="ru-RU" sz="1400" dirty="0" smtClean="0"/>
            </a:br>
            <a:r>
              <a:rPr lang="ru-RU" sz="1400" dirty="0" smtClean="0"/>
              <a:t>34. А он јој рече: Кћери, вјера твоја спасла те је; иди с миром, и буди здрава од болести своје  </a:t>
            </a:r>
            <a:endParaRPr lang="en-US" sz="1400" dirty="0" smtClean="0"/>
          </a:p>
          <a:p>
            <a:pPr>
              <a:buNone/>
            </a:pPr>
            <a:endParaRPr lang="en-US" sz="1200" dirty="0"/>
          </a:p>
        </p:txBody>
      </p:sp>
    </p:spTree>
    <p:extLst>
      <p:ext uri="{BB962C8B-B14F-4D97-AF65-F5344CB8AC3E}">
        <p14:creationId xmlns:p14="http://schemas.microsoft.com/office/powerpoint/2010/main" val="23271384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914400"/>
            <a:ext cx="6196405" cy="4808669"/>
          </a:xfrm>
        </p:spPr>
        <p:txBody>
          <a:bodyPr>
            <a:noAutofit/>
          </a:bodyPr>
          <a:lstStyle/>
          <a:p>
            <a:r>
              <a:rPr lang="ru-RU" sz="1600" dirty="0" smtClean="0"/>
              <a:t>35. Док он још говораше, дођоше од старјешине синагоге говорећи: Кћи твоја умрије; што још трудиш Учитеља?</a:t>
            </a:r>
            <a:br>
              <a:rPr lang="ru-RU" sz="1600" dirty="0" smtClean="0"/>
            </a:br>
            <a:r>
              <a:rPr lang="ru-RU" sz="1600" dirty="0" smtClean="0"/>
              <a:t>36. А Исус, чим је чуо ријеч што казаше, рече старјешини синагоге: Не бој се, само вјеруј!</a:t>
            </a:r>
            <a:br>
              <a:rPr lang="ru-RU" sz="1600" dirty="0" smtClean="0"/>
            </a:br>
            <a:r>
              <a:rPr lang="ru-RU" sz="1600" dirty="0" smtClean="0"/>
              <a:t>37. И не даде да ико пође за њим осим Петра и Јакова и Јована брата Јаковљева.</a:t>
            </a:r>
            <a:br>
              <a:rPr lang="ru-RU" sz="1600" dirty="0" smtClean="0"/>
            </a:br>
            <a:r>
              <a:rPr lang="ru-RU" sz="1600" dirty="0" smtClean="0"/>
              <a:t>38. И дође у кућу старјешине синагоге, и видје вреву и оне који плачу и лелечу много.</a:t>
            </a:r>
            <a:br>
              <a:rPr lang="ru-RU" sz="1600" dirty="0" smtClean="0"/>
            </a:br>
            <a:r>
              <a:rPr lang="ru-RU" sz="1600" dirty="0" smtClean="0"/>
              <a:t>39. И ушавши рече им: Шта сте се узнемирили и плачете? Дјевојчица није умрла него спава.</a:t>
            </a:r>
            <a:br>
              <a:rPr lang="ru-RU" sz="1600" dirty="0" smtClean="0"/>
            </a:br>
            <a:r>
              <a:rPr lang="ru-RU" sz="1600" dirty="0" smtClean="0"/>
              <a:t>40. И подсмијеваху му се. А он истјеравши све узе оца и матер дјевојчице и оне који бијаху с њим, и уђе гдје лежаше дјевојчица.</a:t>
            </a:r>
            <a:br>
              <a:rPr lang="ru-RU" sz="1600" dirty="0" smtClean="0"/>
            </a:br>
            <a:r>
              <a:rPr lang="ru-RU" sz="1600" dirty="0" smtClean="0"/>
              <a:t>41. И узевши дјевојчицу за руку рече јој: Талита куми, што значи: Дјевојчице, теби говорим, устани!</a:t>
            </a:r>
            <a:br>
              <a:rPr lang="ru-RU" sz="1600" dirty="0" smtClean="0"/>
            </a:br>
            <a:r>
              <a:rPr lang="ru-RU" sz="1600" dirty="0" smtClean="0"/>
              <a:t>42. И одмах устаде дјевојчица, и хођаше; а бјеше од дванаест година. И зачудише се чудом великим.</a:t>
            </a:r>
            <a:br>
              <a:rPr lang="ru-RU" sz="1600" dirty="0" smtClean="0"/>
            </a:br>
            <a:r>
              <a:rPr lang="ru-RU" sz="1600" dirty="0" smtClean="0"/>
              <a:t>43. И запријети им врло да нико не дозна за то; и рече да јој дају да једе.</a:t>
            </a:r>
            <a:br>
              <a:rPr lang="ru-RU" sz="1600" dirty="0" smtClean="0"/>
            </a:br>
            <a:r>
              <a:rPr lang="ru-RU" sz="1600" dirty="0" smtClean="0"/>
              <a:t> </a:t>
            </a: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03841" y="942879"/>
            <a:ext cx="3272112" cy="974491"/>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r-Cyrl-R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 ХРИШЋАНСКОЈ ВЈЕРИ</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 Placeholder 3"/>
          <p:cNvSpPr>
            <a:spLocks noGrp="1"/>
          </p:cNvSpPr>
          <p:nvPr>
            <p:ph type="body" sz="half" idx="2"/>
          </p:nvPr>
        </p:nvSpPr>
        <p:spPr>
          <a:xfrm rot="-60000">
            <a:off x="1175580" y="2259430"/>
            <a:ext cx="3012108" cy="3759828"/>
          </a:xfrm>
        </p:spPr>
        <p:txBody>
          <a:bodyPr>
            <a:normAutofit/>
          </a:bodyPr>
          <a:lstStyle/>
          <a:p>
            <a:r>
              <a:rPr lang="sr-Cyrl-RS" sz="1400" dirty="0" smtClean="0"/>
              <a:t>Бог је створио </a:t>
            </a:r>
            <a:r>
              <a:rPr lang="sr-Cyrl-RS" sz="1400" dirty="0" err="1" smtClean="0"/>
              <a:t>свијет</a:t>
            </a:r>
            <a:r>
              <a:rPr lang="sr-Cyrl-RS" sz="1400" dirty="0" smtClean="0"/>
              <a:t> </a:t>
            </a:r>
            <a:r>
              <a:rPr lang="sr-Cyrl-RS" sz="1400" dirty="0" smtClean="0"/>
              <a:t>из Своје безграничне љубави.Желео је да све створено, заједно са Њим,постоји у радости и блаженству Раја.Али Бог није хтио да неког примора да буде са Њим.Зато је створио слободна бића, анђеле и људе.Они су могли да Га слушају и тиме стекну ,,корист”, али су могли да буду и самовољни, на своју штету.Подом у гријех првих људи, заједница Бога и човјека је нарушена.И након тога, без обзира колико су неки људи били праведни, они нису могли да превазиђу  одвојеност од Бога.</a:t>
            </a:r>
            <a:endParaRPr lang="en-US" sz="1400" dirty="0" smtClean="0"/>
          </a:p>
          <a:p>
            <a:pPr marL="285750" indent="-285750" algn="l">
              <a:buFont typeface="Arial" pitchFamily="34" charset="0"/>
              <a:buChar char="•"/>
            </a:pPr>
            <a:endParaRPr lang="en-US" sz="1450" dirty="0"/>
          </a:p>
        </p:txBody>
      </p:sp>
      <p:pic>
        <p:nvPicPr>
          <p:cNvPr id="1026" name="Picture 2" descr="C:\Users\NM\Desktop\pdf\Flammarion_Woodcut_1888_Color_2.jpg"/>
          <p:cNvPicPr>
            <a:picLocks noGrp="1" noChangeAspect="1" noChangeArrowheads="1"/>
          </p:cNvPicPr>
          <p:nvPr>
            <p:ph idx="1"/>
          </p:nvPr>
        </p:nvPicPr>
        <p:blipFill>
          <a:blip r:embed="rId3"/>
          <a:srcRect/>
          <a:stretch>
            <a:fillRect/>
          </a:stretch>
        </p:blipFill>
        <p:spPr bwMode="auto">
          <a:xfrm>
            <a:off x="4832604" y="838200"/>
            <a:ext cx="3136392" cy="5181600"/>
          </a:xfrm>
          <a:prstGeom prst="rect">
            <a:avLst/>
          </a:prstGeom>
          <a:noFill/>
        </p:spPr>
      </p:pic>
    </p:spTree>
    <p:extLst>
      <p:ext uri="{BB962C8B-B14F-4D97-AF65-F5344CB8AC3E}">
        <p14:creationId xmlns:p14="http://schemas.microsoft.com/office/powerpoint/2010/main" val="27302629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79682" y="407629"/>
            <a:ext cx="3064827" cy="1503037"/>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dirty="0" smtClean="0"/>
              <a:t/>
            </a:r>
            <a:br>
              <a:rPr lang="ru-RU" dirty="0" smtClean="0"/>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 Placeholder 3"/>
          <p:cNvSpPr>
            <a:spLocks noGrp="1"/>
          </p:cNvSpPr>
          <p:nvPr>
            <p:ph type="body" sz="half" idx="2"/>
          </p:nvPr>
        </p:nvSpPr>
        <p:spPr>
          <a:xfrm rot="-60000">
            <a:off x="1013939" y="1067477"/>
            <a:ext cx="3269930" cy="4739608"/>
          </a:xfrm>
        </p:spPr>
        <p:txBody>
          <a:bodyPr>
            <a:normAutofit/>
          </a:bodyPr>
          <a:lstStyle/>
          <a:p>
            <a:r>
              <a:rPr lang="sr-Cyrl-RS" dirty="0" smtClean="0"/>
              <a:t>Та одвојеност од Бога назива се смрт,јер је једино у Богу живот.Зато Бог постаје човјек,рађа се као дијете од Пречисте  Дјевојке Марије на чудесан начин, и преузима на себе казну за све људе и њихове гријехе, иако је сам био без гријеха.</a:t>
            </a:r>
            <a:endParaRPr lang="en-US" dirty="0"/>
          </a:p>
        </p:txBody>
      </p:sp>
      <p:sp>
        <p:nvSpPr>
          <p:cNvPr id="5" name="Content Placeholder 4"/>
          <p:cNvSpPr>
            <a:spLocks noGrp="1"/>
          </p:cNvSpPr>
          <p:nvPr>
            <p:ph idx="1"/>
          </p:nvPr>
        </p:nvSpPr>
        <p:spPr/>
        <p:txBody>
          <a:bodyPr/>
          <a:lstStyle/>
          <a:p>
            <a:endParaRPr lang="en-US"/>
          </a:p>
        </p:txBody>
      </p:sp>
      <p:pic>
        <p:nvPicPr>
          <p:cNvPr id="2050" name="Picture 2" descr="C:\Users\NM\Desktop\pdf\23_0.jpg"/>
          <p:cNvPicPr>
            <a:picLocks noChangeAspect="1" noChangeArrowheads="1"/>
          </p:cNvPicPr>
          <p:nvPr/>
        </p:nvPicPr>
        <p:blipFill>
          <a:blip r:embed="rId2"/>
          <a:srcRect/>
          <a:stretch>
            <a:fillRect/>
          </a:stretch>
        </p:blipFill>
        <p:spPr bwMode="auto">
          <a:xfrm>
            <a:off x="4876800" y="1066800"/>
            <a:ext cx="2870200" cy="4724400"/>
          </a:xfrm>
          <a:prstGeom prst="rect">
            <a:avLst/>
          </a:prstGeom>
          <a:noFill/>
        </p:spPr>
      </p:pic>
    </p:spTree>
    <p:extLst>
      <p:ext uri="{BB962C8B-B14F-4D97-AF65-F5344CB8AC3E}">
        <p14:creationId xmlns:p14="http://schemas.microsoft.com/office/powerpoint/2010/main" val="681784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5257800" cy="23622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sr-Cyrl-R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sr-Cyrl-R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descr="C:\Users\NM\Desktop\pdf\hqdefault.jpg"/>
          <p:cNvPicPr>
            <a:picLocks noGrp="1" noChangeAspect="1" noChangeArrowheads="1"/>
          </p:cNvPicPr>
          <p:nvPr>
            <p:ph idx="1"/>
          </p:nvPr>
        </p:nvPicPr>
        <p:blipFill>
          <a:blip r:embed="rId3"/>
          <a:srcRect/>
          <a:stretch>
            <a:fillRect/>
          </a:stretch>
        </p:blipFill>
        <p:spPr bwMode="auto">
          <a:xfrm>
            <a:off x="762000" y="762000"/>
            <a:ext cx="2438400" cy="4648200"/>
          </a:xfrm>
          <a:prstGeom prst="rect">
            <a:avLst/>
          </a:prstGeom>
          <a:noFill/>
        </p:spPr>
      </p:pic>
      <p:pic>
        <p:nvPicPr>
          <p:cNvPr id="3075" name="Picture 3" descr="C:\Users\NM\Desktop\pdf\maxresdefault.jpg"/>
          <p:cNvPicPr>
            <a:picLocks noChangeAspect="1" noChangeArrowheads="1"/>
          </p:cNvPicPr>
          <p:nvPr/>
        </p:nvPicPr>
        <p:blipFill>
          <a:blip r:embed="rId4"/>
          <a:srcRect/>
          <a:stretch>
            <a:fillRect/>
          </a:stretch>
        </p:blipFill>
        <p:spPr bwMode="auto">
          <a:xfrm>
            <a:off x="3276600" y="762000"/>
            <a:ext cx="4876800" cy="4648200"/>
          </a:xfrm>
          <a:prstGeom prst="rect">
            <a:avLst/>
          </a:prstGeom>
          <a:noFill/>
        </p:spPr>
      </p:pic>
    </p:spTree>
    <p:extLst>
      <p:ext uri="{BB962C8B-B14F-4D97-AF65-F5344CB8AC3E}">
        <p14:creationId xmlns:p14="http://schemas.microsoft.com/office/powerpoint/2010/main" val="9323207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223041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8" name="Picture 2" descr="C:\Users\NM\Desktop\pdf\images.jpg"/>
          <p:cNvPicPr>
            <a:picLocks noChangeAspect="1" noChangeArrowheads="1"/>
          </p:cNvPicPr>
          <p:nvPr/>
        </p:nvPicPr>
        <p:blipFill>
          <a:blip r:embed="rId2"/>
          <a:srcRect/>
          <a:stretch>
            <a:fillRect/>
          </a:stretch>
        </p:blipFill>
        <p:spPr bwMode="auto">
          <a:xfrm>
            <a:off x="1066800" y="838200"/>
            <a:ext cx="7086600" cy="2286000"/>
          </a:xfrm>
          <a:prstGeom prst="rect">
            <a:avLst/>
          </a:prstGeom>
          <a:noFill/>
        </p:spPr>
      </p:pic>
      <p:pic>
        <p:nvPicPr>
          <p:cNvPr id="4099" name="Picture 3" descr="C:\Users\NM\Desktop\pdf\rozhdestvo_hristovo.jpg"/>
          <p:cNvPicPr>
            <a:picLocks noGrp="1" noChangeAspect="1" noChangeArrowheads="1"/>
          </p:cNvPicPr>
          <p:nvPr>
            <p:ph idx="1"/>
          </p:nvPr>
        </p:nvPicPr>
        <p:blipFill>
          <a:blip r:embed="rId3"/>
          <a:srcRect/>
          <a:stretch>
            <a:fillRect/>
          </a:stretch>
        </p:blipFill>
        <p:spPr bwMode="auto">
          <a:xfrm>
            <a:off x="3124200" y="3124200"/>
            <a:ext cx="4368800" cy="3276600"/>
          </a:xfrm>
          <a:prstGeom prst="rect">
            <a:avLst/>
          </a:prstGeom>
          <a:noFill/>
        </p:spPr>
      </p:pic>
    </p:spTree>
    <p:extLst>
      <p:ext uri="{BB962C8B-B14F-4D97-AF65-F5344CB8AC3E}">
        <p14:creationId xmlns:p14="http://schemas.microsoft.com/office/powerpoint/2010/main" val="10565077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61631" y="685392"/>
            <a:ext cx="3064827" cy="844225"/>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r-Cyrl-R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 ХРИШЋАНСКОЈ ВЈЕРИ</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 Placeholder 3"/>
          <p:cNvSpPr>
            <a:spLocks noGrp="1"/>
          </p:cNvSpPr>
          <p:nvPr>
            <p:ph type="body" sz="half" idx="2"/>
          </p:nvPr>
        </p:nvSpPr>
        <p:spPr>
          <a:xfrm rot="-60000">
            <a:off x="1133700" y="1523179"/>
            <a:ext cx="3048891" cy="4648822"/>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5750" indent="-285750" algn="l">
              <a:buFont typeface="Arial" pitchFamily="34" charset="0"/>
              <a:buChar char="•"/>
            </a:pPr>
            <a:r>
              <a:rPr lang="sr-Cyrl-CS" dirty="0" smtClean="0">
                <a:ln/>
              </a:rPr>
              <a:t>Суштина хришћанске вјере јесте Богочовјек Исус Христос и заједница са њим, а кроз Њега и са Оцем и Светим Духом.Заједница Христа и хришћана назива се Црква.</a:t>
            </a:r>
          </a:p>
        </p:txBody>
      </p:sp>
      <p:pic>
        <p:nvPicPr>
          <p:cNvPr id="6" name="Content Placeholder 5" descr="ikonice63-230x230.jpg"/>
          <p:cNvPicPr>
            <a:picLocks noGrp="1" noChangeAspect="1"/>
          </p:cNvPicPr>
          <p:nvPr>
            <p:ph idx="1"/>
          </p:nvPr>
        </p:nvPicPr>
        <p:blipFill>
          <a:blip r:embed="rId2"/>
          <a:stretch>
            <a:fillRect/>
          </a:stretch>
        </p:blipFill>
        <p:spPr>
          <a:xfrm>
            <a:off x="4572000" y="838200"/>
            <a:ext cx="3886200" cy="5029200"/>
          </a:xfrm>
        </p:spPr>
      </p:pic>
    </p:spTree>
    <p:extLst>
      <p:ext uri="{BB962C8B-B14F-4D97-AF65-F5344CB8AC3E}">
        <p14:creationId xmlns:p14="http://schemas.microsoft.com/office/powerpoint/2010/main" val="475449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4">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698" y="829615"/>
            <a:ext cx="7461102" cy="1608785"/>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762000" y="3581399"/>
            <a:ext cx="7620000" cy="2590801"/>
          </a:xfrm>
        </p:spPr>
        <p:txBody>
          <a:bodyPr>
            <a:normAutofit fontScale="92500"/>
          </a:bodyPr>
          <a:lstStyle/>
          <a:p>
            <a:pPr>
              <a:buNone/>
            </a:pPr>
            <a:r>
              <a:rPr lang="sr-Cyrl-RS" dirty="0" smtClean="0"/>
              <a:t> - Господ Исус Христос жртвовао је самога Себе и страдао на крсту, да би све људе избавио од гријеха, зла и смрти.Бог Син је постао човјек, и Својим стрдањем,Васкрсењем и Вазнесењем Он је усиновио људе Богу Оцу кроз Цркву коју је основао.Пошто смо кроз Христа добили дар да називамо Бога својим Оцем,треба да будемо вјерна дјеца његова.</a:t>
            </a:r>
            <a:endParaRPr lang="en-US" dirty="0"/>
          </a:p>
        </p:txBody>
      </p:sp>
      <p:pic>
        <p:nvPicPr>
          <p:cNvPr id="5122" name="Picture 2" descr="C:\Users\NM\Desktop\pdf\106_raspece_hristovo_v.jpg"/>
          <p:cNvPicPr>
            <a:picLocks noChangeAspect="1" noChangeArrowheads="1"/>
          </p:cNvPicPr>
          <p:nvPr/>
        </p:nvPicPr>
        <p:blipFill>
          <a:blip r:embed="rId2"/>
          <a:srcRect/>
          <a:stretch>
            <a:fillRect/>
          </a:stretch>
        </p:blipFill>
        <p:spPr bwMode="auto">
          <a:xfrm>
            <a:off x="762000" y="533400"/>
            <a:ext cx="3333750" cy="3048000"/>
          </a:xfrm>
          <a:prstGeom prst="rect">
            <a:avLst/>
          </a:prstGeom>
          <a:noFill/>
        </p:spPr>
      </p:pic>
      <p:pic>
        <p:nvPicPr>
          <p:cNvPr id="7" name="Picture 2" descr="C:\Users\NM\Desktop\lepenica\20160426_103837.jpg"/>
          <p:cNvPicPr>
            <a:picLocks noGrp="1" noChangeAspect="1" noChangeArrowheads="1"/>
          </p:cNvPicPr>
          <p:nvPr>
            <p:ph idx="1"/>
          </p:nvPr>
        </p:nvPicPr>
        <p:blipFill>
          <a:blip r:embed="rId3" cstate="print"/>
          <a:srcRect/>
          <a:stretch>
            <a:fillRect/>
          </a:stretch>
        </p:blipFill>
        <p:spPr bwMode="auto">
          <a:xfrm>
            <a:off x="4724400" y="533401"/>
            <a:ext cx="2362200" cy="2971799"/>
          </a:xfrm>
          <a:prstGeom prst="rect">
            <a:avLst/>
          </a:prstGeom>
          <a:noFill/>
        </p:spPr>
      </p:pic>
    </p:spTree>
    <p:extLst>
      <p:ext uri="{BB962C8B-B14F-4D97-AF65-F5344CB8AC3E}">
        <p14:creationId xmlns:p14="http://schemas.microsoft.com/office/powerpoint/2010/main" val="864067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ack of book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474</TotalTime>
  <Words>537</Words>
  <Application>Microsoft Office PowerPoint</Application>
  <PresentationFormat>On-screen Show (4:3)</PresentationFormat>
  <Paragraphs>58</Paragraphs>
  <Slides>15</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Brush Script MT</vt:lpstr>
      <vt:lpstr>Calibri</vt:lpstr>
      <vt:lpstr>Century Gothic</vt:lpstr>
      <vt:lpstr>Constantia</vt:lpstr>
      <vt:lpstr>Franklin Gothic Book</vt:lpstr>
      <vt:lpstr>Rage Italic</vt:lpstr>
      <vt:lpstr>Stack of books design template</vt:lpstr>
      <vt:lpstr>Pushpin</vt:lpstr>
      <vt:lpstr>Custom Design</vt:lpstr>
      <vt:lpstr>PowerPoint Presentation</vt:lpstr>
      <vt:lpstr>Увод</vt:lpstr>
      <vt:lpstr>PowerPoint Presentation</vt:lpstr>
      <vt:lpstr>О ХРИШЋАНСКОЈ ВЈЕРИ</vt:lpstr>
      <vt:lpstr> </vt:lpstr>
      <vt:lpstr> </vt:lpstr>
      <vt:lpstr>PowerPoint Presentation</vt:lpstr>
      <vt:lpstr>О ХРИШЋАНСКОЈ ВЈЕРИ</vt:lpstr>
      <vt:lpstr>PowerPoint Presentation</vt:lpstr>
      <vt:lpstr>PowerPoint Presentation</vt:lpstr>
      <vt:lpstr>Хришћанска вјера јесте Откривење  Божје које говори о свему што је Бог учинио ради нашег спасења и вјечне радости у Његовом наручју.</vt:lpstr>
      <vt:lpstr>PowerPoint Presentation</vt:lpstr>
      <vt:lpstr>Да ли сте знали???</vt:lpstr>
      <vt:lpstr>РАЗГОВОР СА ДУХОВНИКОМ</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СВЕТИ ЈОВАН ПРОРОК,ПРЕТЕЧА И КРСТИТЕЉ ХРИСТОВ</dc:title>
  <dc:creator>Bozo Vucenovic</dc:creator>
  <cp:lastModifiedBy>Dragan</cp:lastModifiedBy>
  <cp:revision>51</cp:revision>
  <dcterms:created xsi:type="dcterms:W3CDTF">2018-10-20T11:22:16Z</dcterms:created>
  <dcterms:modified xsi:type="dcterms:W3CDTF">2019-09-07T17:49:51Z</dcterms:modified>
</cp:coreProperties>
</file>