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emf"/><Relationship Id="rId1" Type="http://schemas.openxmlformats.org/officeDocument/2006/relationships/image" Target="../media/image5.wmf"/><Relationship Id="rId4"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3562953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144014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718969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DCDE187-8ABB-430C-A0B0-87C5F3C80CC5}" type="slidenum">
              <a:rPr lang="sr-Latn-RS" smtClean="0"/>
              <a:t>‹#›</a:t>
            </a:fld>
            <a:endParaRPr lang="sr-Latn-R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04346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2601448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4054986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1986479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798661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2072150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329814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108292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101861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279527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392580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3240736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674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FEBF6-464B-46FF-A6F2-6C52BA8A6F9D}"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DCDE187-8ABB-430C-A0B0-87C5F3C80CC5}" type="slidenum">
              <a:rPr lang="sr-Latn-RS" smtClean="0"/>
              <a:t>‹#›</a:t>
            </a:fld>
            <a:endParaRPr lang="sr-Latn-RS"/>
          </a:p>
        </p:txBody>
      </p:sp>
    </p:spTree>
    <p:extLst>
      <p:ext uri="{BB962C8B-B14F-4D97-AF65-F5344CB8AC3E}">
        <p14:creationId xmlns:p14="http://schemas.microsoft.com/office/powerpoint/2010/main" val="67162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6DFEBF6-464B-46FF-A6F2-6C52BA8A6F9D}" type="datetimeFigureOut">
              <a:rPr lang="sr-Latn-RS" smtClean="0"/>
              <a:t>14.5.2020.</a:t>
            </a:fld>
            <a:endParaRPr lang="sr-Latn-R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sr-Latn-R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DCDE187-8ABB-430C-A0B0-87C5F3C80CC5}" type="slidenum">
              <a:rPr lang="sr-Latn-RS" smtClean="0"/>
              <a:t>‹#›</a:t>
            </a:fld>
            <a:endParaRPr lang="sr-Latn-RS"/>
          </a:p>
        </p:txBody>
      </p:sp>
    </p:spTree>
    <p:extLst>
      <p:ext uri="{BB962C8B-B14F-4D97-AF65-F5344CB8AC3E}">
        <p14:creationId xmlns:p14="http://schemas.microsoft.com/office/powerpoint/2010/main" val="389779178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0.emf"/><Relationship Id="rId5" Type="http://schemas.openxmlformats.org/officeDocument/2006/relationships/oleObject" Target="../embeddings/oleObject20.bin"/><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3.bin"/><Relationship Id="rId10" Type="http://schemas.openxmlformats.org/officeDocument/2006/relationships/image" Target="../media/image8.emf"/><Relationship Id="rId4" Type="http://schemas.openxmlformats.org/officeDocument/2006/relationships/image" Target="../media/image5.wmf"/><Relationship Id="rId9"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21.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jpe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oleObject" Target="../embeddings/oleObject23.bin"/><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95.jpeg"/><Relationship Id="rId5" Type="http://schemas.openxmlformats.org/officeDocument/2006/relationships/image" Target="../media/image94.jpg"/><Relationship Id="rId4" Type="http://schemas.openxmlformats.org/officeDocument/2006/relationships/image" Target="../media/image92.emf"/></Relationships>
</file>

<file path=ppt/slides/_rels/slide2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2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99.emf"/><Relationship Id="rId5" Type="http://schemas.openxmlformats.org/officeDocument/2006/relationships/oleObject" Target="../embeddings/oleObject25.bin"/><Relationship Id="rId4" Type="http://schemas.openxmlformats.org/officeDocument/2006/relationships/image" Target="../media/image101.jpg"/></Relationships>
</file>

<file path=ppt/slides/_rels/slide2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oleObject" Target="../embeddings/oleObject7.bin"/><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10.bin"/><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0.jpg"/><Relationship Id="rId5" Type="http://schemas.openxmlformats.org/officeDocument/2006/relationships/image" Target="../media/image18.wmf"/><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5.emf"/><Relationship Id="rId5" Type="http://schemas.openxmlformats.org/officeDocument/2006/relationships/oleObject" Target="../embeddings/oleObject16.bin"/><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26.emf"/><Relationship Id="rId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711215937"/>
              </p:ext>
            </p:extLst>
          </p:nvPr>
        </p:nvGraphicFramePr>
        <p:xfrm>
          <a:off x="4406900" y="1096963"/>
          <a:ext cx="3413125" cy="2905125"/>
        </p:xfrm>
        <a:graphic>
          <a:graphicData uri="http://schemas.openxmlformats.org/presentationml/2006/ole">
            <mc:AlternateContent xmlns:mc="http://schemas.openxmlformats.org/markup-compatibility/2006">
              <mc:Choice xmlns:v="urn:schemas-microsoft-com:vml" Requires="v">
                <p:oleObj spid="_x0000_s1073" name="CorelDRAW" r:id="rId3" imgW="3927600" imgH="3558960" progId="CorelDRAW.Graphic.11">
                  <p:embed/>
                </p:oleObj>
              </mc:Choice>
              <mc:Fallback>
                <p:oleObj name="CorelDRAW" r:id="rId3" imgW="3927600" imgH="3558960" progId="CorelDRAW.Graphic.11">
                  <p:embed/>
                  <p:pic>
                    <p:nvPicPr>
                      <p:cNvPr id="0" name=""/>
                      <p:cNvPicPr/>
                      <p:nvPr/>
                    </p:nvPicPr>
                    <p:blipFill>
                      <a:blip r:embed="rId4"/>
                      <a:stretch>
                        <a:fillRect/>
                      </a:stretch>
                    </p:blipFill>
                    <p:spPr>
                      <a:xfrm>
                        <a:off x="4406900" y="1096963"/>
                        <a:ext cx="3413125" cy="2905125"/>
                      </a:xfrm>
                      <a:prstGeom prst="rect">
                        <a:avLst/>
                      </a:prstGeom>
                    </p:spPr>
                  </p:pic>
                </p:oleObj>
              </mc:Fallback>
            </mc:AlternateContent>
          </a:graphicData>
        </a:graphic>
      </p:graphicFrame>
      <p:sp>
        <p:nvSpPr>
          <p:cNvPr id="5" name="TextBox 4"/>
          <p:cNvSpPr txBox="1"/>
          <p:nvPr/>
        </p:nvSpPr>
        <p:spPr>
          <a:xfrm>
            <a:off x="4920466" y="118873"/>
            <a:ext cx="2459864"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sr-Cyrl-RS" sz="2000" b="1" dirty="0" smtClean="0"/>
              <a:t>Рођење Светог Саве</a:t>
            </a:r>
            <a:endParaRPr lang="sr-Latn-RS" sz="2000" b="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432" y="811372"/>
            <a:ext cx="3584620" cy="2975020"/>
          </a:xfrm>
          <a:prstGeom prst="ellipse">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0744" y="518983"/>
            <a:ext cx="3388894" cy="3219717"/>
          </a:xfrm>
          <a:prstGeom prst="ellipse">
            <a:avLst/>
          </a:prstGeom>
          <a:ln>
            <a:noFill/>
          </a:ln>
          <a:effectLst>
            <a:softEdge rad="112500"/>
          </a:effectLst>
        </p:spPr>
      </p:pic>
      <p:sp>
        <p:nvSpPr>
          <p:cNvPr id="8" name="TextBox 7"/>
          <p:cNvSpPr txBox="1"/>
          <p:nvPr/>
        </p:nvSpPr>
        <p:spPr>
          <a:xfrm>
            <a:off x="240159" y="4566482"/>
            <a:ext cx="11746606"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Стефан Немања и Ана хтели су да добију још још једног наследника, пошто их је стигла старост они нису могли да добију још једно дете.. </a:t>
            </a:r>
            <a:r>
              <a:rPr lang="sr-Cyrl-RS" b="1" dirty="0"/>
              <a:t>В</a:t>
            </a:r>
            <a:r>
              <a:rPr lang="sr-Cyrl-RS" b="1" dirty="0" smtClean="0"/>
              <a:t>ером  многи родитељи у Старом Завету су добијали децу, поучени таквим примерима они се дубоко и много молише Богу да им подари наследника. Према сведочењу Савиног ученика Доментијана, родитељи Светог Саве добише обавештење од Бога да ће им се родити наследник, који ће бити Божији човек..Кад се Сава родио Немања је имао око 60 година, радост у целој држави је била толика, да се по сведочењу очевидаца данима славило на двору,цркве су звониле, свештеници се молили, народ се окупљао радујући се заједно са свима.. Дете је добило име Растислав, скраћено Растко.</a:t>
            </a:r>
            <a:endParaRPr lang="sr-Latn-RS" b="1" dirty="0"/>
          </a:p>
        </p:txBody>
      </p:sp>
      <p:sp>
        <p:nvSpPr>
          <p:cNvPr id="9" name="TextBox 8"/>
          <p:cNvSpPr txBox="1"/>
          <p:nvPr/>
        </p:nvSpPr>
        <p:spPr>
          <a:xfrm>
            <a:off x="729945" y="3738700"/>
            <a:ext cx="2635593" cy="584775"/>
          </a:xfrm>
          <a:prstGeom prst="rect">
            <a:avLst/>
          </a:prstGeom>
          <a:noFill/>
        </p:spPr>
        <p:txBody>
          <a:bodyPr wrap="none" rtlCol="0">
            <a:spAutoFit/>
          </a:bodyPr>
          <a:lstStyle/>
          <a:p>
            <a:r>
              <a:rPr lang="sr-Cyrl-RS" sz="1600" b="1" i="1" dirty="0" smtClean="0">
                <a:solidFill>
                  <a:srgbClr val="FFFF00"/>
                </a:solidFill>
              </a:rPr>
              <a:t>Дежевска долина у којој се</a:t>
            </a:r>
          </a:p>
          <a:p>
            <a:r>
              <a:rPr lang="sr-Cyrl-RS" sz="1600" b="1" i="1" dirty="0" smtClean="0">
                <a:solidFill>
                  <a:srgbClr val="FFFF00"/>
                </a:solidFill>
              </a:rPr>
              <a:t>      родио Свети Сава</a:t>
            </a:r>
            <a:endParaRPr lang="sr-Latn-RS" sz="1600" b="1" i="1" dirty="0">
              <a:solidFill>
                <a:srgbClr val="FFFF00"/>
              </a:solidFill>
            </a:endParaRPr>
          </a:p>
        </p:txBody>
      </p:sp>
      <p:sp>
        <p:nvSpPr>
          <p:cNvPr id="10" name="TextBox 9"/>
          <p:cNvSpPr txBox="1"/>
          <p:nvPr/>
        </p:nvSpPr>
        <p:spPr>
          <a:xfrm>
            <a:off x="8861739" y="3716008"/>
            <a:ext cx="2987899" cy="338554"/>
          </a:xfrm>
          <a:prstGeom prst="rect">
            <a:avLst/>
          </a:prstGeom>
          <a:noFill/>
        </p:spPr>
        <p:txBody>
          <a:bodyPr wrap="square" rtlCol="0">
            <a:spAutoFit/>
          </a:bodyPr>
          <a:lstStyle/>
          <a:p>
            <a:r>
              <a:rPr lang="sr-Cyrl-RS" sz="1600" b="1" i="1" dirty="0" smtClean="0">
                <a:solidFill>
                  <a:srgbClr val="FFFF00"/>
                </a:solidFill>
              </a:rPr>
              <a:t>Радост због рођења Растка</a:t>
            </a:r>
            <a:endParaRPr lang="sr-Latn-RS" sz="1600" b="1" i="1" dirty="0">
              <a:solidFill>
                <a:srgbClr val="FFFF00"/>
              </a:solidFill>
            </a:endParaRPr>
          </a:p>
        </p:txBody>
      </p:sp>
      <p:sp>
        <p:nvSpPr>
          <p:cNvPr id="11" name="TextBox 10"/>
          <p:cNvSpPr txBox="1"/>
          <p:nvPr/>
        </p:nvSpPr>
        <p:spPr>
          <a:xfrm>
            <a:off x="4665055" y="595149"/>
            <a:ext cx="3424527" cy="338554"/>
          </a:xfrm>
          <a:prstGeom prst="rect">
            <a:avLst/>
          </a:prstGeom>
          <a:noFill/>
        </p:spPr>
        <p:txBody>
          <a:bodyPr wrap="none" rtlCol="0">
            <a:spAutoFit/>
          </a:bodyPr>
          <a:lstStyle/>
          <a:p>
            <a:r>
              <a:rPr lang="sr-Cyrl-RS" sz="1600" b="1" i="1" dirty="0" smtClean="0">
                <a:solidFill>
                  <a:srgbClr val="FFFF00"/>
                </a:solidFill>
              </a:rPr>
              <a:t>вера+молитва+нада= чудо рођења</a:t>
            </a:r>
            <a:endParaRPr lang="sr-Latn-RS" sz="1600" b="1" i="1" dirty="0">
              <a:solidFill>
                <a:srgbClr val="FFFF00"/>
              </a:solidFill>
            </a:endParaRPr>
          </a:p>
        </p:txBody>
      </p:sp>
    </p:spTree>
    <p:extLst>
      <p:ext uri="{BB962C8B-B14F-4D97-AF65-F5344CB8AC3E}">
        <p14:creationId xmlns:p14="http://schemas.microsoft.com/office/powerpoint/2010/main" val="5288072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32850" y="206062"/>
            <a:ext cx="2157347"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sr-Cyrl-RS" sz="2000" b="1" dirty="0" smtClean="0"/>
              <a:t>Сава мири браћу </a:t>
            </a:r>
            <a:endParaRPr lang="sr-Latn-RS" sz="20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2144473422"/>
              </p:ext>
            </p:extLst>
          </p:nvPr>
        </p:nvGraphicFramePr>
        <p:xfrm>
          <a:off x="343338" y="474652"/>
          <a:ext cx="2631412" cy="3650222"/>
        </p:xfrm>
        <a:graphic>
          <a:graphicData uri="http://schemas.openxmlformats.org/presentationml/2006/ole">
            <mc:AlternateContent xmlns:mc="http://schemas.openxmlformats.org/markup-compatibility/2006">
              <mc:Choice xmlns:v="urn:schemas-microsoft-com:vml" Requires="v">
                <p:oleObj spid="_x0000_s10300" name="CorelDRAW" r:id="rId3" imgW="3390187" imgH="4704132" progId="CorelDRAW.Graphic.11">
                  <p:embed/>
                </p:oleObj>
              </mc:Choice>
              <mc:Fallback>
                <p:oleObj name="CorelDRAW" r:id="rId3" imgW="3390187" imgH="4704132" progId="CorelDRAW.Graphic.11">
                  <p:embed/>
                  <p:pic>
                    <p:nvPicPr>
                      <p:cNvPr id="0" name=""/>
                      <p:cNvPicPr/>
                      <p:nvPr/>
                    </p:nvPicPr>
                    <p:blipFill>
                      <a:blip r:embed="rId4"/>
                      <a:stretch>
                        <a:fillRect/>
                      </a:stretch>
                    </p:blipFill>
                    <p:spPr>
                      <a:xfrm>
                        <a:off x="343338" y="474652"/>
                        <a:ext cx="2631412" cy="365022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0244238"/>
              </p:ext>
            </p:extLst>
          </p:nvPr>
        </p:nvGraphicFramePr>
        <p:xfrm>
          <a:off x="3656401" y="1381786"/>
          <a:ext cx="4310244" cy="2446874"/>
        </p:xfrm>
        <a:graphic>
          <a:graphicData uri="http://schemas.openxmlformats.org/presentationml/2006/ole">
            <mc:AlternateContent xmlns:mc="http://schemas.openxmlformats.org/markup-compatibility/2006">
              <mc:Choice xmlns:v="urn:schemas-microsoft-com:vml" Requires="v">
                <p:oleObj spid="_x0000_s10301" name="CorelDRAW" r:id="rId5" imgW="2849496" imgH="1617442" progId="CorelDRAW.Graphic.11">
                  <p:embed/>
                </p:oleObj>
              </mc:Choice>
              <mc:Fallback>
                <p:oleObj name="CorelDRAW" r:id="rId5" imgW="2849496" imgH="1617442" progId="CorelDRAW.Graphic.11">
                  <p:embed/>
                  <p:pic>
                    <p:nvPicPr>
                      <p:cNvPr id="0" name=""/>
                      <p:cNvPicPr/>
                      <p:nvPr/>
                    </p:nvPicPr>
                    <p:blipFill>
                      <a:blip r:embed="rId6"/>
                      <a:stretch>
                        <a:fillRect/>
                      </a:stretch>
                    </p:blipFill>
                    <p:spPr>
                      <a:xfrm>
                        <a:off x="3656401" y="1381786"/>
                        <a:ext cx="4310244" cy="2446874"/>
                      </a:xfrm>
                      <a:prstGeom prst="rect">
                        <a:avLst/>
                      </a:prstGeom>
                    </p:spPr>
                  </p:pic>
                </p:oleObj>
              </mc:Fallback>
            </mc:AlternateContent>
          </a:graphicData>
        </a:graphic>
      </p:graphicFrame>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0161" y="525063"/>
            <a:ext cx="2921516" cy="3303597"/>
          </a:xfrm>
          <a:prstGeom prst="rect">
            <a:avLst/>
          </a:prstGeom>
        </p:spPr>
      </p:pic>
      <p:sp>
        <p:nvSpPr>
          <p:cNvPr id="11" name="TextBox 10"/>
          <p:cNvSpPr txBox="1"/>
          <p:nvPr/>
        </p:nvSpPr>
        <p:spPr>
          <a:xfrm>
            <a:off x="4479548" y="706994"/>
            <a:ext cx="2975815" cy="369332"/>
          </a:xfrm>
          <a:prstGeom prst="rect">
            <a:avLst/>
          </a:prstGeom>
          <a:noFill/>
        </p:spPr>
        <p:txBody>
          <a:bodyPr wrap="none" rtlCol="0">
            <a:spAutoFit/>
          </a:bodyPr>
          <a:lstStyle/>
          <a:p>
            <a:r>
              <a:rPr lang="sr-Cyrl-RS" b="1" dirty="0" smtClean="0">
                <a:solidFill>
                  <a:srgbClr val="FFFF00"/>
                </a:solidFill>
              </a:rPr>
              <a:t>+измиритељ=миротворац+</a:t>
            </a:r>
            <a:endParaRPr lang="sr-Latn-RS" b="1" dirty="0">
              <a:solidFill>
                <a:srgbClr val="FFFF00"/>
              </a:solidFill>
            </a:endParaRPr>
          </a:p>
        </p:txBody>
      </p:sp>
      <p:sp>
        <p:nvSpPr>
          <p:cNvPr id="12" name="TextBox 11"/>
          <p:cNvSpPr txBox="1"/>
          <p:nvPr/>
        </p:nvSpPr>
        <p:spPr>
          <a:xfrm>
            <a:off x="343338" y="4726548"/>
            <a:ext cx="11204620"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Добивши вести да су браћа у великом сукобу, Сава се помоли небеским силама и реши да врати мошти свога оца у Србију и да над њима измири браћу. Симеон Мироточиви је већ био познат по чудима на Светој Гори, што је давало наду да ће присуство његовових моштију обновити нарушене односе међу браћом у Србији. Народ, свештенство, државне власти су свечано дочекали мошти оснивача и ујединитеља српских земаља. Браћа су се измирила, миро је текло из моштију Симеона, да су се многи болесни излечили од разних болести. Присуство Саве је још више обрадовало народ и помогла браћи да се измире.</a:t>
            </a:r>
            <a:endParaRPr lang="sr-Latn-RS" b="1" dirty="0"/>
          </a:p>
        </p:txBody>
      </p:sp>
      <p:sp>
        <p:nvSpPr>
          <p:cNvPr id="13" name="TextBox 12"/>
          <p:cNvSpPr txBox="1"/>
          <p:nvPr/>
        </p:nvSpPr>
        <p:spPr>
          <a:xfrm>
            <a:off x="722751" y="4124874"/>
            <a:ext cx="1728550" cy="338554"/>
          </a:xfrm>
          <a:prstGeom prst="rect">
            <a:avLst/>
          </a:prstGeom>
          <a:noFill/>
        </p:spPr>
        <p:txBody>
          <a:bodyPr wrap="none" rtlCol="0">
            <a:spAutoFit/>
          </a:bodyPr>
          <a:lstStyle/>
          <a:p>
            <a:r>
              <a:rPr lang="sr-Cyrl-RS" sz="1600" b="1" i="1" dirty="0" smtClean="0">
                <a:solidFill>
                  <a:srgbClr val="FFFF00"/>
                </a:solidFill>
              </a:rPr>
              <a:t>Сава мири браћу</a:t>
            </a:r>
            <a:endParaRPr lang="sr-Latn-RS" sz="1600" b="1" i="1" dirty="0">
              <a:solidFill>
                <a:srgbClr val="FFFF00"/>
              </a:solidFill>
            </a:endParaRPr>
          </a:p>
        </p:txBody>
      </p:sp>
      <p:sp>
        <p:nvSpPr>
          <p:cNvPr id="14" name="TextBox 13"/>
          <p:cNvSpPr txBox="1"/>
          <p:nvPr/>
        </p:nvSpPr>
        <p:spPr>
          <a:xfrm>
            <a:off x="8984449" y="3895551"/>
            <a:ext cx="2942922" cy="830997"/>
          </a:xfrm>
          <a:prstGeom prst="rect">
            <a:avLst/>
          </a:prstGeom>
          <a:noFill/>
        </p:spPr>
        <p:txBody>
          <a:bodyPr wrap="none" rtlCol="0">
            <a:spAutoFit/>
          </a:bodyPr>
          <a:lstStyle/>
          <a:p>
            <a:r>
              <a:rPr lang="sr-Cyrl-RS" sz="1600" b="1" i="1" dirty="0" smtClean="0">
                <a:solidFill>
                  <a:srgbClr val="FFFF00"/>
                </a:solidFill>
              </a:rPr>
              <a:t>Манастир Студеница, место</a:t>
            </a:r>
          </a:p>
          <a:p>
            <a:r>
              <a:rPr lang="sr-Cyrl-RS" sz="1600" b="1" i="1" dirty="0" smtClean="0">
                <a:solidFill>
                  <a:srgbClr val="FFFF00"/>
                </a:solidFill>
              </a:rPr>
              <a:t>     где су пренешене мошти</a:t>
            </a:r>
          </a:p>
          <a:p>
            <a:r>
              <a:rPr lang="sr-Cyrl-RS" sz="1600" b="1" i="1" dirty="0">
                <a:solidFill>
                  <a:srgbClr val="FFFF00"/>
                </a:solidFill>
              </a:rPr>
              <a:t> </a:t>
            </a:r>
            <a:r>
              <a:rPr lang="sr-Cyrl-RS" sz="1600" b="1" i="1" dirty="0" smtClean="0">
                <a:solidFill>
                  <a:srgbClr val="FFFF00"/>
                </a:solidFill>
              </a:rPr>
              <a:t>          Светог Симеона</a:t>
            </a:r>
            <a:endParaRPr lang="sr-Latn-RS" sz="1600" b="1" i="1" dirty="0">
              <a:solidFill>
                <a:srgbClr val="FFFF00"/>
              </a:solidFill>
            </a:endParaRPr>
          </a:p>
        </p:txBody>
      </p:sp>
      <p:sp>
        <p:nvSpPr>
          <p:cNvPr id="15" name="TextBox 14"/>
          <p:cNvSpPr txBox="1"/>
          <p:nvPr/>
        </p:nvSpPr>
        <p:spPr>
          <a:xfrm>
            <a:off x="4217304" y="3895551"/>
            <a:ext cx="3188437" cy="338554"/>
          </a:xfrm>
          <a:prstGeom prst="rect">
            <a:avLst/>
          </a:prstGeom>
          <a:noFill/>
        </p:spPr>
        <p:txBody>
          <a:bodyPr wrap="none" rtlCol="0">
            <a:spAutoFit/>
          </a:bodyPr>
          <a:lstStyle/>
          <a:p>
            <a:r>
              <a:rPr lang="sr-Cyrl-RS" sz="1600" b="1" i="1" dirty="0" smtClean="0">
                <a:solidFill>
                  <a:srgbClr val="FFFF00"/>
                </a:solidFill>
              </a:rPr>
              <a:t>Дочек моштију Светог Симеона</a:t>
            </a:r>
            <a:endParaRPr lang="sr-Latn-RS" sz="1600" b="1" i="1" dirty="0">
              <a:solidFill>
                <a:srgbClr val="FFFF00"/>
              </a:solidFill>
            </a:endParaRPr>
          </a:p>
        </p:txBody>
      </p:sp>
    </p:spTree>
    <p:extLst>
      <p:ext uri="{BB962C8B-B14F-4D97-AF65-F5344CB8AC3E}">
        <p14:creationId xmlns:p14="http://schemas.microsoft.com/office/powerpoint/2010/main" val="18627019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8203" y="270456"/>
            <a:ext cx="5565113" cy="461665"/>
          </a:xfrm>
          <a:prstGeom prst="rect">
            <a:avLst/>
          </a:prstGeom>
          <a:noFill/>
        </p:spPr>
        <p:txBody>
          <a:bodyPr wrap="none" rtlCol="0">
            <a:spAutoFit/>
          </a:bodyPr>
          <a:lstStyle/>
          <a:p>
            <a:r>
              <a:rPr lang="sr-Cyrl-RS" sz="2400" b="1" dirty="0" smtClean="0"/>
              <a:t>Мисионарски рад Савин у својој земљи</a:t>
            </a:r>
            <a:endParaRPr lang="sr-Latn-RS" sz="24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2803128440"/>
              </p:ext>
            </p:extLst>
          </p:nvPr>
        </p:nvGraphicFramePr>
        <p:xfrm>
          <a:off x="4313346" y="1393683"/>
          <a:ext cx="2829171" cy="3106269"/>
        </p:xfrm>
        <a:graphic>
          <a:graphicData uri="http://schemas.openxmlformats.org/presentationml/2006/ole">
            <mc:AlternateContent xmlns:mc="http://schemas.openxmlformats.org/markup-compatibility/2006">
              <mc:Choice xmlns:v="urn:schemas-microsoft-com:vml" Requires="v">
                <p:oleObj spid="_x0000_s11294" name="CorelDRAW" r:id="rId3" imgW="2497223" imgH="2927970" progId="CorelDRAW.Graphic.11">
                  <p:embed/>
                </p:oleObj>
              </mc:Choice>
              <mc:Fallback>
                <p:oleObj name="CorelDRAW" r:id="rId3" imgW="2497223" imgH="2927970" progId="CorelDRAW.Graphic.11">
                  <p:embed/>
                  <p:pic>
                    <p:nvPicPr>
                      <p:cNvPr id="0" name=""/>
                      <p:cNvPicPr/>
                      <p:nvPr/>
                    </p:nvPicPr>
                    <p:blipFill>
                      <a:blip r:embed="rId4"/>
                      <a:stretch>
                        <a:fillRect/>
                      </a:stretch>
                    </p:blipFill>
                    <p:spPr>
                      <a:xfrm>
                        <a:off x="4313346" y="1393683"/>
                        <a:ext cx="2829171" cy="3106269"/>
                      </a:xfrm>
                      <a:prstGeom prst="rect">
                        <a:avLst/>
                      </a:prstGeom>
                    </p:spPr>
                  </p:pic>
                </p:oleObj>
              </mc:Fallback>
            </mc:AlternateContent>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186" y="942923"/>
            <a:ext cx="2257466" cy="28756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3316" y="942923"/>
            <a:ext cx="2820588" cy="2875664"/>
          </a:xfrm>
          <a:prstGeom prst="rect">
            <a:avLst/>
          </a:prstGeom>
        </p:spPr>
      </p:pic>
      <p:sp>
        <p:nvSpPr>
          <p:cNvPr id="8" name="TextBox 7"/>
          <p:cNvSpPr txBox="1"/>
          <p:nvPr/>
        </p:nvSpPr>
        <p:spPr>
          <a:xfrm>
            <a:off x="3790631" y="878236"/>
            <a:ext cx="4027706" cy="369332"/>
          </a:xfrm>
          <a:prstGeom prst="rect">
            <a:avLst/>
          </a:prstGeom>
          <a:noFill/>
        </p:spPr>
        <p:txBody>
          <a:bodyPr wrap="none" rtlCol="0">
            <a:spAutoFit/>
          </a:bodyPr>
          <a:lstStyle/>
          <a:p>
            <a:r>
              <a:rPr lang="sr-Cyrl-RS" b="1" dirty="0" smtClean="0">
                <a:solidFill>
                  <a:srgbClr val="FFFF00"/>
                </a:solidFill>
              </a:rPr>
              <a:t>+превођење+писање+проповедање+</a:t>
            </a:r>
            <a:endParaRPr lang="sr-Latn-RS" b="1" dirty="0">
              <a:solidFill>
                <a:srgbClr val="FFFF00"/>
              </a:solidFill>
            </a:endParaRPr>
          </a:p>
        </p:txBody>
      </p:sp>
      <p:sp>
        <p:nvSpPr>
          <p:cNvPr id="9" name="TextBox 8"/>
          <p:cNvSpPr txBox="1"/>
          <p:nvPr/>
        </p:nvSpPr>
        <p:spPr>
          <a:xfrm>
            <a:off x="709519" y="3915177"/>
            <a:ext cx="2074799" cy="338554"/>
          </a:xfrm>
          <a:prstGeom prst="rect">
            <a:avLst/>
          </a:prstGeom>
          <a:noFill/>
        </p:spPr>
        <p:txBody>
          <a:bodyPr wrap="none" rtlCol="0">
            <a:spAutoFit/>
          </a:bodyPr>
          <a:lstStyle/>
          <a:p>
            <a:r>
              <a:rPr lang="sr-Cyrl-RS" sz="1600" b="1" i="1" dirty="0" smtClean="0">
                <a:solidFill>
                  <a:srgbClr val="FFFF00"/>
                </a:solidFill>
              </a:rPr>
              <a:t>Сава прича са децом</a:t>
            </a:r>
            <a:endParaRPr lang="sr-Latn-RS" sz="1600" b="1" i="1" dirty="0">
              <a:solidFill>
                <a:srgbClr val="FFFF00"/>
              </a:solidFill>
            </a:endParaRPr>
          </a:p>
        </p:txBody>
      </p:sp>
      <p:sp>
        <p:nvSpPr>
          <p:cNvPr id="10" name="TextBox 9"/>
          <p:cNvSpPr txBox="1"/>
          <p:nvPr/>
        </p:nvSpPr>
        <p:spPr>
          <a:xfrm>
            <a:off x="8488877" y="3915177"/>
            <a:ext cx="3168203" cy="584775"/>
          </a:xfrm>
          <a:prstGeom prst="rect">
            <a:avLst/>
          </a:prstGeom>
          <a:noFill/>
        </p:spPr>
        <p:txBody>
          <a:bodyPr wrap="square" rtlCol="0">
            <a:spAutoFit/>
          </a:bodyPr>
          <a:lstStyle/>
          <a:p>
            <a:r>
              <a:rPr lang="sr-Cyrl-RS" sz="1600" b="1" i="1" dirty="0" smtClean="0">
                <a:solidFill>
                  <a:srgbClr val="FFFF00"/>
                </a:solidFill>
              </a:rPr>
              <a:t>                   Испосница Св.Сава</a:t>
            </a:r>
          </a:p>
          <a:p>
            <a:r>
              <a:rPr lang="sr-Cyrl-RS" sz="1600" b="1" i="1" dirty="0">
                <a:solidFill>
                  <a:srgbClr val="FFFF00"/>
                </a:solidFill>
              </a:rPr>
              <a:t> </a:t>
            </a:r>
            <a:r>
              <a:rPr lang="sr-Cyrl-RS" sz="1600" b="1" i="1" dirty="0" smtClean="0">
                <a:solidFill>
                  <a:srgbClr val="FFFF00"/>
                </a:solidFill>
              </a:rPr>
              <a:t>             недалеко од Студенице</a:t>
            </a:r>
            <a:endParaRPr lang="sr-Latn-RS" sz="1600" b="1" i="1" dirty="0">
              <a:solidFill>
                <a:srgbClr val="FFFF00"/>
              </a:solidFill>
            </a:endParaRPr>
          </a:p>
        </p:txBody>
      </p:sp>
      <p:sp>
        <p:nvSpPr>
          <p:cNvPr id="11" name="TextBox 10"/>
          <p:cNvSpPr txBox="1"/>
          <p:nvPr/>
        </p:nvSpPr>
        <p:spPr>
          <a:xfrm>
            <a:off x="4714576" y="4565588"/>
            <a:ext cx="2026709" cy="338554"/>
          </a:xfrm>
          <a:prstGeom prst="rect">
            <a:avLst/>
          </a:prstGeom>
          <a:noFill/>
        </p:spPr>
        <p:txBody>
          <a:bodyPr wrap="none" rtlCol="0">
            <a:spAutoFit/>
          </a:bodyPr>
          <a:lstStyle/>
          <a:p>
            <a:r>
              <a:rPr lang="sr-Cyrl-RS" sz="1600" b="1" i="1" dirty="0" smtClean="0">
                <a:solidFill>
                  <a:srgbClr val="FFFF00"/>
                </a:solidFill>
              </a:rPr>
              <a:t>Сава преводи књиге</a:t>
            </a:r>
            <a:endParaRPr lang="sr-Latn-RS" sz="1600" b="1" i="1" dirty="0">
              <a:solidFill>
                <a:srgbClr val="FFFF00"/>
              </a:solidFill>
            </a:endParaRPr>
          </a:p>
        </p:txBody>
      </p:sp>
      <p:sp>
        <p:nvSpPr>
          <p:cNvPr id="12" name="TextBox 11"/>
          <p:cNvSpPr txBox="1"/>
          <p:nvPr/>
        </p:nvSpPr>
        <p:spPr>
          <a:xfrm>
            <a:off x="465339" y="4969778"/>
            <a:ext cx="11473375" cy="1754326"/>
          </a:xfrm>
          <a:prstGeom prst="rect">
            <a:avLst/>
          </a:prstGeom>
          <a:noFill/>
        </p:spPr>
        <p:txBody>
          <a:bodyPr wrap="square" rtlCol="0">
            <a:spAutoFit/>
          </a:bodyPr>
          <a:lstStyle/>
          <a:p>
            <a:pPr algn="just"/>
            <a:r>
              <a:rPr lang="sr-Cyrl-RS" b="1" dirty="0" smtClean="0"/>
              <a:t>Сава се свуда кретао по Србији како би раширио веру Христову међу народом, зато и многа места имају Савино име: Савина вода, Савино брдо, Савин бунар, Савино дрво.. Пошто је стекао знање грчко језика док је боравио на Светој Гори, он је преводио разне богослужбене књиге, житија светаца, неке делове грађанских закона и гледао да то све прилагоди околностима које су биле у Србији. Градио је уз помоћ брата многе Цркве, капеле, испоснице.. Учио је народ да се држе праве вере и Божијег пута како би били награђени од Бога у овом, а  и у будућем животу.</a:t>
            </a:r>
            <a:endParaRPr lang="sr-Latn-RS" b="1" dirty="0"/>
          </a:p>
        </p:txBody>
      </p:sp>
    </p:spTree>
    <p:extLst>
      <p:ext uri="{BB962C8B-B14F-4D97-AF65-F5344CB8AC3E}">
        <p14:creationId xmlns:p14="http://schemas.microsoft.com/office/powerpoint/2010/main" val="6230014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024610655"/>
              </p:ext>
            </p:extLst>
          </p:nvPr>
        </p:nvGraphicFramePr>
        <p:xfrm>
          <a:off x="4720971" y="1211666"/>
          <a:ext cx="2540000" cy="3119437"/>
        </p:xfrm>
        <a:graphic>
          <a:graphicData uri="http://schemas.openxmlformats.org/presentationml/2006/ole">
            <mc:AlternateContent xmlns:mc="http://schemas.openxmlformats.org/markup-compatibility/2006">
              <mc:Choice xmlns:v="urn:schemas-microsoft-com:vml" Requires="v">
                <p:oleObj spid="_x0000_s12317" name="CorelDRAW" r:id="rId3" imgW="2540683" imgH="3119083" progId="CorelDRAW.Graphic.11">
                  <p:embed/>
                </p:oleObj>
              </mc:Choice>
              <mc:Fallback>
                <p:oleObj name="CorelDRAW" r:id="rId3" imgW="2540683" imgH="3119083" progId="CorelDRAW.Graphic.11">
                  <p:embed/>
                  <p:pic>
                    <p:nvPicPr>
                      <p:cNvPr id="0" name=""/>
                      <p:cNvPicPr/>
                      <p:nvPr/>
                    </p:nvPicPr>
                    <p:blipFill>
                      <a:blip r:embed="rId4"/>
                      <a:stretch>
                        <a:fillRect/>
                      </a:stretch>
                    </p:blipFill>
                    <p:spPr>
                      <a:xfrm>
                        <a:off x="4720971" y="1211666"/>
                        <a:ext cx="2540000" cy="3119437"/>
                      </a:xfrm>
                      <a:prstGeom prst="rect">
                        <a:avLst/>
                      </a:prstGeom>
                    </p:spPr>
                  </p:pic>
                </p:oleObj>
              </mc:Fallback>
            </mc:AlternateContent>
          </a:graphicData>
        </a:graphic>
      </p:graphicFrame>
      <p:sp>
        <p:nvSpPr>
          <p:cNvPr id="5" name="TextBox 4"/>
          <p:cNvSpPr txBox="1"/>
          <p:nvPr/>
        </p:nvSpPr>
        <p:spPr>
          <a:xfrm>
            <a:off x="4404575" y="270456"/>
            <a:ext cx="3172792"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sr-Cyrl-RS" sz="2000" b="1" dirty="0" smtClean="0"/>
              <a:t>Сава постаје Архиепископ</a:t>
            </a:r>
            <a:endParaRPr lang="sr-Latn-RS" sz="2000" b="1" dirty="0"/>
          </a:p>
        </p:txBody>
      </p:sp>
      <p:sp>
        <p:nvSpPr>
          <p:cNvPr id="6" name="TextBox 5"/>
          <p:cNvSpPr txBox="1"/>
          <p:nvPr/>
        </p:nvSpPr>
        <p:spPr>
          <a:xfrm>
            <a:off x="3387143" y="718472"/>
            <a:ext cx="5751959"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sr-Cyrl-RS" sz="1600" b="1" i="1" dirty="0" smtClean="0"/>
              <a:t>труд+вера+мудрост+Божија воља=независна Српска Црква</a:t>
            </a:r>
            <a:endParaRPr lang="sr-Latn-RS" sz="1600" b="1" i="1"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493" y="1479554"/>
            <a:ext cx="3448689" cy="208678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2760" y="1549581"/>
            <a:ext cx="3595500" cy="2019501"/>
          </a:xfrm>
          <a:prstGeom prst="rect">
            <a:avLst/>
          </a:prstGeom>
        </p:spPr>
      </p:pic>
      <p:sp>
        <p:nvSpPr>
          <p:cNvPr id="10" name="TextBox 9"/>
          <p:cNvSpPr txBox="1"/>
          <p:nvPr/>
        </p:nvSpPr>
        <p:spPr>
          <a:xfrm>
            <a:off x="105325" y="4753631"/>
            <a:ext cx="11771291"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sr-Cyrl-RS" b="1" dirty="0" smtClean="0"/>
              <a:t>Сава је отишао у Никеју да замоли византијског цара Теодора и патријарха Манојла да српска црква буде незаисна. Они обрадовани Савиним доласком, јер су много слушали о његовом светом животу присташе на све што је Сава од њих тражио. Међутим они су хтели да Сава предводи своју Цркву и да он буде тај први Архиепископ, али Сава се бранио из скромности да није заслужио такав висок положај. А они га посаветоваше: ,, да ће уз Божију помоћ урадити све што буде корисно, јер каква је корист да човек спаси самог себе кроз пустињску усамљеност, док је целом народу потребно спасење’’.</a:t>
            </a:r>
            <a:endParaRPr lang="sr-Latn-RS" b="1" dirty="0"/>
          </a:p>
        </p:txBody>
      </p:sp>
      <p:sp>
        <p:nvSpPr>
          <p:cNvPr id="11" name="TextBox 10"/>
          <p:cNvSpPr txBox="1"/>
          <p:nvPr/>
        </p:nvSpPr>
        <p:spPr>
          <a:xfrm>
            <a:off x="627794" y="3696474"/>
            <a:ext cx="3114085"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sr-Cyrl-RS" sz="1600" b="1" i="1" dirty="0" smtClean="0"/>
              <a:t>Црква Св.Софије у Никеји у којој </a:t>
            </a:r>
          </a:p>
          <a:p>
            <a:r>
              <a:rPr lang="sr-Cyrl-RS" sz="1600" b="1" i="1" dirty="0" smtClean="0"/>
              <a:t>    је Сава постао Архиепископ</a:t>
            </a:r>
            <a:endParaRPr lang="sr-Latn-RS" sz="1600" b="1" i="1" dirty="0"/>
          </a:p>
        </p:txBody>
      </p:sp>
      <p:sp>
        <p:nvSpPr>
          <p:cNvPr id="12" name="Rectangle 11"/>
          <p:cNvSpPr/>
          <p:nvPr/>
        </p:nvSpPr>
        <p:spPr>
          <a:xfrm>
            <a:off x="8275676" y="3665205"/>
            <a:ext cx="3189668" cy="58477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sr-Cyrl-RS" sz="1600" b="1" dirty="0">
                <a:solidFill>
                  <a:schemeClr val="bg1"/>
                </a:solidFill>
              </a:rPr>
              <a:t>Црква Св.Софије у Никеји у којој </a:t>
            </a:r>
          </a:p>
          <a:p>
            <a:r>
              <a:rPr lang="sr-Cyrl-RS" sz="1600" b="1" dirty="0">
                <a:solidFill>
                  <a:schemeClr val="bg1"/>
                </a:solidFill>
              </a:rPr>
              <a:t>    је Сава постао Архиепископ</a:t>
            </a:r>
            <a:endParaRPr lang="sr-Latn-RS" sz="1600" b="1" dirty="0">
              <a:solidFill>
                <a:schemeClr val="bg1"/>
              </a:solidFill>
            </a:endParaRPr>
          </a:p>
        </p:txBody>
      </p:sp>
    </p:spTree>
    <p:extLst>
      <p:ext uri="{BB962C8B-B14F-4D97-AF65-F5344CB8AC3E}">
        <p14:creationId xmlns:p14="http://schemas.microsoft.com/office/powerpoint/2010/main" val="3979802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1952" y="193183"/>
            <a:ext cx="4329198"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2400" b="1" dirty="0" smtClean="0"/>
              <a:t>Прво путовање у Свету Земљу</a:t>
            </a:r>
            <a:endParaRPr lang="sr-Latn-R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973" y="927279"/>
            <a:ext cx="5499156" cy="5761885"/>
          </a:xfrm>
          <a:prstGeom prst="rect">
            <a:avLst/>
          </a:prstGeom>
        </p:spPr>
      </p:pic>
      <p:sp>
        <p:nvSpPr>
          <p:cNvPr id="6" name="TextBox 5"/>
          <p:cNvSpPr txBox="1"/>
          <p:nvPr/>
        </p:nvSpPr>
        <p:spPr>
          <a:xfrm>
            <a:off x="103031" y="1262128"/>
            <a:ext cx="2863648" cy="369331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sr-Cyrl-RS" b="1" dirty="0" smtClean="0"/>
              <a:t>Сава после великог и успешног мисионарског рада у својој земљи, одлучује да посети земљу у којој се родио Исус Спаситељ света, Богородица,Јован Крститељ и многи други. Сава је из Будве(Стари Град) кренуо преко Бриндзиа(Италија) ка Светој Земљи.</a:t>
            </a:r>
          </a:p>
          <a:p>
            <a:endParaRPr lang="sr-Latn-RS" b="1" dirty="0"/>
          </a:p>
        </p:txBody>
      </p:sp>
      <p:sp>
        <p:nvSpPr>
          <p:cNvPr id="7" name="TextBox 6"/>
          <p:cNvSpPr txBox="1"/>
          <p:nvPr/>
        </p:nvSpPr>
        <p:spPr>
          <a:xfrm>
            <a:off x="8886423" y="1352281"/>
            <a:ext cx="3142445" cy="286232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sr-Cyrl-RS" b="1" dirty="0" smtClean="0"/>
              <a:t>Значај Свете Земље за Србе је огромна, још од Стефана Немање Срби су помагали тамошње цркве и света места, шаљући им богате поклоне. Највећу заслугу за поштовање Срба кроз векове у тој земљи припада Светом Сави, који ју је посетио два пута.</a:t>
            </a:r>
            <a:endParaRPr lang="sr-Latn-RS" b="1" dirty="0"/>
          </a:p>
        </p:txBody>
      </p:sp>
    </p:spTree>
    <p:extLst>
      <p:ext uri="{BB962C8B-B14F-4D97-AF65-F5344CB8AC3E}">
        <p14:creationId xmlns:p14="http://schemas.microsoft.com/office/powerpoint/2010/main" val="2619281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2749" y="95294"/>
            <a:ext cx="3477555"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sz="2400" b="1" dirty="0" smtClean="0"/>
              <a:t>Посета Светим местима </a:t>
            </a:r>
            <a:endParaRPr lang="sr-Latn-R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5" y="3168202"/>
            <a:ext cx="3747752" cy="2131453"/>
          </a:xfrm>
          <a:prstGeom prst="rect">
            <a:avLst/>
          </a:prstGeom>
        </p:spPr>
      </p:pic>
      <p:sp>
        <p:nvSpPr>
          <p:cNvPr id="6" name="TextBox 5"/>
          <p:cNvSpPr txBox="1"/>
          <p:nvPr/>
        </p:nvSpPr>
        <p:spPr>
          <a:xfrm>
            <a:off x="141668" y="5447762"/>
            <a:ext cx="410836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sr-Cyrl-RS" b="1" dirty="0" smtClean="0"/>
              <a:t>Гроб Лазара, кога је Христос васкрсао (Витанија).Сава је овде дао Јеврејима доста злата, за спомен душе својих родитеља и свога брата Стефана</a:t>
            </a:r>
            <a:endParaRPr lang="sr-Latn-RS"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05" y="695459"/>
            <a:ext cx="3747752" cy="1955303"/>
          </a:xfrm>
          <a:prstGeom prst="rect">
            <a:avLst/>
          </a:prstGeom>
        </p:spPr>
      </p:pic>
      <p:sp>
        <p:nvSpPr>
          <p:cNvPr id="8" name="TextBox 7"/>
          <p:cNvSpPr txBox="1"/>
          <p:nvPr/>
        </p:nvSpPr>
        <p:spPr>
          <a:xfrm>
            <a:off x="1393946" y="2724816"/>
            <a:ext cx="111440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sr-Cyrl-RS" b="1" dirty="0" smtClean="0"/>
              <a:t>Витанија</a:t>
            </a:r>
            <a:endParaRPr lang="sr-Latn-RS"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0028" y="695459"/>
            <a:ext cx="3657600" cy="1955303"/>
          </a:xfrm>
          <a:prstGeom prst="rect">
            <a:avLst/>
          </a:prstGeom>
        </p:spPr>
      </p:pic>
      <p:sp>
        <p:nvSpPr>
          <p:cNvPr id="10" name="TextBox 9"/>
          <p:cNvSpPr txBox="1"/>
          <p:nvPr/>
        </p:nvSpPr>
        <p:spPr>
          <a:xfrm>
            <a:off x="5428138" y="2724816"/>
            <a:ext cx="1121333"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sr-Cyrl-RS" b="1" dirty="0" smtClean="0"/>
              <a:t>Витлејем</a:t>
            </a:r>
            <a:endParaRPr lang="sr-Latn-RS" b="1"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0028" y="3168202"/>
            <a:ext cx="3657600" cy="2131453"/>
          </a:xfrm>
          <a:prstGeom prst="rect">
            <a:avLst/>
          </a:prstGeom>
        </p:spPr>
      </p:pic>
      <p:sp>
        <p:nvSpPr>
          <p:cNvPr id="12" name="TextBox 11"/>
          <p:cNvSpPr txBox="1"/>
          <p:nvPr/>
        </p:nvSpPr>
        <p:spPr>
          <a:xfrm>
            <a:off x="4357352" y="5473518"/>
            <a:ext cx="355027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r-Cyrl-RS" b="1" dirty="0" smtClean="0"/>
              <a:t>Сава је посетио и пећину у којој се родио Исус у Витлејему.</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6565" y="3168202"/>
            <a:ext cx="3736136" cy="2131453"/>
          </a:xfrm>
          <a:prstGeom prst="rect">
            <a:avLst/>
          </a:prstGeom>
        </p:spPr>
      </p:pic>
      <p:sp>
        <p:nvSpPr>
          <p:cNvPr id="14" name="TextBox 13"/>
          <p:cNvSpPr txBox="1"/>
          <p:nvPr/>
        </p:nvSpPr>
        <p:spPr>
          <a:xfrm>
            <a:off x="8021367" y="2724816"/>
            <a:ext cx="409956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r-Cyrl-RS" b="1" dirty="0" smtClean="0"/>
              <a:t>Унутрашњост манастира Часног крста</a:t>
            </a:r>
            <a:endParaRPr lang="sr-Latn-RS" b="1" dirty="0"/>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599" y="695459"/>
            <a:ext cx="3683102" cy="1955303"/>
          </a:xfrm>
          <a:prstGeom prst="rect">
            <a:avLst/>
          </a:prstGeom>
        </p:spPr>
      </p:pic>
      <p:sp>
        <p:nvSpPr>
          <p:cNvPr id="16" name="TextBox 15"/>
          <p:cNvSpPr txBox="1"/>
          <p:nvPr/>
        </p:nvSpPr>
        <p:spPr>
          <a:xfrm>
            <a:off x="8229599" y="5447763"/>
            <a:ext cx="3759362" cy="1200329"/>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just"/>
            <a:r>
              <a:rPr lang="sr-Cyrl-RS" b="1" dirty="0" smtClean="0"/>
              <a:t>Манастир часног крста је место на </a:t>
            </a:r>
          </a:p>
          <a:p>
            <a:pPr algn="just"/>
            <a:r>
              <a:rPr lang="sr-Cyrl-RS" b="1" dirty="0" smtClean="0"/>
              <a:t>коме је израсло  дрво, од кога је </a:t>
            </a:r>
          </a:p>
          <a:p>
            <a:pPr algn="just"/>
            <a:r>
              <a:rPr lang="sr-Cyrl-RS" b="1" dirty="0"/>
              <a:t>с</a:t>
            </a:r>
            <a:r>
              <a:rPr lang="sr-Cyrl-RS" b="1" dirty="0" smtClean="0"/>
              <a:t>ачињен крст на коме је разапет</a:t>
            </a:r>
          </a:p>
          <a:p>
            <a:pPr algn="just"/>
            <a:r>
              <a:rPr lang="sr-Cyrl-RS" b="1" dirty="0" smtClean="0"/>
              <a:t>Исус.</a:t>
            </a:r>
          </a:p>
        </p:txBody>
      </p:sp>
    </p:spTree>
    <p:extLst>
      <p:ext uri="{BB962C8B-B14F-4D97-AF65-F5344CB8AC3E}">
        <p14:creationId xmlns:p14="http://schemas.microsoft.com/office/powerpoint/2010/main" val="3636444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8210" y="103896"/>
            <a:ext cx="3330592" cy="400110"/>
          </a:xfrm>
          <a:prstGeom prst="rect">
            <a:avLst/>
          </a:prstGeom>
          <a:noFill/>
        </p:spPr>
        <p:txBody>
          <a:bodyPr wrap="none" rtlCol="0">
            <a:spAutoFit/>
          </a:bodyPr>
          <a:lstStyle/>
          <a:p>
            <a:r>
              <a:rPr lang="sr-Cyrl-RS" sz="2000" b="1" dirty="0" smtClean="0"/>
              <a:t>Храм Васкрсења Христовог</a:t>
            </a:r>
            <a:endParaRPr lang="sr-Latn-RS" sz="20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8210" y="850005"/>
            <a:ext cx="3561615" cy="22650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210" y="3751014"/>
            <a:ext cx="3561615" cy="2318466"/>
          </a:xfrm>
          <a:prstGeom prst="rect">
            <a:avLst/>
          </a:prstGeom>
        </p:spPr>
      </p:pic>
      <p:sp>
        <p:nvSpPr>
          <p:cNvPr id="8" name="TextBox 7"/>
          <p:cNvSpPr txBox="1"/>
          <p:nvPr/>
        </p:nvSpPr>
        <p:spPr>
          <a:xfrm>
            <a:off x="4324987" y="6069480"/>
            <a:ext cx="2786468" cy="646331"/>
          </a:xfrm>
          <a:prstGeom prst="rect">
            <a:avLst/>
          </a:prstGeom>
          <a:noFill/>
        </p:spPr>
        <p:txBody>
          <a:bodyPr wrap="none" rtlCol="0">
            <a:spAutoFit/>
          </a:bodyPr>
          <a:lstStyle/>
          <a:p>
            <a:r>
              <a:rPr lang="sr-Cyrl-RS" b="1" dirty="0" smtClean="0"/>
              <a:t>              +Калаврија+</a:t>
            </a:r>
          </a:p>
          <a:p>
            <a:r>
              <a:rPr lang="sr-Cyrl-RS" b="1" dirty="0"/>
              <a:t>м</a:t>
            </a:r>
            <a:r>
              <a:rPr lang="sr-Cyrl-RS" b="1" dirty="0" smtClean="0"/>
              <a:t>есто распећа Христовог</a:t>
            </a:r>
            <a:endParaRPr lang="sr-Latn-RS" b="1" dirty="0"/>
          </a:p>
        </p:txBody>
      </p:sp>
      <p:sp>
        <p:nvSpPr>
          <p:cNvPr id="9" name="TextBox 8"/>
          <p:cNvSpPr txBox="1"/>
          <p:nvPr/>
        </p:nvSpPr>
        <p:spPr>
          <a:xfrm>
            <a:off x="4940668" y="3243182"/>
            <a:ext cx="1798762" cy="369332"/>
          </a:xfrm>
          <a:prstGeom prst="rect">
            <a:avLst/>
          </a:prstGeom>
          <a:noFill/>
        </p:spPr>
        <p:txBody>
          <a:bodyPr wrap="none" rtlCol="0">
            <a:spAutoFit/>
          </a:bodyPr>
          <a:lstStyle/>
          <a:p>
            <a:r>
              <a:rPr lang="sr-Cyrl-RS" b="1" dirty="0" smtClean="0"/>
              <a:t>+Гроб Христов+</a:t>
            </a:r>
            <a:endParaRPr lang="sr-Latn-RS" b="1"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931" y="818111"/>
            <a:ext cx="3400023" cy="2254678"/>
          </a:xfrm>
          <a:prstGeom prst="rect">
            <a:avLst/>
          </a:prstGeom>
        </p:spPr>
      </p:pic>
      <p:sp>
        <p:nvSpPr>
          <p:cNvPr id="11" name="TextBox 10"/>
          <p:cNvSpPr txBox="1"/>
          <p:nvPr/>
        </p:nvSpPr>
        <p:spPr>
          <a:xfrm>
            <a:off x="913464" y="3104683"/>
            <a:ext cx="2048959" cy="646331"/>
          </a:xfrm>
          <a:prstGeom prst="rect">
            <a:avLst/>
          </a:prstGeom>
          <a:noFill/>
        </p:spPr>
        <p:txBody>
          <a:bodyPr wrap="none" rtlCol="0">
            <a:spAutoFit/>
          </a:bodyPr>
          <a:lstStyle/>
          <a:p>
            <a:r>
              <a:rPr lang="sr-Cyrl-RS" b="1" dirty="0" smtClean="0"/>
              <a:t>Црква Васкрсења </a:t>
            </a:r>
          </a:p>
          <a:p>
            <a:r>
              <a:rPr lang="sr-Cyrl-RS" b="1" dirty="0"/>
              <a:t> </a:t>
            </a:r>
            <a:r>
              <a:rPr lang="sr-Cyrl-RS" b="1" dirty="0" smtClean="0"/>
              <a:t>      Христовог</a:t>
            </a:r>
            <a:endParaRPr lang="sr-Latn-RS" b="1"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294" y="3751014"/>
            <a:ext cx="3477296" cy="2254678"/>
          </a:xfrm>
          <a:prstGeom prst="rect">
            <a:avLst/>
          </a:prstGeom>
        </p:spPr>
      </p:pic>
      <p:sp>
        <p:nvSpPr>
          <p:cNvPr id="13" name="TextBox 12"/>
          <p:cNvSpPr txBox="1"/>
          <p:nvPr/>
        </p:nvSpPr>
        <p:spPr>
          <a:xfrm>
            <a:off x="236481" y="6207979"/>
            <a:ext cx="3440109" cy="369332"/>
          </a:xfrm>
          <a:prstGeom prst="rect">
            <a:avLst/>
          </a:prstGeom>
          <a:noFill/>
        </p:spPr>
        <p:txBody>
          <a:bodyPr wrap="none" rtlCol="0">
            <a:spAutoFit/>
          </a:bodyPr>
          <a:lstStyle/>
          <a:p>
            <a:r>
              <a:rPr lang="sr-Cyrl-RS" b="1" dirty="0" smtClean="0"/>
              <a:t>Место на коме је Исус Васкрсао</a:t>
            </a:r>
            <a:endParaRPr lang="sr-Latn-RS" b="1" dirty="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5510" y="3751014"/>
            <a:ext cx="3559188" cy="231832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510" y="890123"/>
            <a:ext cx="3559188" cy="2182666"/>
          </a:xfrm>
          <a:prstGeom prst="rect">
            <a:avLst/>
          </a:prstGeom>
        </p:spPr>
      </p:pic>
      <p:sp>
        <p:nvSpPr>
          <p:cNvPr id="16" name="TextBox 15"/>
          <p:cNvSpPr txBox="1"/>
          <p:nvPr/>
        </p:nvSpPr>
        <p:spPr>
          <a:xfrm>
            <a:off x="9251403" y="3227235"/>
            <a:ext cx="1747401" cy="369332"/>
          </a:xfrm>
          <a:prstGeom prst="rect">
            <a:avLst/>
          </a:prstGeom>
          <a:noFill/>
        </p:spPr>
        <p:txBody>
          <a:bodyPr wrap="none" rtlCol="0">
            <a:spAutoFit/>
          </a:bodyPr>
          <a:lstStyle/>
          <a:p>
            <a:r>
              <a:rPr lang="sr-Cyrl-RS" b="1" dirty="0" smtClean="0"/>
              <a:t>+Адамов гроб+</a:t>
            </a:r>
            <a:endParaRPr lang="sr-Latn-RS" b="1" dirty="0"/>
          </a:p>
        </p:txBody>
      </p:sp>
      <p:sp>
        <p:nvSpPr>
          <p:cNvPr id="17" name="TextBox 16"/>
          <p:cNvSpPr txBox="1"/>
          <p:nvPr/>
        </p:nvSpPr>
        <p:spPr>
          <a:xfrm>
            <a:off x="9131121" y="6199824"/>
            <a:ext cx="1747401" cy="369332"/>
          </a:xfrm>
          <a:prstGeom prst="rect">
            <a:avLst/>
          </a:prstGeom>
          <a:noFill/>
        </p:spPr>
        <p:txBody>
          <a:bodyPr wrap="none" rtlCol="0">
            <a:spAutoFit/>
          </a:bodyPr>
          <a:lstStyle/>
          <a:p>
            <a:r>
              <a:rPr lang="sr-Cyrl-RS" b="1" dirty="0" smtClean="0"/>
              <a:t>+Адамов гроб+</a:t>
            </a:r>
            <a:endParaRPr lang="sr-Latn-RS" b="1" dirty="0"/>
          </a:p>
        </p:txBody>
      </p:sp>
    </p:spTree>
    <p:extLst>
      <p:ext uri="{BB962C8B-B14F-4D97-AF65-F5344CB8AC3E}">
        <p14:creationId xmlns:p14="http://schemas.microsoft.com/office/powerpoint/2010/main" val="24572463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96" y="840132"/>
            <a:ext cx="3532031" cy="23795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797" y="3734873"/>
            <a:ext cx="3532030" cy="2363811"/>
          </a:xfrm>
          <a:prstGeom prst="rect">
            <a:avLst/>
          </a:prstGeom>
        </p:spPr>
      </p:pic>
      <p:sp>
        <p:nvSpPr>
          <p:cNvPr id="7" name="TextBox 6"/>
          <p:cNvSpPr txBox="1"/>
          <p:nvPr/>
        </p:nvSpPr>
        <p:spPr>
          <a:xfrm>
            <a:off x="1264807" y="3292629"/>
            <a:ext cx="152400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Гора кушања</a:t>
            </a:r>
            <a:endParaRPr lang="sr-Latn-RS" b="1" dirty="0"/>
          </a:p>
        </p:txBody>
      </p:sp>
      <p:sp>
        <p:nvSpPr>
          <p:cNvPr id="8" name="TextBox 7"/>
          <p:cNvSpPr txBox="1"/>
          <p:nvPr/>
        </p:nvSpPr>
        <p:spPr>
          <a:xfrm>
            <a:off x="577936" y="6244507"/>
            <a:ext cx="289774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sr-Cyrl-RS" b="1" dirty="0" smtClean="0"/>
              <a:t>Манастир на Гори кушања</a:t>
            </a:r>
            <a:endParaRPr lang="sr-Latn-RS"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841" y="840133"/>
            <a:ext cx="3445636" cy="237958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841" y="3734872"/>
            <a:ext cx="3445636" cy="2363811"/>
          </a:xfrm>
          <a:prstGeom prst="rect">
            <a:avLst/>
          </a:prstGeom>
        </p:spPr>
      </p:pic>
      <p:sp>
        <p:nvSpPr>
          <p:cNvPr id="11" name="TextBox 10"/>
          <p:cNvSpPr txBox="1"/>
          <p:nvPr/>
        </p:nvSpPr>
        <p:spPr>
          <a:xfrm>
            <a:off x="4470432" y="3292629"/>
            <a:ext cx="335425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Кућа Јована Богослова(Црква)</a:t>
            </a:r>
            <a:endParaRPr lang="sr-Latn-RS" b="1" dirty="0"/>
          </a:p>
        </p:txBody>
      </p:sp>
      <p:sp>
        <p:nvSpPr>
          <p:cNvPr id="12" name="TextBox 11"/>
          <p:cNvSpPr txBox="1"/>
          <p:nvPr/>
        </p:nvSpPr>
        <p:spPr>
          <a:xfrm>
            <a:off x="4288780" y="6171594"/>
            <a:ext cx="3611758"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Соба где је одржана Тајна Вечера</a:t>
            </a:r>
          </a:p>
          <a:p>
            <a:r>
              <a:rPr lang="sr-Cyrl-RS" b="1" dirty="0"/>
              <a:t> </a:t>
            </a:r>
            <a:r>
              <a:rPr lang="sr-Cyrl-RS" b="1" dirty="0" smtClean="0"/>
              <a:t>           Христа са ученицима</a:t>
            </a:r>
            <a:endParaRPr lang="sr-Latn-RS" b="1"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0582" y="3790261"/>
            <a:ext cx="3530098" cy="230842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0582" y="840131"/>
            <a:ext cx="3530098" cy="2452497"/>
          </a:xfrm>
          <a:prstGeom prst="rect">
            <a:avLst/>
          </a:prstGeom>
        </p:spPr>
      </p:pic>
      <p:sp>
        <p:nvSpPr>
          <p:cNvPr id="15" name="TextBox 14"/>
          <p:cNvSpPr txBox="1"/>
          <p:nvPr/>
        </p:nvSpPr>
        <p:spPr>
          <a:xfrm>
            <a:off x="8100322" y="3365540"/>
            <a:ext cx="389061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Манастир Св.Герасима на Каламону</a:t>
            </a:r>
            <a:endParaRPr lang="sr-Latn-RS" b="1" dirty="0"/>
          </a:p>
        </p:txBody>
      </p:sp>
      <p:sp>
        <p:nvSpPr>
          <p:cNvPr id="16" name="TextBox 15"/>
          <p:cNvSpPr txBox="1"/>
          <p:nvPr/>
        </p:nvSpPr>
        <p:spPr>
          <a:xfrm>
            <a:off x="8390465" y="6154072"/>
            <a:ext cx="3310330"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Сава је даривао овај манастир</a:t>
            </a:r>
          </a:p>
          <a:p>
            <a:r>
              <a:rPr lang="sr-Cyrl-RS" b="1" dirty="0" smtClean="0"/>
              <a:t>           златом и сребром</a:t>
            </a:r>
            <a:endParaRPr lang="sr-Latn-RS" b="1" dirty="0"/>
          </a:p>
        </p:txBody>
      </p:sp>
      <p:sp>
        <p:nvSpPr>
          <p:cNvPr id="17" name="TextBox 16"/>
          <p:cNvSpPr txBox="1"/>
          <p:nvPr/>
        </p:nvSpPr>
        <p:spPr>
          <a:xfrm>
            <a:off x="2421923" y="124921"/>
            <a:ext cx="7345472"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2000" b="1" dirty="0" smtClean="0"/>
              <a:t>Гора кушања+Дом Јована Богослова+Св.Герасим на Каламону</a:t>
            </a:r>
            <a:endParaRPr lang="sr-Latn-RS" sz="2000" b="1" dirty="0"/>
          </a:p>
        </p:txBody>
      </p:sp>
    </p:spTree>
    <p:extLst>
      <p:ext uri="{BB962C8B-B14F-4D97-AF65-F5344CB8AC3E}">
        <p14:creationId xmlns:p14="http://schemas.microsoft.com/office/powerpoint/2010/main" val="36731154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495" y="953036"/>
            <a:ext cx="3214437" cy="23053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96" y="3729117"/>
            <a:ext cx="3214436" cy="2401227"/>
          </a:xfrm>
          <a:prstGeom prst="rect">
            <a:avLst/>
          </a:prstGeom>
        </p:spPr>
      </p:pic>
      <p:sp>
        <p:nvSpPr>
          <p:cNvPr id="6" name="TextBox 5"/>
          <p:cNvSpPr txBox="1"/>
          <p:nvPr/>
        </p:nvSpPr>
        <p:spPr>
          <a:xfrm>
            <a:off x="2862643" y="117489"/>
            <a:ext cx="6271140"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sr-Cyrl-RS" sz="2000" b="1" dirty="0" smtClean="0"/>
              <a:t>Богородичин гроб+Јелеонска Гора+Црква Св.Ђорђа</a:t>
            </a:r>
            <a:endParaRPr lang="sr-Latn-RS" sz="2000" b="1"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1288" y="953035"/>
            <a:ext cx="3674774" cy="230531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364" y="3729115"/>
            <a:ext cx="3655698" cy="24012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5509" y="953035"/>
            <a:ext cx="3407535" cy="230531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509" y="3729115"/>
            <a:ext cx="3465492" cy="2401229"/>
          </a:xfrm>
          <a:prstGeom prst="rect">
            <a:avLst/>
          </a:prstGeom>
        </p:spPr>
      </p:pic>
      <p:sp>
        <p:nvSpPr>
          <p:cNvPr id="13" name="TextBox 12"/>
          <p:cNvSpPr txBox="1"/>
          <p:nvPr/>
        </p:nvSpPr>
        <p:spPr>
          <a:xfrm>
            <a:off x="133451" y="3309070"/>
            <a:ext cx="3271601"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Гестиманија(унутрашњост Цркве)</a:t>
            </a:r>
            <a:endParaRPr lang="sr-Latn-RS" sz="1600" b="1" dirty="0"/>
          </a:p>
        </p:txBody>
      </p:sp>
      <p:sp>
        <p:nvSpPr>
          <p:cNvPr id="14" name="TextBox 13"/>
          <p:cNvSpPr txBox="1"/>
          <p:nvPr/>
        </p:nvSpPr>
        <p:spPr>
          <a:xfrm>
            <a:off x="997245" y="6269818"/>
            <a:ext cx="1858201"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Богородичин</a:t>
            </a:r>
            <a:r>
              <a:rPr lang="sr-Cyrl-RS" sz="1600" dirty="0" smtClean="0"/>
              <a:t> </a:t>
            </a:r>
            <a:r>
              <a:rPr lang="sr-Cyrl-RS" sz="1600" b="1" dirty="0" smtClean="0"/>
              <a:t>гроб</a:t>
            </a:r>
            <a:endParaRPr lang="sr-Latn-RS" sz="1600" b="1" dirty="0"/>
          </a:p>
        </p:txBody>
      </p:sp>
      <p:sp>
        <p:nvSpPr>
          <p:cNvPr id="15" name="TextBox 14"/>
          <p:cNvSpPr txBox="1"/>
          <p:nvPr/>
        </p:nvSpPr>
        <p:spPr>
          <a:xfrm>
            <a:off x="5214584" y="3309070"/>
            <a:ext cx="1570815"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solidFill>
                  <a:schemeClr val="bg1"/>
                </a:solidFill>
              </a:rPr>
              <a:t>Јелеонска</a:t>
            </a:r>
            <a:r>
              <a:rPr lang="sr-Cyrl-RS" sz="1600" dirty="0" smtClean="0"/>
              <a:t> </a:t>
            </a:r>
            <a:r>
              <a:rPr lang="sr-Cyrl-RS" sz="1600" b="1" dirty="0" smtClean="0"/>
              <a:t>Гора</a:t>
            </a:r>
            <a:endParaRPr lang="sr-Latn-RS" sz="1600" b="1" dirty="0"/>
          </a:p>
        </p:txBody>
      </p:sp>
      <p:sp>
        <p:nvSpPr>
          <p:cNvPr id="16" name="TextBox 15"/>
          <p:cNvSpPr txBox="1"/>
          <p:nvPr/>
        </p:nvSpPr>
        <p:spPr>
          <a:xfrm>
            <a:off x="4317015" y="6211835"/>
            <a:ext cx="3280000"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Отисци стопла на камену, са којег</a:t>
            </a:r>
          </a:p>
          <a:p>
            <a:r>
              <a:rPr lang="sr-Cyrl-RS" sz="1600" b="1" dirty="0" smtClean="0"/>
              <a:t>          се Исус Вазнео на небо</a:t>
            </a:r>
            <a:endParaRPr lang="sr-Latn-RS" sz="1600" b="1" dirty="0"/>
          </a:p>
        </p:txBody>
      </p:sp>
      <p:sp>
        <p:nvSpPr>
          <p:cNvPr id="17" name="TextBox 16"/>
          <p:cNvSpPr txBox="1"/>
          <p:nvPr/>
        </p:nvSpPr>
        <p:spPr>
          <a:xfrm>
            <a:off x="8809149" y="3355236"/>
            <a:ext cx="2312108"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Црква</a:t>
            </a:r>
            <a:r>
              <a:rPr lang="sr-Cyrl-RS" sz="1600" dirty="0" smtClean="0"/>
              <a:t> </a:t>
            </a:r>
            <a:r>
              <a:rPr lang="sr-Cyrl-RS" sz="1600" b="1" dirty="0" smtClean="0"/>
              <a:t>Св.Ђорђа у Акри</a:t>
            </a:r>
            <a:endParaRPr lang="sr-Latn-RS" sz="1600" b="1" dirty="0"/>
          </a:p>
        </p:txBody>
      </p:sp>
      <p:sp>
        <p:nvSpPr>
          <p:cNvPr id="18" name="Rectangle 17"/>
          <p:cNvSpPr/>
          <p:nvPr/>
        </p:nvSpPr>
        <p:spPr>
          <a:xfrm>
            <a:off x="8680780" y="6239040"/>
            <a:ext cx="2304092" cy="338554"/>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sr-Cyrl-RS" sz="1600" b="1" dirty="0"/>
              <a:t>Црква Св.Ђорђа у Акри</a:t>
            </a:r>
            <a:endParaRPr lang="sr-Latn-RS" sz="1600" b="1" dirty="0"/>
          </a:p>
        </p:txBody>
      </p:sp>
    </p:spTree>
    <p:extLst>
      <p:ext uri="{BB962C8B-B14F-4D97-AF65-F5344CB8AC3E}">
        <p14:creationId xmlns:p14="http://schemas.microsoft.com/office/powerpoint/2010/main" val="30826750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55" y="348042"/>
            <a:ext cx="1906073" cy="24397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0815" y="548097"/>
            <a:ext cx="2049222" cy="24397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9801" y="3485611"/>
            <a:ext cx="2060619" cy="27474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7991" y="3485611"/>
            <a:ext cx="3420081" cy="23613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820" y="3558324"/>
            <a:ext cx="3245476" cy="22886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1121" y="856636"/>
            <a:ext cx="3598267" cy="21312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extBox 11"/>
          <p:cNvSpPr txBox="1"/>
          <p:nvPr/>
        </p:nvSpPr>
        <p:spPr>
          <a:xfrm>
            <a:off x="3593206" y="147987"/>
            <a:ext cx="362407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sr-Cyrl-RS" sz="2000" b="1" dirty="0" smtClean="0"/>
              <a:t>Манастир Св.Саве Освећеног</a:t>
            </a:r>
            <a:endParaRPr lang="sr-Latn-RS" sz="2000" b="1" dirty="0"/>
          </a:p>
        </p:txBody>
      </p:sp>
      <p:sp>
        <p:nvSpPr>
          <p:cNvPr id="13" name="TextBox 12"/>
          <p:cNvSpPr txBox="1"/>
          <p:nvPr/>
        </p:nvSpPr>
        <p:spPr>
          <a:xfrm>
            <a:off x="822984" y="2834515"/>
            <a:ext cx="1330814"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Тројеручица</a:t>
            </a:r>
            <a:endParaRPr lang="sr-Latn-RS" sz="1600" b="1" dirty="0"/>
          </a:p>
        </p:txBody>
      </p:sp>
      <p:sp>
        <p:nvSpPr>
          <p:cNvPr id="14" name="TextBox 13"/>
          <p:cNvSpPr txBox="1"/>
          <p:nvPr/>
        </p:nvSpPr>
        <p:spPr>
          <a:xfrm>
            <a:off x="8950815" y="2992290"/>
            <a:ext cx="1998624"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Млекопитатељница</a:t>
            </a:r>
            <a:endParaRPr lang="sr-Latn-RS" sz="1600" b="1" dirty="0"/>
          </a:p>
        </p:txBody>
      </p:sp>
      <p:sp>
        <p:nvSpPr>
          <p:cNvPr id="15" name="TextBox 14"/>
          <p:cNvSpPr txBox="1"/>
          <p:nvPr/>
        </p:nvSpPr>
        <p:spPr>
          <a:xfrm>
            <a:off x="426923" y="6062985"/>
            <a:ext cx="2855269"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Манастир Св.Саве Освећеног</a:t>
            </a:r>
            <a:endParaRPr lang="sr-Latn-RS" sz="1600" b="1" dirty="0"/>
          </a:p>
        </p:txBody>
      </p:sp>
      <p:sp>
        <p:nvSpPr>
          <p:cNvPr id="16" name="TextBox 15"/>
          <p:cNvSpPr txBox="1"/>
          <p:nvPr/>
        </p:nvSpPr>
        <p:spPr>
          <a:xfrm>
            <a:off x="8390396" y="6030838"/>
            <a:ext cx="2855269"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Манастир Св.Саве Освећеног</a:t>
            </a:r>
            <a:endParaRPr lang="sr-Latn-RS" sz="1600" b="1" dirty="0"/>
          </a:p>
        </p:txBody>
      </p:sp>
      <p:sp>
        <p:nvSpPr>
          <p:cNvPr id="17" name="TextBox 16"/>
          <p:cNvSpPr txBox="1"/>
          <p:nvPr/>
        </p:nvSpPr>
        <p:spPr>
          <a:xfrm>
            <a:off x="4726033" y="6297689"/>
            <a:ext cx="1688154"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Штап(Патерица)</a:t>
            </a:r>
            <a:endParaRPr lang="sr-Latn-RS" sz="1600" b="1" dirty="0"/>
          </a:p>
        </p:txBody>
      </p:sp>
      <p:sp>
        <p:nvSpPr>
          <p:cNvPr id="18" name="TextBox 17"/>
          <p:cNvSpPr txBox="1"/>
          <p:nvPr/>
        </p:nvSpPr>
        <p:spPr>
          <a:xfrm>
            <a:off x="4193264" y="3052456"/>
            <a:ext cx="2593980"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Мошти Св.Саве Освећеног</a:t>
            </a:r>
            <a:endParaRPr lang="sr-Latn-RS" sz="1600" b="1" dirty="0"/>
          </a:p>
        </p:txBody>
      </p:sp>
    </p:spTree>
    <p:extLst>
      <p:ext uri="{BB962C8B-B14F-4D97-AF65-F5344CB8AC3E}">
        <p14:creationId xmlns:p14="http://schemas.microsoft.com/office/powerpoint/2010/main" val="19372887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3808" y="138735"/>
            <a:ext cx="5991640"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sz="2000" b="1" dirty="0" smtClean="0"/>
              <a:t>Друго(последње) путовање Св.Саве у Свету Земљу</a:t>
            </a:r>
            <a:endParaRPr lang="sr-Latn-RS" sz="2000" b="1" dirty="0"/>
          </a:p>
        </p:txBody>
      </p:sp>
      <p:sp>
        <p:nvSpPr>
          <p:cNvPr id="5" name="TextBox 4"/>
          <p:cNvSpPr txBox="1"/>
          <p:nvPr/>
        </p:nvSpPr>
        <p:spPr>
          <a:xfrm>
            <a:off x="144243" y="5054517"/>
            <a:ext cx="11719774" cy="1754326"/>
          </a:xfrm>
          <a:prstGeom prst="rect">
            <a:avLst/>
          </a:prstGeom>
          <a:noFill/>
        </p:spPr>
        <p:txBody>
          <a:bodyPr wrap="square" rtlCol="0">
            <a:spAutoFit/>
          </a:bodyPr>
          <a:lstStyle/>
          <a:p>
            <a:pPr algn="just"/>
            <a:r>
              <a:rPr lang="sr-Cyrl-RS" b="1" dirty="0" smtClean="0"/>
              <a:t>Свети Сава своје последње путовање започиње поново из Будве преко Бриндзиа до Свете Земље. Св.Сава се као и први пут поклонио многим светим местима, где је живео Исус, Богородица итд. Занимљиво је да се увек око њега налазило много људи и сиротиње жељни помоћи, јер су га добро запамтили први пут кад је долазио и даривао им поклоне. Прича се да ниједан страни свештеник није оставио тако велики утисак на њих, знали су његово име и народ од којег потиче. Обично су му викали; ,, Мар Саба, смилуј се на нас’’. И дан данас српски поклоници се поштују, јер сећање на дела  Св.Саве и Немањића остала су упамћена као дела Божијих људи.</a:t>
            </a:r>
            <a:endParaRPr lang="sr-Latn-RS"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43" y="708125"/>
            <a:ext cx="2907387" cy="17241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482" y="708122"/>
            <a:ext cx="3374930" cy="168835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482" y="2874141"/>
            <a:ext cx="3374930" cy="17825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5053" y="708123"/>
            <a:ext cx="3527781" cy="172411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053" y="2891925"/>
            <a:ext cx="3527781" cy="1782920"/>
          </a:xfrm>
          <a:prstGeom prst="rect">
            <a:avLst/>
          </a:prstGeom>
        </p:spPr>
      </p:pic>
      <p:sp>
        <p:nvSpPr>
          <p:cNvPr id="12" name="TextBox 11"/>
          <p:cNvSpPr txBox="1"/>
          <p:nvPr/>
        </p:nvSpPr>
        <p:spPr>
          <a:xfrm>
            <a:off x="4050331" y="2432232"/>
            <a:ext cx="3026021"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b="1" dirty="0" smtClean="0"/>
              <a:t>Гестимански врт-Јерусалим</a:t>
            </a:r>
            <a:endParaRPr lang="sr-Latn-RS" b="1" dirty="0"/>
          </a:p>
        </p:txBody>
      </p:sp>
      <p:sp>
        <p:nvSpPr>
          <p:cNvPr id="13" name="TextBox 12"/>
          <p:cNvSpPr txBox="1"/>
          <p:nvPr/>
        </p:nvSpPr>
        <p:spPr>
          <a:xfrm>
            <a:off x="565717" y="2467986"/>
            <a:ext cx="199798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b="1" dirty="0" smtClean="0"/>
              <a:t>Стари град-Будва</a:t>
            </a:r>
            <a:endParaRPr lang="sr-Latn-RS" b="1"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243" y="2874141"/>
            <a:ext cx="2907387" cy="1782562"/>
          </a:xfrm>
          <a:prstGeom prst="rect">
            <a:avLst/>
          </a:prstGeom>
        </p:spPr>
      </p:pic>
      <p:sp>
        <p:nvSpPr>
          <p:cNvPr id="15" name="TextBox 14"/>
          <p:cNvSpPr txBox="1"/>
          <p:nvPr/>
        </p:nvSpPr>
        <p:spPr>
          <a:xfrm>
            <a:off x="565717" y="4714216"/>
            <a:ext cx="199798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b="1" dirty="0" smtClean="0"/>
              <a:t>Стари град-Будва</a:t>
            </a:r>
            <a:endParaRPr lang="sr-Latn-RS" b="1" dirty="0"/>
          </a:p>
        </p:txBody>
      </p:sp>
      <p:sp>
        <p:nvSpPr>
          <p:cNvPr id="16" name="TextBox 15"/>
          <p:cNvSpPr txBox="1"/>
          <p:nvPr/>
        </p:nvSpPr>
        <p:spPr>
          <a:xfrm>
            <a:off x="4736943" y="4713434"/>
            <a:ext cx="1524007"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b="1" dirty="0" smtClean="0"/>
              <a:t>Гора кушања</a:t>
            </a:r>
            <a:endParaRPr lang="sr-Latn-RS" b="1" dirty="0"/>
          </a:p>
        </p:txBody>
      </p:sp>
      <p:sp>
        <p:nvSpPr>
          <p:cNvPr id="17" name="TextBox 16"/>
          <p:cNvSpPr txBox="1"/>
          <p:nvPr/>
        </p:nvSpPr>
        <p:spPr>
          <a:xfrm>
            <a:off x="9137048" y="2477413"/>
            <a:ext cx="1265090"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b="1" dirty="0" smtClean="0"/>
              <a:t>Јерусалим</a:t>
            </a:r>
            <a:endParaRPr lang="sr-Latn-RS" b="1" dirty="0"/>
          </a:p>
        </p:txBody>
      </p:sp>
      <p:sp>
        <p:nvSpPr>
          <p:cNvPr id="18" name="TextBox 17"/>
          <p:cNvSpPr txBox="1"/>
          <p:nvPr/>
        </p:nvSpPr>
        <p:spPr>
          <a:xfrm>
            <a:off x="7944461" y="4729685"/>
            <a:ext cx="378896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sr-Cyrl-RS" b="1" dirty="0" smtClean="0"/>
              <a:t>Црква гроба-Васкрсења Христовог</a:t>
            </a:r>
            <a:endParaRPr lang="sr-Latn-RS" b="1" dirty="0"/>
          </a:p>
        </p:txBody>
      </p:sp>
    </p:spTree>
    <p:extLst>
      <p:ext uri="{BB962C8B-B14F-4D97-AF65-F5344CB8AC3E}">
        <p14:creationId xmlns:p14="http://schemas.microsoft.com/office/powerpoint/2010/main" val="3798796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064" y="3432812"/>
            <a:ext cx="1466309"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sr-Cyrl-RS" sz="2000" b="1" dirty="0" smtClean="0"/>
              <a:t>Детињство</a:t>
            </a:r>
            <a:endParaRPr lang="sr-Latn-RS" sz="20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3269989278"/>
              </p:ext>
            </p:extLst>
          </p:nvPr>
        </p:nvGraphicFramePr>
        <p:xfrm>
          <a:off x="4676645" y="695459"/>
          <a:ext cx="2578011" cy="2601533"/>
        </p:xfrm>
        <a:graphic>
          <a:graphicData uri="http://schemas.openxmlformats.org/presentationml/2006/ole">
            <mc:AlternateContent xmlns:mc="http://schemas.openxmlformats.org/markup-compatibility/2006">
              <mc:Choice xmlns:v="urn:schemas-microsoft-com:vml" Requires="v">
                <p:oleObj spid="_x0000_s2237" name="CorelDRAW" r:id="rId3" imgW="2888280" imgH="2921760" progId="CorelDRAW.Graphic.11">
                  <p:embed/>
                </p:oleObj>
              </mc:Choice>
              <mc:Fallback>
                <p:oleObj name="CorelDRAW" r:id="rId3" imgW="2888280" imgH="2921760" progId="CorelDRAW.Graphic.11">
                  <p:embed/>
                  <p:pic>
                    <p:nvPicPr>
                      <p:cNvPr id="0" name=""/>
                      <p:cNvPicPr/>
                      <p:nvPr/>
                    </p:nvPicPr>
                    <p:blipFill>
                      <a:blip r:embed="rId4"/>
                      <a:stretch>
                        <a:fillRect/>
                      </a:stretch>
                    </p:blipFill>
                    <p:spPr>
                      <a:xfrm>
                        <a:off x="4676645" y="695459"/>
                        <a:ext cx="2578011" cy="260153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5367044"/>
              </p:ext>
            </p:extLst>
          </p:nvPr>
        </p:nvGraphicFramePr>
        <p:xfrm>
          <a:off x="7432993" y="2464544"/>
          <a:ext cx="2469936" cy="2098392"/>
        </p:xfrm>
        <a:graphic>
          <a:graphicData uri="http://schemas.openxmlformats.org/presentationml/2006/ole">
            <mc:AlternateContent xmlns:mc="http://schemas.openxmlformats.org/markup-compatibility/2006">
              <mc:Choice xmlns:v="urn:schemas-microsoft-com:vml" Requires="v">
                <p:oleObj spid="_x0000_s2238" name="CorelDRAW" r:id="rId5" imgW="1239838" imgH="1440096" progId="CorelDRAW.Graphic.11">
                  <p:embed/>
                </p:oleObj>
              </mc:Choice>
              <mc:Fallback>
                <p:oleObj name="CorelDRAW" r:id="rId5" imgW="1239838" imgH="1440096" progId="CorelDRAW.Graphic.11">
                  <p:embed/>
                  <p:pic>
                    <p:nvPicPr>
                      <p:cNvPr id="0" name=""/>
                      <p:cNvPicPr/>
                      <p:nvPr/>
                    </p:nvPicPr>
                    <p:blipFill>
                      <a:blip r:embed="rId6"/>
                      <a:stretch>
                        <a:fillRect/>
                      </a:stretch>
                    </p:blipFill>
                    <p:spPr>
                      <a:xfrm>
                        <a:off x="7432993" y="2464544"/>
                        <a:ext cx="2469936" cy="209839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57058843"/>
              </p:ext>
            </p:extLst>
          </p:nvPr>
        </p:nvGraphicFramePr>
        <p:xfrm>
          <a:off x="1944710" y="2464544"/>
          <a:ext cx="2539795" cy="2144571"/>
        </p:xfrm>
        <a:graphic>
          <a:graphicData uri="http://schemas.openxmlformats.org/presentationml/2006/ole">
            <mc:AlternateContent xmlns:mc="http://schemas.openxmlformats.org/markup-compatibility/2006">
              <mc:Choice xmlns:v="urn:schemas-microsoft-com:vml" Requires="v">
                <p:oleObj spid="_x0000_s2239" name="CorelDRAW" r:id="rId7" imgW="1617120" imgH="1884240" progId="CorelDRAW.Graphic.11">
                  <p:embed/>
                </p:oleObj>
              </mc:Choice>
              <mc:Fallback>
                <p:oleObj name="CorelDRAW" r:id="rId7" imgW="1617120" imgH="1884240" progId="CorelDRAW.Graphic.11">
                  <p:embed/>
                  <p:pic>
                    <p:nvPicPr>
                      <p:cNvPr id="0" name=""/>
                      <p:cNvPicPr/>
                      <p:nvPr/>
                    </p:nvPicPr>
                    <p:blipFill>
                      <a:blip r:embed="rId8"/>
                      <a:stretch>
                        <a:fillRect/>
                      </a:stretch>
                    </p:blipFill>
                    <p:spPr>
                      <a:xfrm>
                        <a:off x="1944710" y="2464544"/>
                        <a:ext cx="2539795" cy="214457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17595849"/>
              </p:ext>
            </p:extLst>
          </p:nvPr>
        </p:nvGraphicFramePr>
        <p:xfrm>
          <a:off x="4676645" y="3536830"/>
          <a:ext cx="2578011" cy="2984690"/>
        </p:xfrm>
        <a:graphic>
          <a:graphicData uri="http://schemas.openxmlformats.org/presentationml/2006/ole">
            <mc:AlternateContent xmlns:mc="http://schemas.openxmlformats.org/markup-compatibility/2006">
              <mc:Choice xmlns:v="urn:schemas-microsoft-com:vml" Requires="v">
                <p:oleObj spid="_x0000_s2240" name="CorelDRAW" r:id="rId9" imgW="1207176" imgH="1496782" progId="CorelDRAW.Graphic.11">
                  <p:embed/>
                </p:oleObj>
              </mc:Choice>
              <mc:Fallback>
                <p:oleObj name="CorelDRAW" r:id="rId9" imgW="1207176" imgH="1496782" progId="CorelDRAW.Graphic.11">
                  <p:embed/>
                  <p:pic>
                    <p:nvPicPr>
                      <p:cNvPr id="0" name=""/>
                      <p:cNvPicPr/>
                      <p:nvPr/>
                    </p:nvPicPr>
                    <p:blipFill>
                      <a:blip r:embed="rId10"/>
                      <a:stretch>
                        <a:fillRect/>
                      </a:stretch>
                    </p:blipFill>
                    <p:spPr>
                      <a:xfrm>
                        <a:off x="4676645" y="3536830"/>
                        <a:ext cx="2578011" cy="2984690"/>
                      </a:xfrm>
                      <a:prstGeom prst="rect">
                        <a:avLst/>
                      </a:prstGeom>
                    </p:spPr>
                  </p:pic>
                </p:oleObj>
              </mc:Fallback>
            </mc:AlternateContent>
          </a:graphicData>
        </a:graphic>
      </p:graphicFrame>
      <p:sp>
        <p:nvSpPr>
          <p:cNvPr id="13" name="TextBox 12"/>
          <p:cNvSpPr txBox="1"/>
          <p:nvPr/>
        </p:nvSpPr>
        <p:spPr>
          <a:xfrm>
            <a:off x="10496282" y="3282907"/>
            <a:ext cx="1111202"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sr-Cyrl-RS" sz="2400" b="1" dirty="0" smtClean="0"/>
              <a:t>Растка</a:t>
            </a:r>
            <a:endParaRPr lang="sr-Latn-RS" sz="2400" b="1" dirty="0"/>
          </a:p>
        </p:txBody>
      </p:sp>
      <p:sp>
        <p:nvSpPr>
          <p:cNvPr id="14" name="TextBox 13"/>
          <p:cNvSpPr txBox="1"/>
          <p:nvPr/>
        </p:nvSpPr>
        <p:spPr>
          <a:xfrm>
            <a:off x="489397" y="5064726"/>
            <a:ext cx="365760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Растко је одмалена имао учитеље</a:t>
            </a:r>
          </a:p>
          <a:p>
            <a:pPr algn="just"/>
            <a:r>
              <a:rPr lang="sr-Cyrl-RS" b="1" dirty="0"/>
              <a:t>к</a:t>
            </a:r>
            <a:r>
              <a:rPr lang="sr-Cyrl-RS" b="1" dirty="0" smtClean="0"/>
              <a:t>оји су га учили писмености, науци, развијајући у њему разне способности.</a:t>
            </a:r>
            <a:endParaRPr lang="sr-Latn-RS" b="1" dirty="0"/>
          </a:p>
        </p:txBody>
      </p:sp>
      <p:sp>
        <p:nvSpPr>
          <p:cNvPr id="15" name="TextBox 14"/>
          <p:cNvSpPr txBox="1"/>
          <p:nvPr/>
        </p:nvSpPr>
        <p:spPr>
          <a:xfrm>
            <a:off x="7549025" y="740067"/>
            <a:ext cx="427740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Био је обучен јахању, мачевању, лову, стрељаштву.. То је био обичај свих Немањића да се вежбају у владарском и војничком војевању.</a:t>
            </a:r>
            <a:endParaRPr lang="sr-Latn-RS" b="1" dirty="0"/>
          </a:p>
        </p:txBody>
      </p:sp>
      <p:sp>
        <p:nvSpPr>
          <p:cNvPr id="16" name="TextBox 15"/>
          <p:cNvSpPr txBox="1"/>
          <p:nvPr/>
        </p:nvSpPr>
        <p:spPr>
          <a:xfrm>
            <a:off x="7446796" y="4926227"/>
            <a:ext cx="4423493" cy="14773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Али он је највише волео да се повлачи</a:t>
            </a:r>
          </a:p>
          <a:p>
            <a:pPr algn="just"/>
            <a:r>
              <a:rPr lang="sr-Cyrl-RS" b="1" dirty="0"/>
              <a:t>у</a:t>
            </a:r>
            <a:r>
              <a:rPr lang="sr-Cyrl-RS" b="1" dirty="0" smtClean="0"/>
              <a:t> самоћу, моли Богу и чита духовне књиге. Много времена је проводио на богослужењима у дворској цркви и околним манастирима.</a:t>
            </a:r>
            <a:endParaRPr lang="sr-Latn-RS" b="1" dirty="0"/>
          </a:p>
        </p:txBody>
      </p:sp>
      <p:sp>
        <p:nvSpPr>
          <p:cNvPr id="17" name="TextBox 16"/>
          <p:cNvSpPr txBox="1"/>
          <p:nvPr/>
        </p:nvSpPr>
        <p:spPr>
          <a:xfrm>
            <a:off x="86344" y="740066"/>
            <a:ext cx="4463705"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Родитељи су га од детињства васпитали у сваком добру и праведности, милосрђу, да су у народу говорили:</a:t>
            </a:r>
          </a:p>
          <a:p>
            <a:pPr algn="just"/>
            <a:r>
              <a:rPr lang="sr-Cyrl-RS" b="1" dirty="0" smtClean="0"/>
              <a:t>,,Ово ће дете бити нови знак свету’’.</a:t>
            </a:r>
          </a:p>
        </p:txBody>
      </p:sp>
      <p:sp>
        <p:nvSpPr>
          <p:cNvPr id="18" name="TextBox 17"/>
          <p:cNvSpPr txBox="1"/>
          <p:nvPr/>
        </p:nvSpPr>
        <p:spPr>
          <a:xfrm>
            <a:off x="3039415" y="101348"/>
            <a:ext cx="604019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sr-Cyrl-RS" b="1" dirty="0" smtClean="0"/>
              <a:t>+доброта+поштење+вера+скромност+љубав+милосрђе+</a:t>
            </a:r>
            <a:endParaRPr lang="sr-Latn-RS" b="1" dirty="0"/>
          </a:p>
        </p:txBody>
      </p:sp>
    </p:spTree>
    <p:extLst>
      <p:ext uri="{BB962C8B-B14F-4D97-AF65-F5344CB8AC3E}">
        <p14:creationId xmlns:p14="http://schemas.microsoft.com/office/powerpoint/2010/main" val="673132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6541" y="128789"/>
            <a:ext cx="3694858"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2000" b="1" dirty="0" smtClean="0"/>
              <a:t>Александрија+Каиро(Египат)..</a:t>
            </a:r>
            <a:endParaRPr lang="sr-Latn-RS" sz="2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157" y="878884"/>
            <a:ext cx="2887242" cy="17999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51" y="852117"/>
            <a:ext cx="3232597" cy="17999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5419" y="819999"/>
            <a:ext cx="3247592" cy="17999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920" y="2900358"/>
            <a:ext cx="2887242" cy="17145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8964" y="3028788"/>
            <a:ext cx="3070377" cy="16243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197055" y="5191947"/>
            <a:ext cx="11861443" cy="14773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Сава одлази у Каиро да би обишао Александријског Патријарха, и опет као по правилу сакупљаше се многи сироти поготово слепи да им Сава нешто поклони. Султан у Египту видевши честитост Савину, одмах му је дао своју личну гарду, да га штити када буде ишао по пустињи, да обилази места где су некада живели највећи хришћански светитељи. Народ је говорио кад је Сава отишао: ,, Никада пријатнији хришћанин није нас посетио, као што беше овај човек, који је заиста Божији човек’’.</a:t>
            </a:r>
            <a:endParaRPr lang="sr-Latn-RS" b="1" dirty="0"/>
          </a:p>
        </p:txBody>
      </p:sp>
      <p:sp>
        <p:nvSpPr>
          <p:cNvPr id="11" name="TextBox 10"/>
          <p:cNvSpPr txBox="1"/>
          <p:nvPr/>
        </p:nvSpPr>
        <p:spPr>
          <a:xfrm>
            <a:off x="7257463" y="4710387"/>
            <a:ext cx="1918795"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Египатска пустиња</a:t>
            </a:r>
            <a:endParaRPr lang="sr-Latn-RS" sz="1600" b="1" dirty="0"/>
          </a:p>
        </p:txBody>
      </p:sp>
      <p:sp>
        <p:nvSpPr>
          <p:cNvPr id="12" name="TextBox 11"/>
          <p:cNvSpPr txBox="1"/>
          <p:nvPr/>
        </p:nvSpPr>
        <p:spPr>
          <a:xfrm>
            <a:off x="9034780" y="2706814"/>
            <a:ext cx="2428870"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Црква Св.Марка у Каиру</a:t>
            </a:r>
            <a:endParaRPr lang="sr-Latn-RS" sz="1600" b="1" dirty="0"/>
          </a:p>
        </p:txBody>
      </p:sp>
      <p:sp>
        <p:nvSpPr>
          <p:cNvPr id="13" name="TextBox 12"/>
          <p:cNvSpPr txBox="1"/>
          <p:nvPr/>
        </p:nvSpPr>
        <p:spPr>
          <a:xfrm>
            <a:off x="931001" y="2764661"/>
            <a:ext cx="1715213"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Египатска Црква</a:t>
            </a:r>
            <a:endParaRPr lang="sr-Latn-RS" sz="1600" b="1" dirty="0"/>
          </a:p>
        </p:txBody>
      </p:sp>
      <p:sp>
        <p:nvSpPr>
          <p:cNvPr id="14" name="TextBox 13"/>
          <p:cNvSpPr txBox="1"/>
          <p:nvPr/>
        </p:nvSpPr>
        <p:spPr>
          <a:xfrm>
            <a:off x="2209834" y="4637466"/>
            <a:ext cx="3333413"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Египатски свештеници са народом</a:t>
            </a:r>
            <a:endParaRPr lang="sr-Latn-RS" sz="1600" b="1" dirty="0"/>
          </a:p>
        </p:txBody>
      </p:sp>
      <p:sp>
        <p:nvSpPr>
          <p:cNvPr id="15" name="TextBox 14"/>
          <p:cNvSpPr txBox="1"/>
          <p:nvPr/>
        </p:nvSpPr>
        <p:spPr>
          <a:xfrm>
            <a:off x="5418096" y="2731081"/>
            <a:ext cx="1419363"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Деца у Каиру</a:t>
            </a:r>
            <a:endParaRPr lang="sr-Latn-RS" sz="1600" b="1" dirty="0"/>
          </a:p>
        </p:txBody>
      </p:sp>
    </p:spTree>
    <p:extLst>
      <p:ext uri="{BB962C8B-B14F-4D97-AF65-F5344CB8AC3E}">
        <p14:creationId xmlns:p14="http://schemas.microsoft.com/office/powerpoint/2010/main" val="37482160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0635" y="48408"/>
            <a:ext cx="3223201" cy="23246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54" y="60554"/>
            <a:ext cx="3115521" cy="23246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237" y="46790"/>
            <a:ext cx="3473928" cy="232463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354" y="2907092"/>
            <a:ext cx="3115521" cy="181323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3237" y="2907092"/>
            <a:ext cx="3465394" cy="1932609"/>
          </a:xfrm>
          <a:prstGeom prst="rect">
            <a:avLst/>
          </a:prstGeom>
        </p:spPr>
      </p:pic>
      <p:sp>
        <p:nvSpPr>
          <p:cNvPr id="12" name="TextBox 11"/>
          <p:cNvSpPr txBox="1"/>
          <p:nvPr/>
        </p:nvSpPr>
        <p:spPr>
          <a:xfrm>
            <a:off x="3586746" y="2008295"/>
            <a:ext cx="352982" cy="1200329"/>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b="1" dirty="0" smtClean="0"/>
              <a:t>Г</a:t>
            </a:r>
          </a:p>
          <a:p>
            <a:r>
              <a:rPr lang="sr-Cyrl-RS" b="1" dirty="0" smtClean="0"/>
              <a:t>О</a:t>
            </a:r>
          </a:p>
          <a:p>
            <a:r>
              <a:rPr lang="sr-Cyrl-RS" b="1" dirty="0" smtClean="0"/>
              <a:t>Р</a:t>
            </a:r>
          </a:p>
          <a:p>
            <a:r>
              <a:rPr lang="sr-Cyrl-RS" b="1" dirty="0"/>
              <a:t>А</a:t>
            </a:r>
            <a:endParaRPr lang="sr-Latn-RS" b="1" dirty="0"/>
          </a:p>
        </p:txBody>
      </p:sp>
      <p:sp>
        <p:nvSpPr>
          <p:cNvPr id="13" name="TextBox 12"/>
          <p:cNvSpPr txBox="1"/>
          <p:nvPr/>
        </p:nvSpPr>
        <p:spPr>
          <a:xfrm>
            <a:off x="7792994" y="1973636"/>
            <a:ext cx="352982" cy="1477328"/>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Cyrl-RS" b="1" dirty="0" smtClean="0"/>
              <a:t>С</a:t>
            </a:r>
          </a:p>
          <a:p>
            <a:r>
              <a:rPr lang="sr-Cyrl-RS" b="1" dirty="0" smtClean="0"/>
              <a:t>И</a:t>
            </a:r>
          </a:p>
          <a:p>
            <a:r>
              <a:rPr lang="sr-Cyrl-RS" b="1" dirty="0" smtClean="0"/>
              <a:t>Н</a:t>
            </a:r>
          </a:p>
          <a:p>
            <a:r>
              <a:rPr lang="sr-Cyrl-RS" b="1" dirty="0" smtClean="0"/>
              <a:t>А</a:t>
            </a:r>
          </a:p>
          <a:p>
            <a:r>
              <a:rPr lang="sr-Cyrl-RS" b="1" dirty="0"/>
              <a:t>Ј</a:t>
            </a:r>
            <a:endParaRPr lang="sr-Latn-RS" b="1" dirty="0"/>
          </a:p>
        </p:txBody>
      </p:sp>
      <p:sp>
        <p:nvSpPr>
          <p:cNvPr id="14" name="TextBox 13"/>
          <p:cNvSpPr txBox="1"/>
          <p:nvPr/>
        </p:nvSpPr>
        <p:spPr>
          <a:xfrm>
            <a:off x="45056" y="5332833"/>
            <a:ext cx="11847399"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sr-Cyrl-RS" b="1" dirty="0" smtClean="0"/>
              <a:t>Сава одлази на Синај, да би обишао места на којима се Бог јавио Мојсију, дао му десет заповести, где је горела купина која није сагорела. Обишао је манастир Свете Екатарине, где је био лепо дочекан. Сава је овде провео више од два месеца, васкршњи пост, где се трудио да се моли као велики хришћански светитељи, кажу за Саву да је бос служио службе, јео и пио мало воде, пео се на Хорив, корачујући преко 3.500 степеника.. Помогао је доста овај манастир богатим поклонима које је понео из Србије.</a:t>
            </a:r>
            <a:endParaRPr lang="sr-Latn-RS" b="1" dirty="0"/>
          </a:p>
        </p:txBody>
      </p:sp>
      <p:sp>
        <p:nvSpPr>
          <p:cNvPr id="15" name="TextBox 14"/>
          <p:cNvSpPr txBox="1"/>
          <p:nvPr/>
        </p:nvSpPr>
        <p:spPr>
          <a:xfrm>
            <a:off x="419198" y="2480260"/>
            <a:ext cx="2564035"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Купина која није сагорела</a:t>
            </a:r>
            <a:endParaRPr lang="sr-Latn-RS" sz="1600" b="1" dirty="0"/>
          </a:p>
        </p:txBody>
      </p:sp>
      <p:sp>
        <p:nvSpPr>
          <p:cNvPr id="16" name="TextBox 15"/>
          <p:cNvSpPr txBox="1"/>
          <p:nvPr/>
        </p:nvSpPr>
        <p:spPr>
          <a:xfrm>
            <a:off x="1127789" y="4810312"/>
            <a:ext cx="1146852"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Гора Синај</a:t>
            </a:r>
            <a:endParaRPr lang="sr-Latn-RS" sz="1600" b="1" dirty="0"/>
          </a:p>
        </p:txBody>
      </p:sp>
      <p:sp>
        <p:nvSpPr>
          <p:cNvPr id="17" name="TextBox 16"/>
          <p:cNvSpPr txBox="1"/>
          <p:nvPr/>
        </p:nvSpPr>
        <p:spPr>
          <a:xfrm>
            <a:off x="9532508" y="4931896"/>
            <a:ext cx="1146852"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Гора Синај</a:t>
            </a:r>
            <a:endParaRPr lang="sr-Latn-RS" sz="1600" b="1" dirty="0"/>
          </a:p>
        </p:txBody>
      </p:sp>
      <p:sp>
        <p:nvSpPr>
          <p:cNvPr id="18" name="TextBox 17"/>
          <p:cNvSpPr txBox="1"/>
          <p:nvPr/>
        </p:nvSpPr>
        <p:spPr>
          <a:xfrm>
            <a:off x="9131121" y="2489943"/>
            <a:ext cx="2366032"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Манастир Св.Екатарине</a:t>
            </a:r>
            <a:endParaRPr lang="sr-Latn-RS" sz="1600" b="1" dirty="0"/>
          </a:p>
        </p:txBody>
      </p:sp>
      <p:sp>
        <p:nvSpPr>
          <p:cNvPr id="19" name="TextBox 18"/>
          <p:cNvSpPr txBox="1"/>
          <p:nvPr/>
        </p:nvSpPr>
        <p:spPr>
          <a:xfrm>
            <a:off x="4378886" y="2480260"/>
            <a:ext cx="2763064"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Мојсије добија 10 заповести</a:t>
            </a:r>
            <a:endParaRPr lang="sr-Latn-RS" sz="1600" b="1" dirty="0"/>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5131" y="2931232"/>
            <a:ext cx="3228705" cy="1923581"/>
          </a:xfrm>
          <a:prstGeom prst="rect">
            <a:avLst/>
          </a:prstGeom>
        </p:spPr>
      </p:pic>
      <p:sp>
        <p:nvSpPr>
          <p:cNvPr id="21" name="TextBox 20"/>
          <p:cNvSpPr txBox="1"/>
          <p:nvPr/>
        </p:nvSpPr>
        <p:spPr>
          <a:xfrm>
            <a:off x="4631262" y="4931896"/>
            <a:ext cx="2216441"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1600" b="1" dirty="0" smtClean="0"/>
              <a:t>Капела Богородичина</a:t>
            </a:r>
            <a:endParaRPr lang="sr-Latn-RS" sz="1600" b="1" dirty="0"/>
          </a:p>
        </p:txBody>
      </p:sp>
    </p:spTree>
    <p:extLst>
      <p:ext uri="{BB962C8B-B14F-4D97-AF65-F5344CB8AC3E}">
        <p14:creationId xmlns:p14="http://schemas.microsoft.com/office/powerpoint/2010/main" val="37952931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4674" y="129940"/>
            <a:ext cx="4155625"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sr-Cyrl-RS" sz="2000" b="1" dirty="0" smtClean="0"/>
              <a:t>Пут за Багдад, Сирију, Јерменију...</a:t>
            </a:r>
            <a:endParaRPr lang="sr-Latn-RS" sz="20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97" y="735370"/>
            <a:ext cx="2949262" cy="16356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96" y="2909271"/>
            <a:ext cx="2949262" cy="15841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7025" y="764873"/>
            <a:ext cx="3090926" cy="16356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7022" y="2921288"/>
            <a:ext cx="3090929" cy="157208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502" y="764873"/>
            <a:ext cx="3112542" cy="163561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9502" y="2923186"/>
            <a:ext cx="3112542" cy="1584102"/>
          </a:xfrm>
          <a:prstGeom prst="rect">
            <a:avLst/>
          </a:prstGeom>
        </p:spPr>
      </p:pic>
      <p:sp>
        <p:nvSpPr>
          <p:cNvPr id="14" name="TextBox 13"/>
          <p:cNvSpPr txBox="1"/>
          <p:nvPr/>
        </p:nvSpPr>
        <p:spPr>
          <a:xfrm>
            <a:off x="1070578" y="2456284"/>
            <a:ext cx="1786899"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1600" b="1" dirty="0" smtClean="0"/>
              <a:t>Пут кроз пустињу</a:t>
            </a:r>
            <a:endParaRPr lang="sr-Latn-RS" sz="1600" b="1" dirty="0"/>
          </a:p>
        </p:txBody>
      </p:sp>
      <p:sp>
        <p:nvSpPr>
          <p:cNvPr id="15" name="TextBox 14"/>
          <p:cNvSpPr txBox="1"/>
          <p:nvPr/>
        </p:nvSpPr>
        <p:spPr>
          <a:xfrm>
            <a:off x="3904674" y="2441288"/>
            <a:ext cx="3695627"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1600" b="1" dirty="0" smtClean="0"/>
              <a:t>Црква Св.Симеона Столпника у Сирији</a:t>
            </a:r>
            <a:endParaRPr lang="sr-Latn-RS" sz="1600" b="1" dirty="0"/>
          </a:p>
        </p:txBody>
      </p:sp>
      <p:sp>
        <p:nvSpPr>
          <p:cNvPr id="16" name="TextBox 15"/>
          <p:cNvSpPr txBox="1"/>
          <p:nvPr/>
        </p:nvSpPr>
        <p:spPr>
          <a:xfrm>
            <a:off x="4966854" y="4570628"/>
            <a:ext cx="1571264"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1600" b="1" dirty="0" smtClean="0"/>
              <a:t>Црква у Сирији</a:t>
            </a:r>
            <a:endParaRPr lang="sr-Latn-RS" sz="1600" b="1" dirty="0"/>
          </a:p>
        </p:txBody>
      </p:sp>
      <p:sp>
        <p:nvSpPr>
          <p:cNvPr id="17" name="TextBox 16"/>
          <p:cNvSpPr txBox="1"/>
          <p:nvPr/>
        </p:nvSpPr>
        <p:spPr>
          <a:xfrm>
            <a:off x="949582" y="4570628"/>
            <a:ext cx="1907895"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1600" b="1" dirty="0" smtClean="0"/>
              <a:t>Хришћани у Ираку</a:t>
            </a:r>
            <a:endParaRPr lang="sr-Latn-RS" sz="1600" b="1" dirty="0"/>
          </a:p>
        </p:txBody>
      </p:sp>
      <p:sp>
        <p:nvSpPr>
          <p:cNvPr id="18" name="TextBox 17"/>
          <p:cNvSpPr txBox="1"/>
          <p:nvPr/>
        </p:nvSpPr>
        <p:spPr>
          <a:xfrm>
            <a:off x="8989454" y="2446143"/>
            <a:ext cx="1881412"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1600" b="1" dirty="0" smtClean="0"/>
              <a:t>Црква у Јерменији</a:t>
            </a:r>
            <a:endParaRPr lang="sr-Latn-RS" sz="1600" b="1" dirty="0"/>
          </a:p>
        </p:txBody>
      </p:sp>
      <p:sp>
        <p:nvSpPr>
          <p:cNvPr id="19" name="TextBox 18"/>
          <p:cNvSpPr txBox="1"/>
          <p:nvPr/>
        </p:nvSpPr>
        <p:spPr>
          <a:xfrm>
            <a:off x="8989454" y="4570628"/>
            <a:ext cx="1881412"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1600" b="1" dirty="0" smtClean="0"/>
              <a:t>Црква у Јерменији</a:t>
            </a:r>
            <a:endParaRPr lang="sr-Latn-RS" sz="1600" b="1" dirty="0"/>
          </a:p>
        </p:txBody>
      </p:sp>
      <p:sp>
        <p:nvSpPr>
          <p:cNvPr id="20" name="TextBox 19"/>
          <p:cNvSpPr txBox="1"/>
          <p:nvPr/>
        </p:nvSpPr>
        <p:spPr>
          <a:xfrm>
            <a:off x="141917" y="5002152"/>
            <a:ext cx="11912957"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sr-Cyrl-RS" b="1" dirty="0" smtClean="0"/>
              <a:t>Свети Сава из Египта одлази поново у Јерусалим и одлучује да крене на још опасније путовање у друге Библијске земље:Ирак, Сирију.. И он је тако кренуо преко пустињских предела, на којима је било много опасности од разбојника, али он се уздао у Божију помоћ. У Багдаду га је дочекао султан пријатно дајући му своју гарду да га чува. После тога одлази у Сирију, где је обишао многа места, где су живели неки светитељи из првих векова хришћанства. Пут наставља преко Јерменије, Курдистана и Турске ка Никеји, у којој се одлучује да оде у Бугарску преко Црног мора.</a:t>
            </a:r>
            <a:endParaRPr lang="sr-Latn-RS" b="1" dirty="0"/>
          </a:p>
        </p:txBody>
      </p:sp>
    </p:spTree>
    <p:extLst>
      <p:ext uri="{BB962C8B-B14F-4D97-AF65-F5344CB8AC3E}">
        <p14:creationId xmlns:p14="http://schemas.microsoft.com/office/powerpoint/2010/main" val="213379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109480567"/>
              </p:ext>
            </p:extLst>
          </p:nvPr>
        </p:nvGraphicFramePr>
        <p:xfrm>
          <a:off x="3293180" y="772731"/>
          <a:ext cx="2296251" cy="3466966"/>
        </p:xfrm>
        <a:graphic>
          <a:graphicData uri="http://schemas.openxmlformats.org/presentationml/2006/ole">
            <mc:AlternateContent xmlns:mc="http://schemas.openxmlformats.org/markup-compatibility/2006">
              <mc:Choice xmlns:v="urn:schemas-microsoft-com:vml" Requires="v">
                <p:oleObj spid="_x0000_s13344" name="CorelDRAW" r:id="rId3" imgW="3640153" imgH="5125769" progId="CorelDRAW.Graphic.11">
                  <p:embed/>
                </p:oleObj>
              </mc:Choice>
              <mc:Fallback>
                <p:oleObj name="CorelDRAW" r:id="rId3" imgW="3640153" imgH="5125769" progId="CorelDRAW.Graphic.11">
                  <p:embed/>
                  <p:pic>
                    <p:nvPicPr>
                      <p:cNvPr id="0" name=""/>
                      <p:cNvPicPr/>
                      <p:nvPr/>
                    </p:nvPicPr>
                    <p:blipFill>
                      <a:blip r:embed="rId4"/>
                      <a:stretch>
                        <a:fillRect/>
                      </a:stretch>
                    </p:blipFill>
                    <p:spPr>
                      <a:xfrm>
                        <a:off x="3293180" y="772731"/>
                        <a:ext cx="2296251" cy="3466966"/>
                      </a:xfrm>
                      <a:prstGeom prst="rect">
                        <a:avLst/>
                      </a:prstGeom>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13" y="592429"/>
            <a:ext cx="2902953" cy="249065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1266" y="592429"/>
            <a:ext cx="3245477" cy="249065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983923009"/>
              </p:ext>
            </p:extLst>
          </p:nvPr>
        </p:nvGraphicFramePr>
        <p:xfrm>
          <a:off x="5743545" y="772731"/>
          <a:ext cx="2309131" cy="3466966"/>
        </p:xfrm>
        <a:graphic>
          <a:graphicData uri="http://schemas.openxmlformats.org/presentationml/2006/ole">
            <mc:AlternateContent xmlns:mc="http://schemas.openxmlformats.org/markup-compatibility/2006">
              <mc:Choice xmlns:v="urn:schemas-microsoft-com:vml" Requires="v">
                <p:oleObj spid="_x0000_s13345" name="CorelDRAW" r:id="rId7" imgW="2758796" imgH="3214639" progId="CorelDRAW.Graphic.11">
                  <p:embed/>
                </p:oleObj>
              </mc:Choice>
              <mc:Fallback>
                <p:oleObj name="CorelDRAW" r:id="rId7" imgW="2758796" imgH="3214639" progId="CorelDRAW.Graphic.11">
                  <p:embed/>
                  <p:pic>
                    <p:nvPicPr>
                      <p:cNvPr id="0" name=""/>
                      <p:cNvPicPr/>
                      <p:nvPr/>
                    </p:nvPicPr>
                    <p:blipFill>
                      <a:blip r:embed="rId8"/>
                      <a:stretch>
                        <a:fillRect/>
                      </a:stretch>
                    </p:blipFill>
                    <p:spPr>
                      <a:xfrm>
                        <a:off x="5743545" y="772731"/>
                        <a:ext cx="2309131" cy="3466966"/>
                      </a:xfrm>
                      <a:prstGeom prst="rect">
                        <a:avLst/>
                      </a:prstGeom>
                    </p:spPr>
                  </p:pic>
                </p:oleObj>
              </mc:Fallback>
            </mc:AlternateContent>
          </a:graphicData>
        </a:graphic>
      </p:graphicFrame>
      <p:sp>
        <p:nvSpPr>
          <p:cNvPr id="8" name="TextBox 7"/>
          <p:cNvSpPr txBox="1"/>
          <p:nvPr/>
        </p:nvSpPr>
        <p:spPr>
          <a:xfrm>
            <a:off x="3929129" y="192319"/>
            <a:ext cx="3051220" cy="40011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2000" b="1" dirty="0" smtClean="0"/>
              <a:t>Смрт Св.Саве у Бугарској</a:t>
            </a:r>
            <a:endParaRPr lang="sr-Latn-RS" sz="2000" b="1" dirty="0"/>
          </a:p>
        </p:txBody>
      </p:sp>
      <p:sp>
        <p:nvSpPr>
          <p:cNvPr id="9" name="TextBox 8"/>
          <p:cNvSpPr txBox="1"/>
          <p:nvPr/>
        </p:nvSpPr>
        <p:spPr>
          <a:xfrm>
            <a:off x="386367" y="3149809"/>
            <a:ext cx="2239396" cy="830997"/>
          </a:xfrm>
          <a:prstGeom prst="rect">
            <a:avLst/>
          </a:prstGeom>
          <a:noFill/>
        </p:spPr>
        <p:txBody>
          <a:bodyPr wrap="none" rtlCol="0">
            <a:spAutoFit/>
          </a:bodyPr>
          <a:lstStyle/>
          <a:p>
            <a:r>
              <a:rPr lang="sr-Cyrl-RS" sz="1600" b="1" i="1" dirty="0" smtClean="0">
                <a:solidFill>
                  <a:srgbClr val="FFFF00"/>
                </a:solidFill>
              </a:rPr>
              <a:t>Црква Св. 40 мученика</a:t>
            </a:r>
          </a:p>
          <a:p>
            <a:r>
              <a:rPr lang="sr-Cyrl-RS" sz="1600" b="1" i="1" dirty="0" smtClean="0">
                <a:solidFill>
                  <a:srgbClr val="FFFF00"/>
                </a:solidFill>
              </a:rPr>
              <a:t>   у Трнову, где је прво </a:t>
            </a:r>
          </a:p>
          <a:p>
            <a:r>
              <a:rPr lang="sr-Cyrl-RS" sz="1600" b="1" i="1" dirty="0" smtClean="0">
                <a:solidFill>
                  <a:srgbClr val="FFFF00"/>
                </a:solidFill>
              </a:rPr>
              <a:t>     сахрањен Св.Сава</a:t>
            </a:r>
            <a:endParaRPr lang="sr-Latn-RS" sz="1600" b="1" i="1" dirty="0">
              <a:solidFill>
                <a:srgbClr val="FFFF00"/>
              </a:solidFill>
            </a:endParaRPr>
          </a:p>
        </p:txBody>
      </p:sp>
      <p:sp>
        <p:nvSpPr>
          <p:cNvPr id="10" name="Rectangle 9"/>
          <p:cNvSpPr/>
          <p:nvPr/>
        </p:nvSpPr>
        <p:spPr>
          <a:xfrm>
            <a:off x="8834908" y="3149808"/>
            <a:ext cx="2781835" cy="830997"/>
          </a:xfrm>
          <a:prstGeom prst="rect">
            <a:avLst/>
          </a:prstGeom>
        </p:spPr>
        <p:txBody>
          <a:bodyPr wrap="square">
            <a:spAutoFit/>
          </a:bodyPr>
          <a:lstStyle/>
          <a:p>
            <a:r>
              <a:rPr lang="sr-Cyrl-RS" sz="1600" b="1" i="1" dirty="0">
                <a:solidFill>
                  <a:srgbClr val="FFFF00"/>
                </a:solidFill>
              </a:rPr>
              <a:t>Црква Св. 40 мученика</a:t>
            </a:r>
          </a:p>
          <a:p>
            <a:r>
              <a:rPr lang="sr-Cyrl-RS" sz="1600" b="1" i="1" dirty="0">
                <a:solidFill>
                  <a:srgbClr val="FFFF00"/>
                </a:solidFill>
              </a:rPr>
              <a:t>   у Трнову, где је прво </a:t>
            </a:r>
          </a:p>
          <a:p>
            <a:r>
              <a:rPr lang="sr-Cyrl-RS" sz="1600" b="1" i="1" dirty="0">
                <a:solidFill>
                  <a:srgbClr val="FFFF00"/>
                </a:solidFill>
              </a:rPr>
              <a:t>     сахрањен Св.Сава</a:t>
            </a:r>
            <a:endParaRPr lang="sr-Latn-RS" sz="1600" b="1" i="1" dirty="0">
              <a:solidFill>
                <a:srgbClr val="FFFF00"/>
              </a:solidFill>
            </a:endParaRPr>
          </a:p>
        </p:txBody>
      </p:sp>
      <p:sp>
        <p:nvSpPr>
          <p:cNvPr id="11" name="TextBox 10"/>
          <p:cNvSpPr txBox="1"/>
          <p:nvPr/>
        </p:nvSpPr>
        <p:spPr>
          <a:xfrm>
            <a:off x="3536249" y="4260214"/>
            <a:ext cx="1810111" cy="584775"/>
          </a:xfrm>
          <a:prstGeom prst="rect">
            <a:avLst/>
          </a:prstGeom>
          <a:noFill/>
        </p:spPr>
        <p:txBody>
          <a:bodyPr wrap="none" rtlCol="0">
            <a:spAutoFit/>
          </a:bodyPr>
          <a:lstStyle/>
          <a:p>
            <a:r>
              <a:rPr lang="sr-Cyrl-RS" sz="1600" b="1" i="1" dirty="0" smtClean="0">
                <a:solidFill>
                  <a:srgbClr val="FFFF00"/>
                </a:solidFill>
              </a:rPr>
              <a:t>Пловидба бродом</a:t>
            </a:r>
          </a:p>
          <a:p>
            <a:r>
              <a:rPr lang="sr-Cyrl-RS" sz="1600" b="1" i="1" dirty="0">
                <a:solidFill>
                  <a:srgbClr val="FFFF00"/>
                </a:solidFill>
              </a:rPr>
              <a:t> </a:t>
            </a:r>
            <a:r>
              <a:rPr lang="sr-Cyrl-RS" sz="1600" b="1" i="1" dirty="0" smtClean="0">
                <a:solidFill>
                  <a:srgbClr val="FFFF00"/>
                </a:solidFill>
              </a:rPr>
              <a:t>           Св.Саве</a:t>
            </a:r>
            <a:endParaRPr lang="sr-Latn-RS" sz="1600" b="1" i="1" dirty="0">
              <a:solidFill>
                <a:srgbClr val="FFFF00"/>
              </a:solidFill>
            </a:endParaRPr>
          </a:p>
        </p:txBody>
      </p:sp>
      <p:sp>
        <p:nvSpPr>
          <p:cNvPr id="12" name="TextBox 11"/>
          <p:cNvSpPr txBox="1"/>
          <p:nvPr/>
        </p:nvSpPr>
        <p:spPr>
          <a:xfrm>
            <a:off x="6039386" y="4280879"/>
            <a:ext cx="1881925" cy="338554"/>
          </a:xfrm>
          <a:prstGeom prst="rect">
            <a:avLst/>
          </a:prstGeom>
          <a:noFill/>
        </p:spPr>
        <p:txBody>
          <a:bodyPr wrap="none" rtlCol="0">
            <a:spAutoFit/>
          </a:bodyPr>
          <a:lstStyle/>
          <a:p>
            <a:r>
              <a:rPr lang="sr-Cyrl-RS" sz="1600" b="1" i="1" dirty="0" smtClean="0">
                <a:solidFill>
                  <a:srgbClr val="FFFF00"/>
                </a:solidFill>
              </a:rPr>
              <a:t>Упокојење Св.Саве</a:t>
            </a:r>
            <a:endParaRPr lang="sr-Latn-RS" sz="1600" b="1" i="1" dirty="0">
              <a:solidFill>
                <a:srgbClr val="FFFF00"/>
              </a:solidFill>
            </a:endParaRPr>
          </a:p>
        </p:txBody>
      </p:sp>
      <p:sp>
        <p:nvSpPr>
          <p:cNvPr id="13" name="TextBox 12"/>
          <p:cNvSpPr txBox="1"/>
          <p:nvPr/>
        </p:nvSpPr>
        <p:spPr>
          <a:xfrm>
            <a:off x="136569" y="4878533"/>
            <a:ext cx="11805633" cy="175432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Свети Сава долази преко луке Несебара у Бугарској у Трново, мало пред Божић 1236. године. Цар Асен и Патријарх Јоаким су били одушевљени што им је дошао Божији човек.. Сава је причао са свима, делио је поклонио које је донео: одежде, црквене књиге, кадионице, мошти.. Пред Богојављење Сави је позлило, добио је грозницу  и он је знао да му се ближи смртни час. После Литургије и Причешћа Сава се тихо молио Богу да му узме душу, захваљујући му на све што му је Бог дао и помогао у животу завршавајући са речима ,, Слава Богу за све’’. Сава је умро 14. јануара 1236. године.</a:t>
            </a:r>
            <a:endParaRPr lang="sr-Latn-RS" b="1" dirty="0"/>
          </a:p>
        </p:txBody>
      </p:sp>
    </p:spTree>
    <p:extLst>
      <p:ext uri="{BB962C8B-B14F-4D97-AF65-F5344CB8AC3E}">
        <p14:creationId xmlns:p14="http://schemas.microsoft.com/office/powerpoint/2010/main" val="1486769382"/>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8056" y="96157"/>
            <a:ext cx="3978205" cy="40011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2000" b="1" dirty="0" smtClean="0"/>
              <a:t>Пренос моштију Св.Саве у Србију</a:t>
            </a:r>
            <a:endParaRPr lang="sr-Latn-RS"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894" y="679749"/>
            <a:ext cx="4628528" cy="294163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573" y="296212"/>
            <a:ext cx="2744685" cy="247274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162" y="296213"/>
            <a:ext cx="2870525" cy="2472743"/>
          </a:xfrm>
          <a:prstGeom prst="rect">
            <a:avLst/>
          </a:prstGeom>
        </p:spPr>
      </p:pic>
      <p:sp>
        <p:nvSpPr>
          <p:cNvPr id="10" name="TextBox 9"/>
          <p:cNvSpPr txBox="1"/>
          <p:nvPr/>
        </p:nvSpPr>
        <p:spPr>
          <a:xfrm>
            <a:off x="3928056" y="3679341"/>
            <a:ext cx="409849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b="1" dirty="0" smtClean="0"/>
              <a:t>Ковчег где је лежало тело Светог Саве</a:t>
            </a:r>
            <a:endParaRPr lang="sr-Latn-RS" b="1" dirty="0"/>
          </a:p>
        </p:txBody>
      </p:sp>
      <p:sp>
        <p:nvSpPr>
          <p:cNvPr id="11" name="TextBox 10"/>
          <p:cNvSpPr txBox="1"/>
          <p:nvPr/>
        </p:nvSpPr>
        <p:spPr>
          <a:xfrm>
            <a:off x="416024" y="2892726"/>
            <a:ext cx="2331087"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b="1" dirty="0" smtClean="0"/>
              <a:t>Манастир Милешева</a:t>
            </a:r>
            <a:endParaRPr lang="sr-Latn-RS" b="1" dirty="0"/>
          </a:p>
        </p:txBody>
      </p:sp>
      <p:sp>
        <p:nvSpPr>
          <p:cNvPr id="12" name="Rectangle 11"/>
          <p:cNvSpPr/>
          <p:nvPr/>
        </p:nvSpPr>
        <p:spPr>
          <a:xfrm>
            <a:off x="9130371" y="2892726"/>
            <a:ext cx="2331087" cy="369332"/>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sr-Cyrl-RS" b="1" dirty="0"/>
              <a:t>Манастир Милешева</a:t>
            </a:r>
            <a:endParaRPr lang="sr-Latn-RS" b="1" dirty="0"/>
          </a:p>
        </p:txBody>
      </p:sp>
      <p:sp>
        <p:nvSpPr>
          <p:cNvPr id="13" name="TextBox 12"/>
          <p:cNvSpPr txBox="1"/>
          <p:nvPr/>
        </p:nvSpPr>
        <p:spPr>
          <a:xfrm>
            <a:off x="98829" y="4130653"/>
            <a:ext cx="11756948" cy="258532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Краљ Владислав и Архиепископ Арсеније су покушали да замоле Бугаре да се тело Св.Саве пренесе у Србију. Међутим они су то одбијали, правдајући се тиме да је Св.Сава није оставио завештавање шта да се ради са његовим моштима и да је он по Божијем промислу умро ван Србије. Краљ Владислав је био много тужан, због тога се и молио  Св. Сави да изнађу решење да његово тело пренесе у родну земљу. Кад је завршио молитву током ноћи јави се Св.Сава бугарском цару Асену и нареди му да се његово тело пренесе у Србију. Народ који је пратио мошти Савине се са највећим поштовањем клањао и молио Св.Сави да им помогне, што је довело до тога да многи болесни оздраве. Када је тело дошло до задужбине краља Владислава Милешеве, часно је сахрањено у дворишту цркве. Али Св.Сава се јави неком монаху и рече да се откопају његове мошти и ставе у цркву у посебан саркофаг. Када су откопали Савино тело, видели су да је цело тело нераспаднуто-нетрулежно.</a:t>
            </a:r>
            <a:endParaRPr lang="sr-Latn-RS" b="1" dirty="0"/>
          </a:p>
        </p:txBody>
      </p:sp>
    </p:spTree>
    <p:extLst>
      <p:ext uri="{BB962C8B-B14F-4D97-AF65-F5344CB8AC3E}">
        <p14:creationId xmlns:p14="http://schemas.microsoft.com/office/powerpoint/2010/main" val="273097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7903" y="83280"/>
            <a:ext cx="3943452"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2000" b="1" dirty="0" smtClean="0"/>
              <a:t>Спаљивање моштију Светог Саве</a:t>
            </a:r>
            <a:endParaRPr lang="sr-Latn-RS" sz="2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55" y="625057"/>
            <a:ext cx="3284114" cy="25817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267" y="625057"/>
            <a:ext cx="3596157" cy="2581783"/>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105510432"/>
              </p:ext>
            </p:extLst>
          </p:nvPr>
        </p:nvGraphicFramePr>
        <p:xfrm>
          <a:off x="4248357" y="712495"/>
          <a:ext cx="3122543" cy="3265197"/>
        </p:xfrm>
        <a:graphic>
          <a:graphicData uri="http://schemas.openxmlformats.org/presentationml/2006/ole">
            <mc:AlternateContent xmlns:mc="http://schemas.openxmlformats.org/markup-compatibility/2006">
              <mc:Choice xmlns:v="urn:schemas-microsoft-com:vml" Requires="v">
                <p:oleObj spid="_x0000_s15370" name="CorelDRAW" r:id="rId5" imgW="3440396" imgH="3596865" progId="CorelDRAW.Graphic.11">
                  <p:embed/>
                </p:oleObj>
              </mc:Choice>
              <mc:Fallback>
                <p:oleObj name="CorelDRAW" r:id="rId5" imgW="3440396" imgH="3596865" progId="CorelDRAW.Graphic.11">
                  <p:embed/>
                  <p:pic>
                    <p:nvPicPr>
                      <p:cNvPr id="0" name=""/>
                      <p:cNvPicPr/>
                      <p:nvPr/>
                    </p:nvPicPr>
                    <p:blipFill>
                      <a:blip r:embed="rId6"/>
                      <a:stretch>
                        <a:fillRect/>
                      </a:stretch>
                    </p:blipFill>
                    <p:spPr>
                      <a:xfrm>
                        <a:off x="4248357" y="712495"/>
                        <a:ext cx="3122543" cy="3265197"/>
                      </a:xfrm>
                      <a:prstGeom prst="rect">
                        <a:avLst/>
                      </a:prstGeom>
                    </p:spPr>
                  </p:pic>
                </p:oleObj>
              </mc:Fallback>
            </mc:AlternateContent>
          </a:graphicData>
        </a:graphic>
      </p:graphicFrame>
      <p:sp>
        <p:nvSpPr>
          <p:cNvPr id="8" name="TextBox 7"/>
          <p:cNvSpPr txBox="1"/>
          <p:nvPr/>
        </p:nvSpPr>
        <p:spPr>
          <a:xfrm>
            <a:off x="115910" y="4570328"/>
            <a:ext cx="11851514"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У борби да се ослободе турског ропства Срби су користили многа средства.. Они су се надали да ће им Бог помоћи у њиховој борби, па су веровали да и Божије слуге светитељи ће им дати снаге за остварење њиховог циља. Тако да су Срби у Банату у једном устанку носили заставе Св.Саве, а изнервирани због честих устанка Срба, Турци одлучују да уклоне све оне људе у које народ верује.. Пошто је много људи долазило пред Савине мошти и њихове молитве биле услишане, међу којима је било и римокатолика, Јевреја, муслимана, Турци су морали да склоне Савине мошти како не би много људи прешло у православље.. Тако да Синан паша наређује да се његове мошти однесу у Београд на Врачар и спале на очиглед свих хришћана. То се десило 27. априла 1594. године.</a:t>
            </a:r>
            <a:endParaRPr lang="sr-Latn-RS" b="1" dirty="0"/>
          </a:p>
        </p:txBody>
      </p:sp>
      <p:sp>
        <p:nvSpPr>
          <p:cNvPr id="9" name="TextBox 8"/>
          <p:cNvSpPr txBox="1"/>
          <p:nvPr/>
        </p:nvSpPr>
        <p:spPr>
          <a:xfrm>
            <a:off x="618185" y="3334585"/>
            <a:ext cx="233108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Манастир Милешева</a:t>
            </a:r>
            <a:endParaRPr lang="sr-Latn-RS" b="1" dirty="0"/>
          </a:p>
        </p:txBody>
      </p:sp>
      <p:sp>
        <p:nvSpPr>
          <p:cNvPr id="10" name="TextBox 9"/>
          <p:cNvSpPr txBox="1"/>
          <p:nvPr/>
        </p:nvSpPr>
        <p:spPr>
          <a:xfrm>
            <a:off x="4046164" y="4022131"/>
            <a:ext cx="352692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Спаљивање моштију на Врачару</a:t>
            </a:r>
            <a:endParaRPr lang="sr-Latn-RS" b="1" dirty="0"/>
          </a:p>
        </p:txBody>
      </p:sp>
      <p:sp>
        <p:nvSpPr>
          <p:cNvPr id="11" name="TextBox 10"/>
          <p:cNvSpPr txBox="1"/>
          <p:nvPr/>
        </p:nvSpPr>
        <p:spPr>
          <a:xfrm>
            <a:off x="8428548" y="3334585"/>
            <a:ext cx="3481594"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Ковчег, где је било тело Св.Саве</a:t>
            </a:r>
            <a:endParaRPr lang="sr-Latn-RS" b="1" dirty="0"/>
          </a:p>
        </p:txBody>
      </p:sp>
    </p:spTree>
    <p:extLst>
      <p:ext uri="{BB962C8B-B14F-4D97-AF65-F5344CB8AC3E}">
        <p14:creationId xmlns:p14="http://schemas.microsoft.com/office/powerpoint/2010/main" val="4820561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4251" y="283336"/>
            <a:ext cx="4550413"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2400" b="1" dirty="0" smtClean="0"/>
              <a:t>Највећи храм посвећен Св.Сави</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705" y="1171977"/>
            <a:ext cx="3141373" cy="34257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99" y="283336"/>
            <a:ext cx="3040573" cy="21615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4183" y="195933"/>
            <a:ext cx="3400088" cy="228485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59" y="2967558"/>
            <a:ext cx="3040573" cy="211696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4183" y="2972840"/>
            <a:ext cx="3400088" cy="2102868"/>
          </a:xfrm>
          <a:prstGeom prst="rect">
            <a:avLst/>
          </a:prstGeom>
        </p:spPr>
      </p:pic>
      <p:sp>
        <p:nvSpPr>
          <p:cNvPr id="10" name="TextBox 9"/>
          <p:cNvSpPr txBox="1"/>
          <p:nvPr/>
        </p:nvSpPr>
        <p:spPr>
          <a:xfrm>
            <a:off x="214160" y="5207814"/>
            <a:ext cx="11630112"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Светом Сави српски народ је подигао највећи храм у Европи у Београду на Врачару. Свети Сава је урадио све оно што је Бог од њега тражио. Он је прославио Србе и на земљи и на небу, само је питање колико смо се ми угледали на то најпаметније, најпоштеније и најсјајније дете које рођено на овим просторима.. Надамо се да ће живот тог најсветијег српског детета бити пример свим Србима како треба да верују у Бога и како да се понашају, као што </a:t>
            </a:r>
            <a:r>
              <a:rPr lang="sr-Cyrl-RS" b="1" smtClean="0"/>
              <a:t>је он то ради0 </a:t>
            </a:r>
            <a:r>
              <a:rPr lang="sr-Cyrl-RS" b="1" dirty="0" smtClean="0"/>
              <a:t>док је живео.</a:t>
            </a:r>
            <a:endParaRPr lang="sr-Latn-RS" b="1" dirty="0"/>
          </a:p>
        </p:txBody>
      </p:sp>
      <p:sp>
        <p:nvSpPr>
          <p:cNvPr id="11" name="TextBox 10"/>
          <p:cNvSpPr txBox="1"/>
          <p:nvPr/>
        </p:nvSpPr>
        <p:spPr>
          <a:xfrm>
            <a:off x="388326" y="2521566"/>
            <a:ext cx="278691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b="1" dirty="0" smtClean="0"/>
              <a:t>Храм Св.Саве на Врачару</a:t>
            </a:r>
            <a:endParaRPr lang="sr-Latn-RS" b="1" dirty="0"/>
          </a:p>
        </p:txBody>
      </p:sp>
      <p:sp>
        <p:nvSpPr>
          <p:cNvPr id="12" name="Rectangle 11"/>
          <p:cNvSpPr/>
          <p:nvPr/>
        </p:nvSpPr>
        <p:spPr>
          <a:xfrm>
            <a:off x="8656356" y="2542150"/>
            <a:ext cx="2786917"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sr-Cyrl-RS" b="1" dirty="0"/>
              <a:t>Храм Св.Саве на Врачару</a:t>
            </a:r>
            <a:endParaRPr lang="sr-Latn-RS" b="1" dirty="0"/>
          </a:p>
        </p:txBody>
      </p:sp>
    </p:spTree>
    <p:extLst>
      <p:ext uri="{BB962C8B-B14F-4D97-AF65-F5344CB8AC3E}">
        <p14:creationId xmlns:p14="http://schemas.microsoft.com/office/powerpoint/2010/main" val="185028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030" y="167427"/>
            <a:ext cx="2446985"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sr-Cyrl-RS" sz="2400" b="1" dirty="0" smtClean="0"/>
              <a:t>Бекство Растка</a:t>
            </a:r>
            <a:endParaRPr lang="sr-Latn-RS" sz="24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3239949884"/>
              </p:ext>
            </p:extLst>
          </p:nvPr>
        </p:nvGraphicFramePr>
        <p:xfrm>
          <a:off x="4364352" y="1175718"/>
          <a:ext cx="3068340" cy="2393212"/>
        </p:xfrm>
        <a:graphic>
          <a:graphicData uri="http://schemas.openxmlformats.org/presentationml/2006/ole">
            <mc:AlternateContent xmlns:mc="http://schemas.openxmlformats.org/markup-compatibility/2006">
              <mc:Choice xmlns:v="urn:schemas-microsoft-com:vml" Requires="v">
                <p:oleObj spid="_x0000_s3210" name="CorelDRAW" r:id="rId3" imgW="2092042" imgH="1631209" progId="CorelDRAW.Graphic.11">
                  <p:embed/>
                </p:oleObj>
              </mc:Choice>
              <mc:Fallback>
                <p:oleObj name="CorelDRAW" r:id="rId3" imgW="2092042" imgH="1631209" progId="CorelDRAW.Graphic.11">
                  <p:embed/>
                  <p:pic>
                    <p:nvPicPr>
                      <p:cNvPr id="0" name=""/>
                      <p:cNvPicPr/>
                      <p:nvPr/>
                    </p:nvPicPr>
                    <p:blipFill>
                      <a:blip r:embed="rId4"/>
                      <a:stretch>
                        <a:fillRect/>
                      </a:stretch>
                    </p:blipFill>
                    <p:spPr>
                      <a:xfrm>
                        <a:off x="4364352" y="1175718"/>
                        <a:ext cx="3068340" cy="23932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40507206"/>
              </p:ext>
            </p:extLst>
          </p:nvPr>
        </p:nvGraphicFramePr>
        <p:xfrm>
          <a:off x="9399901" y="1008768"/>
          <a:ext cx="2122487" cy="2832100"/>
        </p:xfrm>
        <a:graphic>
          <a:graphicData uri="http://schemas.openxmlformats.org/presentationml/2006/ole">
            <mc:AlternateContent xmlns:mc="http://schemas.openxmlformats.org/markup-compatibility/2006">
              <mc:Choice xmlns:v="urn:schemas-microsoft-com:vml" Requires="v">
                <p:oleObj spid="_x0000_s3211" name="CorelDRAW" r:id="rId5" imgW="2121735" imgH="2832413" progId="CorelDRAW.Graphic.11">
                  <p:embed/>
                </p:oleObj>
              </mc:Choice>
              <mc:Fallback>
                <p:oleObj name="CorelDRAW" r:id="rId5" imgW="2121735" imgH="2832413" progId="CorelDRAW.Graphic.11">
                  <p:embed/>
                  <p:pic>
                    <p:nvPicPr>
                      <p:cNvPr id="0" name=""/>
                      <p:cNvPicPr/>
                      <p:nvPr/>
                    </p:nvPicPr>
                    <p:blipFill>
                      <a:blip r:embed="rId6"/>
                      <a:stretch>
                        <a:fillRect/>
                      </a:stretch>
                    </p:blipFill>
                    <p:spPr>
                      <a:xfrm>
                        <a:off x="9399901" y="1008768"/>
                        <a:ext cx="2122487" cy="2832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36353490"/>
              </p:ext>
            </p:extLst>
          </p:nvPr>
        </p:nvGraphicFramePr>
        <p:xfrm>
          <a:off x="484368" y="903780"/>
          <a:ext cx="2387622" cy="2937088"/>
        </p:xfrm>
        <a:graphic>
          <a:graphicData uri="http://schemas.openxmlformats.org/presentationml/2006/ole">
            <mc:AlternateContent xmlns:mc="http://schemas.openxmlformats.org/markup-compatibility/2006">
              <mc:Choice xmlns:v="urn:schemas-microsoft-com:vml" Requires="v">
                <p:oleObj spid="_x0000_s3212" name="CorelDRAW" r:id="rId7" imgW="2103109" imgH="2397550" progId="CorelDRAW.Graphic.11">
                  <p:embed/>
                </p:oleObj>
              </mc:Choice>
              <mc:Fallback>
                <p:oleObj name="CorelDRAW" r:id="rId7" imgW="2103109" imgH="2397550" progId="CorelDRAW.Graphic.11">
                  <p:embed/>
                  <p:pic>
                    <p:nvPicPr>
                      <p:cNvPr id="0" name=""/>
                      <p:cNvPicPr/>
                      <p:nvPr/>
                    </p:nvPicPr>
                    <p:blipFill>
                      <a:blip r:embed="rId8"/>
                      <a:stretch>
                        <a:fillRect/>
                      </a:stretch>
                    </p:blipFill>
                    <p:spPr>
                      <a:xfrm>
                        <a:off x="484368" y="903780"/>
                        <a:ext cx="2387622" cy="2937088"/>
                      </a:xfrm>
                      <a:prstGeom prst="rect">
                        <a:avLst/>
                      </a:prstGeom>
                    </p:spPr>
                  </p:pic>
                </p:oleObj>
              </mc:Fallback>
            </mc:AlternateContent>
          </a:graphicData>
        </a:graphic>
      </p:graphicFrame>
      <p:sp>
        <p:nvSpPr>
          <p:cNvPr id="10" name="TextBox 9"/>
          <p:cNvSpPr txBox="1"/>
          <p:nvPr/>
        </p:nvSpPr>
        <p:spPr>
          <a:xfrm>
            <a:off x="154546" y="4572000"/>
            <a:ext cx="11908665" cy="203132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Мало је ко могао да предвиди како ће брзо Растко кренути путем највећег светитеља српског.. Приликом доласка неких калуђера на чијем челу је био искусан руски калуђер, Растко је водио дуге разговоре са њима.. Родитељи су вероватно хтели да дају новчане прилоге гостима, а Растка су припремали да ге ожене, дају му власт и тако обрадују своју душу и дугогодишњу жељу да до тога дође. Предлагали су му разне прилике, са жељом да што брже добије потомке, како би  чували унуке у старости.. Али Божија судбина је била другачија за ово необично дете, које до тада није било виђено на овим просторима. Он се мудро искрао од родитеља и побегао са гостима монасима, заваравајући траг од пратње и очеве страже.</a:t>
            </a:r>
            <a:endParaRPr lang="sr-Latn-RS" b="1" dirty="0"/>
          </a:p>
        </p:txBody>
      </p:sp>
      <p:sp>
        <p:nvSpPr>
          <p:cNvPr id="12" name="TextBox 11"/>
          <p:cNvSpPr txBox="1"/>
          <p:nvPr/>
        </p:nvSpPr>
        <p:spPr>
          <a:xfrm>
            <a:off x="4579603" y="3671591"/>
            <a:ext cx="2853089" cy="338554"/>
          </a:xfrm>
          <a:prstGeom prst="rect">
            <a:avLst/>
          </a:prstGeom>
          <a:noFill/>
        </p:spPr>
        <p:txBody>
          <a:bodyPr wrap="none" rtlCol="0">
            <a:spAutoFit/>
          </a:bodyPr>
          <a:lstStyle/>
          <a:p>
            <a:r>
              <a:rPr lang="sr-Cyrl-RS" sz="1600" b="1" i="1" dirty="0" smtClean="0">
                <a:solidFill>
                  <a:srgbClr val="FFFF00"/>
                </a:solidFill>
              </a:rPr>
              <a:t>Разговор Растка са монахом</a:t>
            </a:r>
            <a:endParaRPr lang="sr-Latn-RS" sz="1600" b="1" i="1" dirty="0">
              <a:solidFill>
                <a:srgbClr val="FFFF00"/>
              </a:solidFill>
            </a:endParaRPr>
          </a:p>
        </p:txBody>
      </p:sp>
      <p:sp>
        <p:nvSpPr>
          <p:cNvPr id="13" name="TextBox 12"/>
          <p:cNvSpPr txBox="1"/>
          <p:nvPr/>
        </p:nvSpPr>
        <p:spPr>
          <a:xfrm>
            <a:off x="721217" y="3840868"/>
            <a:ext cx="2292439" cy="584775"/>
          </a:xfrm>
          <a:prstGeom prst="rect">
            <a:avLst/>
          </a:prstGeom>
          <a:noFill/>
        </p:spPr>
        <p:txBody>
          <a:bodyPr wrap="square" rtlCol="0">
            <a:spAutoFit/>
          </a:bodyPr>
          <a:lstStyle/>
          <a:p>
            <a:r>
              <a:rPr lang="sr-Cyrl-RS" sz="1600" b="1" i="1" dirty="0" smtClean="0">
                <a:solidFill>
                  <a:srgbClr val="FFFF00"/>
                </a:solidFill>
              </a:rPr>
              <a:t> Растко пролази стражу на двору</a:t>
            </a:r>
            <a:endParaRPr lang="sr-Latn-RS" sz="1600" b="1" i="1" dirty="0">
              <a:solidFill>
                <a:srgbClr val="FFFF00"/>
              </a:solidFill>
            </a:endParaRPr>
          </a:p>
        </p:txBody>
      </p:sp>
      <p:sp>
        <p:nvSpPr>
          <p:cNvPr id="14" name="TextBox 13"/>
          <p:cNvSpPr txBox="1"/>
          <p:nvPr/>
        </p:nvSpPr>
        <p:spPr>
          <a:xfrm>
            <a:off x="9294853" y="3852490"/>
            <a:ext cx="3053113" cy="646331"/>
          </a:xfrm>
          <a:prstGeom prst="rect">
            <a:avLst/>
          </a:prstGeom>
          <a:noFill/>
        </p:spPr>
        <p:txBody>
          <a:bodyPr wrap="square" rtlCol="0">
            <a:spAutoFit/>
          </a:bodyPr>
          <a:lstStyle/>
          <a:p>
            <a:r>
              <a:rPr lang="sr-Cyrl-RS" dirty="0" smtClean="0"/>
              <a:t>    </a:t>
            </a:r>
            <a:r>
              <a:rPr lang="sr-Cyrl-RS" sz="1600" b="1" i="1" dirty="0" smtClean="0">
                <a:solidFill>
                  <a:srgbClr val="FFFF00"/>
                </a:solidFill>
              </a:rPr>
              <a:t>Растко се моли Богу</a:t>
            </a:r>
          </a:p>
          <a:p>
            <a:r>
              <a:rPr lang="sr-Cyrl-RS" sz="1600" b="1" i="1" dirty="0">
                <a:solidFill>
                  <a:srgbClr val="FFFF00"/>
                </a:solidFill>
              </a:rPr>
              <a:t> </a:t>
            </a:r>
            <a:r>
              <a:rPr lang="sr-Cyrl-RS" sz="1600" b="1" i="1" dirty="0" smtClean="0">
                <a:solidFill>
                  <a:srgbClr val="FFFF00"/>
                </a:solidFill>
              </a:rPr>
              <a:t>да живот посвети вер</a:t>
            </a:r>
            <a:r>
              <a:rPr lang="sr-Cyrl-RS" b="1" i="1" dirty="0" smtClean="0">
                <a:solidFill>
                  <a:srgbClr val="FFFF00"/>
                </a:solidFill>
              </a:rPr>
              <a:t>и</a:t>
            </a:r>
            <a:endParaRPr lang="sr-Latn-RS" b="1" i="1" dirty="0">
              <a:solidFill>
                <a:srgbClr val="FFFF00"/>
              </a:solidFill>
            </a:endParaRPr>
          </a:p>
        </p:txBody>
      </p:sp>
    </p:spTree>
    <p:extLst>
      <p:ext uri="{BB962C8B-B14F-4D97-AF65-F5344CB8AC3E}">
        <p14:creationId xmlns:p14="http://schemas.microsoft.com/office/powerpoint/2010/main" val="5460770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614948" y="175105"/>
            <a:ext cx="2742739"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2400" b="1" dirty="0" smtClean="0"/>
              <a:t>Потера за Растком</a:t>
            </a:r>
          </a:p>
        </p:txBody>
      </p:sp>
      <p:sp>
        <p:nvSpPr>
          <p:cNvPr id="17" name="TextBox 16"/>
          <p:cNvSpPr txBox="1"/>
          <p:nvPr/>
        </p:nvSpPr>
        <p:spPr>
          <a:xfrm>
            <a:off x="434389" y="4906850"/>
            <a:ext cx="11088710" cy="14773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Када су Немању известили да је Растко нестао, вест је одјекнула  у срцима Расткових родитеља.. Немања одмах шаље потеру у Грчку, јер је претпоставио да су га монаси одвели.. Градоначелник Солуна је примио Немањине слуге, нарадеђујући да се блокирају сви путеви ка Светој Гори, чак је и наредио управитељима Свете Горе да ако виде Растка одмах му јаве, да не би наш пријатељ велики жупан Немања постао наш непријатељ.</a:t>
            </a:r>
            <a:endParaRPr lang="sr-Latn-RS" b="1" dirty="0"/>
          </a:p>
        </p:txBody>
      </p:sp>
      <p:graphicFrame>
        <p:nvGraphicFramePr>
          <p:cNvPr id="19" name="Object 18"/>
          <p:cNvGraphicFramePr>
            <a:graphicFrameLocks noChangeAspect="1"/>
          </p:cNvGraphicFramePr>
          <p:nvPr>
            <p:extLst>
              <p:ext uri="{D42A27DB-BD31-4B8C-83A1-F6EECF244321}">
                <p14:modId xmlns:p14="http://schemas.microsoft.com/office/powerpoint/2010/main" val="3718872846"/>
              </p:ext>
            </p:extLst>
          </p:nvPr>
        </p:nvGraphicFramePr>
        <p:xfrm>
          <a:off x="745637" y="1291493"/>
          <a:ext cx="3082925" cy="2819400"/>
        </p:xfrm>
        <a:graphic>
          <a:graphicData uri="http://schemas.openxmlformats.org/presentationml/2006/ole">
            <mc:AlternateContent xmlns:mc="http://schemas.openxmlformats.org/markup-compatibility/2006">
              <mc:Choice xmlns:v="urn:schemas-microsoft-com:vml" Requires="v">
                <p:oleObj spid="_x0000_s4224" name="CorelDRAW" r:id="rId3" imgW="3083265" imgH="2818916" progId="CorelDRAW.Graphic.11">
                  <p:embed/>
                </p:oleObj>
              </mc:Choice>
              <mc:Fallback>
                <p:oleObj name="CorelDRAW" r:id="rId3" imgW="3083265" imgH="2818916" progId="CorelDRAW.Graphic.11">
                  <p:embed/>
                  <p:pic>
                    <p:nvPicPr>
                      <p:cNvPr id="0" name=""/>
                      <p:cNvPicPr/>
                      <p:nvPr/>
                    </p:nvPicPr>
                    <p:blipFill>
                      <a:blip r:embed="rId4"/>
                      <a:stretch>
                        <a:fillRect/>
                      </a:stretch>
                    </p:blipFill>
                    <p:spPr>
                      <a:xfrm>
                        <a:off x="745637" y="1291493"/>
                        <a:ext cx="3082925" cy="28194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794609397"/>
              </p:ext>
            </p:extLst>
          </p:nvPr>
        </p:nvGraphicFramePr>
        <p:xfrm>
          <a:off x="4599802" y="1059134"/>
          <a:ext cx="2757885" cy="3425352"/>
        </p:xfrm>
        <a:graphic>
          <a:graphicData uri="http://schemas.openxmlformats.org/presentationml/2006/ole">
            <mc:AlternateContent xmlns:mc="http://schemas.openxmlformats.org/markup-compatibility/2006">
              <mc:Choice xmlns:v="urn:schemas-microsoft-com:vml" Requires="v">
                <p:oleObj spid="_x0000_s4225" name="CorelDRAW" r:id="rId5" imgW="1193409" imgH="1483285" progId="CorelDRAW.Graphic.11">
                  <p:embed/>
                </p:oleObj>
              </mc:Choice>
              <mc:Fallback>
                <p:oleObj name="CorelDRAW" r:id="rId5" imgW="1193409" imgH="1483285" progId="CorelDRAW.Graphic.11">
                  <p:embed/>
                  <p:pic>
                    <p:nvPicPr>
                      <p:cNvPr id="0" name=""/>
                      <p:cNvPicPr/>
                      <p:nvPr/>
                    </p:nvPicPr>
                    <p:blipFill>
                      <a:blip r:embed="rId6"/>
                      <a:stretch>
                        <a:fillRect/>
                      </a:stretch>
                    </p:blipFill>
                    <p:spPr>
                      <a:xfrm>
                        <a:off x="4599802" y="1059134"/>
                        <a:ext cx="2757885" cy="3425352"/>
                      </a:xfrm>
                      <a:prstGeom prst="rect">
                        <a:avLst/>
                      </a:prstGeom>
                    </p:spPr>
                  </p:pic>
                </p:oleObj>
              </mc:Fallback>
            </mc:AlternateContent>
          </a:graphicData>
        </a:graphic>
      </p:graphicFrame>
      <p:sp>
        <p:nvSpPr>
          <p:cNvPr id="24" name="TextBox 23"/>
          <p:cNvSpPr txBox="1"/>
          <p:nvPr/>
        </p:nvSpPr>
        <p:spPr>
          <a:xfrm>
            <a:off x="1072604" y="4110893"/>
            <a:ext cx="2387192" cy="584775"/>
          </a:xfrm>
          <a:prstGeom prst="rect">
            <a:avLst/>
          </a:prstGeom>
          <a:noFill/>
        </p:spPr>
        <p:txBody>
          <a:bodyPr wrap="none" rtlCol="0">
            <a:spAutoFit/>
          </a:bodyPr>
          <a:lstStyle/>
          <a:p>
            <a:r>
              <a:rPr lang="sr-Cyrl-RS" sz="1600" b="1" i="1" dirty="0" smtClean="0">
                <a:solidFill>
                  <a:srgbClr val="FFFF00"/>
                </a:solidFill>
              </a:rPr>
              <a:t>Немања наређује гарди </a:t>
            </a:r>
          </a:p>
          <a:p>
            <a:r>
              <a:rPr lang="sr-Cyrl-RS" sz="1600" b="1" i="1" dirty="0">
                <a:solidFill>
                  <a:srgbClr val="FFFF00"/>
                </a:solidFill>
              </a:rPr>
              <a:t> </a:t>
            </a:r>
            <a:r>
              <a:rPr lang="sr-Cyrl-RS" sz="1600" b="1" i="1" dirty="0" smtClean="0">
                <a:solidFill>
                  <a:srgbClr val="FFFF00"/>
                </a:solidFill>
              </a:rPr>
              <a:t>    да нађу Растка</a:t>
            </a:r>
            <a:endParaRPr lang="sr-Latn-RS" sz="1600" b="1" i="1" dirty="0">
              <a:solidFill>
                <a:srgbClr val="FFFF00"/>
              </a:solidFill>
            </a:endParaRPr>
          </a:p>
        </p:txBody>
      </p:sp>
      <p:sp>
        <p:nvSpPr>
          <p:cNvPr id="25" name="TextBox 24"/>
          <p:cNvSpPr txBox="1"/>
          <p:nvPr/>
        </p:nvSpPr>
        <p:spPr>
          <a:xfrm>
            <a:off x="4614948" y="4484486"/>
            <a:ext cx="2756079" cy="338554"/>
          </a:xfrm>
          <a:prstGeom prst="rect">
            <a:avLst/>
          </a:prstGeom>
          <a:noFill/>
        </p:spPr>
        <p:txBody>
          <a:bodyPr wrap="square" rtlCol="0">
            <a:spAutoFit/>
          </a:bodyPr>
          <a:lstStyle/>
          <a:p>
            <a:r>
              <a:rPr lang="sr-Cyrl-RS" sz="1600" b="1" i="1" dirty="0" smtClean="0">
                <a:solidFill>
                  <a:srgbClr val="FFFF00"/>
                </a:solidFill>
              </a:rPr>
              <a:t>Растко долази у манастир</a:t>
            </a:r>
            <a:endParaRPr lang="sr-Latn-RS" sz="1600" b="1" i="1" dirty="0">
              <a:solidFill>
                <a:srgbClr val="FFFF00"/>
              </a:solidFill>
            </a:endParaRPr>
          </a:p>
        </p:txBody>
      </p:sp>
      <p:sp>
        <p:nvSpPr>
          <p:cNvPr id="26" name="TextBox 25"/>
          <p:cNvSpPr txBox="1"/>
          <p:nvPr/>
        </p:nvSpPr>
        <p:spPr>
          <a:xfrm>
            <a:off x="8497693" y="4145931"/>
            <a:ext cx="2871989" cy="584775"/>
          </a:xfrm>
          <a:prstGeom prst="rect">
            <a:avLst/>
          </a:prstGeom>
          <a:noFill/>
        </p:spPr>
        <p:txBody>
          <a:bodyPr wrap="square" rtlCol="0">
            <a:spAutoFit/>
          </a:bodyPr>
          <a:lstStyle/>
          <a:p>
            <a:r>
              <a:rPr lang="sr-Cyrl-RS" sz="1600" b="1" i="1" dirty="0" smtClean="0">
                <a:solidFill>
                  <a:srgbClr val="FFFF00"/>
                </a:solidFill>
              </a:rPr>
              <a:t>        Туга Стефана и Ане</a:t>
            </a:r>
          </a:p>
          <a:p>
            <a:r>
              <a:rPr lang="sr-Cyrl-RS" sz="1600" b="1" i="1" dirty="0">
                <a:solidFill>
                  <a:srgbClr val="FFFF00"/>
                </a:solidFill>
              </a:rPr>
              <a:t> </a:t>
            </a:r>
            <a:r>
              <a:rPr lang="sr-Cyrl-RS" sz="1600" b="1" i="1" dirty="0" smtClean="0">
                <a:solidFill>
                  <a:srgbClr val="FFFF00"/>
                </a:solidFill>
              </a:rPr>
              <a:t>     због бекства Растка</a:t>
            </a:r>
            <a:endParaRPr lang="sr-Latn-RS" sz="1600" b="1" i="1" dirty="0">
              <a:solidFill>
                <a:srgbClr val="FFFF00"/>
              </a:solidFill>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3602487233"/>
              </p:ext>
            </p:extLst>
          </p:nvPr>
        </p:nvGraphicFramePr>
        <p:xfrm>
          <a:off x="8268236" y="1242721"/>
          <a:ext cx="2910625" cy="2819400"/>
        </p:xfrm>
        <a:graphic>
          <a:graphicData uri="http://schemas.openxmlformats.org/presentationml/2006/ole">
            <mc:AlternateContent xmlns:mc="http://schemas.openxmlformats.org/markup-compatibility/2006">
              <mc:Choice xmlns:v="urn:schemas-microsoft-com:vml" Requires="v">
                <p:oleObj spid="_x0000_s4226" name="CorelDRAW" r:id="rId7" imgW="1392085" imgH="2368397" progId="CorelDRAW.Graphic.11">
                  <p:embed/>
                </p:oleObj>
              </mc:Choice>
              <mc:Fallback>
                <p:oleObj name="CorelDRAW" r:id="rId7" imgW="1392085" imgH="2368397" progId="CorelDRAW.Graphic.11">
                  <p:embed/>
                  <p:pic>
                    <p:nvPicPr>
                      <p:cNvPr id="0" name=""/>
                      <p:cNvPicPr/>
                      <p:nvPr/>
                    </p:nvPicPr>
                    <p:blipFill>
                      <a:blip r:embed="rId8"/>
                      <a:stretch>
                        <a:fillRect/>
                      </a:stretch>
                    </p:blipFill>
                    <p:spPr>
                      <a:xfrm>
                        <a:off x="8268236" y="1242721"/>
                        <a:ext cx="2910625" cy="2819400"/>
                      </a:xfrm>
                      <a:prstGeom prst="rect">
                        <a:avLst/>
                      </a:prstGeom>
                    </p:spPr>
                  </p:pic>
                </p:oleObj>
              </mc:Fallback>
            </mc:AlternateContent>
          </a:graphicData>
        </a:graphic>
      </p:graphicFrame>
    </p:spTree>
    <p:extLst>
      <p:ext uri="{BB962C8B-B14F-4D97-AF65-F5344CB8AC3E}">
        <p14:creationId xmlns:p14="http://schemas.microsoft.com/office/powerpoint/2010/main" val="33511230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223344286"/>
              </p:ext>
            </p:extLst>
          </p:nvPr>
        </p:nvGraphicFramePr>
        <p:xfrm>
          <a:off x="4312789" y="972265"/>
          <a:ext cx="2586037" cy="3465803"/>
        </p:xfrm>
        <a:graphic>
          <a:graphicData uri="http://schemas.openxmlformats.org/presentationml/2006/ole">
            <mc:AlternateContent xmlns:mc="http://schemas.openxmlformats.org/markup-compatibility/2006">
              <mc:Choice xmlns:v="urn:schemas-microsoft-com:vml" Requires="v">
                <p:oleObj spid="_x0000_s5162" name="CorelDRAW" r:id="rId3" imgW="2586303" imgH="3183867" progId="CorelDRAW.Graphic.11">
                  <p:embed/>
                </p:oleObj>
              </mc:Choice>
              <mc:Fallback>
                <p:oleObj name="CorelDRAW" r:id="rId3" imgW="2586303" imgH="3183867" progId="CorelDRAW.Graphic.11">
                  <p:embed/>
                  <p:pic>
                    <p:nvPicPr>
                      <p:cNvPr id="0" name=""/>
                      <p:cNvPicPr/>
                      <p:nvPr/>
                    </p:nvPicPr>
                    <p:blipFill>
                      <a:blip r:embed="rId4"/>
                      <a:stretch>
                        <a:fillRect/>
                      </a:stretch>
                    </p:blipFill>
                    <p:spPr>
                      <a:xfrm>
                        <a:off x="4312789" y="972265"/>
                        <a:ext cx="2586037" cy="3465803"/>
                      </a:xfrm>
                      <a:prstGeom prst="rect">
                        <a:avLst/>
                      </a:prstGeom>
                    </p:spPr>
                  </p:pic>
                </p:oleObj>
              </mc:Fallback>
            </mc:AlternateContent>
          </a:graphicData>
        </a:graphic>
      </p:graphicFrame>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656" y="1268479"/>
            <a:ext cx="3606085" cy="2474704"/>
          </a:xfrm>
          <a:prstGeom prst="ellipse">
            <a:avLst/>
          </a:prstGeom>
          <a:ln>
            <a:noFill/>
          </a:ln>
          <a:effectLst>
            <a:softEdge rad="112500"/>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360" y="1268479"/>
            <a:ext cx="3422419" cy="2474704"/>
          </a:xfrm>
          <a:prstGeom prst="ellipse">
            <a:avLst/>
          </a:prstGeom>
          <a:ln>
            <a:noFill/>
          </a:ln>
          <a:effectLst>
            <a:softEdge rad="112500"/>
          </a:effectLst>
        </p:spPr>
      </p:pic>
      <p:sp>
        <p:nvSpPr>
          <p:cNvPr id="5" name="TextBox 4"/>
          <p:cNvSpPr txBox="1"/>
          <p:nvPr/>
        </p:nvSpPr>
        <p:spPr>
          <a:xfrm>
            <a:off x="4312789" y="193183"/>
            <a:ext cx="2461498"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sr-Cyrl-RS" sz="2000" b="1" dirty="0" smtClean="0"/>
              <a:t>Растко постаје Сава</a:t>
            </a:r>
            <a:endParaRPr lang="sr-Latn-RS" sz="2000" b="1" dirty="0"/>
          </a:p>
        </p:txBody>
      </p:sp>
      <p:sp>
        <p:nvSpPr>
          <p:cNvPr id="6" name="TextBox 5"/>
          <p:cNvSpPr txBox="1"/>
          <p:nvPr/>
        </p:nvSpPr>
        <p:spPr>
          <a:xfrm>
            <a:off x="583138" y="3743183"/>
            <a:ext cx="3042821" cy="584775"/>
          </a:xfrm>
          <a:prstGeom prst="rect">
            <a:avLst/>
          </a:prstGeom>
          <a:noFill/>
        </p:spPr>
        <p:txBody>
          <a:bodyPr wrap="none" rtlCol="0">
            <a:spAutoFit/>
          </a:bodyPr>
          <a:lstStyle/>
          <a:p>
            <a:r>
              <a:rPr lang="sr-Cyrl-RS" sz="1600" b="1" i="1" dirty="0" smtClean="0">
                <a:solidFill>
                  <a:srgbClr val="FFFF00"/>
                </a:solidFill>
              </a:rPr>
              <a:t>Манастир Русик, место где се </a:t>
            </a:r>
          </a:p>
          <a:p>
            <a:r>
              <a:rPr lang="sr-Cyrl-RS" sz="1600" b="1" i="1" dirty="0" smtClean="0">
                <a:solidFill>
                  <a:srgbClr val="FFFF00"/>
                </a:solidFill>
              </a:rPr>
              <a:t>    замонашио  Свети Сава</a:t>
            </a:r>
          </a:p>
        </p:txBody>
      </p:sp>
      <p:sp>
        <p:nvSpPr>
          <p:cNvPr id="7" name="TextBox 6"/>
          <p:cNvSpPr txBox="1"/>
          <p:nvPr/>
        </p:nvSpPr>
        <p:spPr>
          <a:xfrm>
            <a:off x="8197010" y="3743183"/>
            <a:ext cx="2994731" cy="338554"/>
          </a:xfrm>
          <a:prstGeom prst="rect">
            <a:avLst/>
          </a:prstGeom>
          <a:noFill/>
        </p:spPr>
        <p:txBody>
          <a:bodyPr wrap="none" rtlCol="0">
            <a:spAutoFit/>
          </a:bodyPr>
          <a:lstStyle/>
          <a:p>
            <a:r>
              <a:rPr lang="sr-Cyrl-RS" sz="1600" b="1" i="1" dirty="0" smtClean="0">
                <a:solidFill>
                  <a:srgbClr val="FFFF00"/>
                </a:solidFill>
              </a:rPr>
              <a:t>Руски манастир Пантелејмон</a:t>
            </a:r>
            <a:endParaRPr lang="sr-Latn-RS" sz="1600" b="1" i="1" dirty="0">
              <a:solidFill>
                <a:srgbClr val="FFFF00"/>
              </a:solidFill>
            </a:endParaRPr>
          </a:p>
        </p:txBody>
      </p:sp>
      <p:sp>
        <p:nvSpPr>
          <p:cNvPr id="8" name="TextBox 7"/>
          <p:cNvSpPr txBox="1"/>
          <p:nvPr/>
        </p:nvSpPr>
        <p:spPr>
          <a:xfrm>
            <a:off x="356360" y="4817040"/>
            <a:ext cx="11265425"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sr-Cyrl-RS" b="1" dirty="0" smtClean="0"/>
              <a:t>Растко је избегао да га Немањина потера одмах врати у Србију, него се мудро договорио са њима да они преспавају, па да онда крене за њима.. Међутим током ноћи одржана је служба током које су војници задремали, Растко је то искористио и примио монашки чин и добио ново име Сава. Ујутру војници и заповедник видевши да нема Саве почеше да се препиру са монасима, али Сава се појави са неке куле и рече им: ,, да је он урадио оно због чега је и дошао и бацио им део косе која означава да је он умро за овај свет ’’..</a:t>
            </a:r>
            <a:endParaRPr lang="sr-Latn-RS" b="1" dirty="0"/>
          </a:p>
        </p:txBody>
      </p:sp>
    </p:spTree>
    <p:extLst>
      <p:ext uri="{BB962C8B-B14F-4D97-AF65-F5344CB8AC3E}">
        <p14:creationId xmlns:p14="http://schemas.microsoft.com/office/powerpoint/2010/main" val="3702123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93205" y="206061"/>
            <a:ext cx="4855335"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sr-Cyrl-RS" sz="2400" b="1" dirty="0" smtClean="0"/>
              <a:t>Живот Светог Саве на Светој Гори</a:t>
            </a:r>
            <a:endParaRPr lang="sr-Latn-RS" sz="2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35" y="1068946"/>
            <a:ext cx="3361670" cy="2144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 name="Object 6"/>
          <p:cNvGraphicFramePr>
            <a:graphicFrameLocks noChangeAspect="1"/>
          </p:cNvGraphicFramePr>
          <p:nvPr>
            <p:extLst>
              <p:ext uri="{D42A27DB-BD31-4B8C-83A1-F6EECF244321}">
                <p14:modId xmlns:p14="http://schemas.microsoft.com/office/powerpoint/2010/main" val="3758439510"/>
              </p:ext>
            </p:extLst>
          </p:nvPr>
        </p:nvGraphicFramePr>
        <p:xfrm>
          <a:off x="3987630" y="1588621"/>
          <a:ext cx="3498442" cy="2554930"/>
        </p:xfrm>
        <a:graphic>
          <a:graphicData uri="http://schemas.openxmlformats.org/presentationml/2006/ole">
            <mc:AlternateContent xmlns:mc="http://schemas.openxmlformats.org/markup-compatibility/2006">
              <mc:Choice xmlns:v="urn:schemas-microsoft-com:vml" Requires="v">
                <p:oleObj spid="_x0000_s6182" name="CorelDRAW" r:id="rId4" imgW="2983320" imgH="2178360" progId="CorelDRAW.Graphic.11">
                  <p:embed/>
                </p:oleObj>
              </mc:Choice>
              <mc:Fallback>
                <p:oleObj name="CorelDRAW" r:id="rId4" imgW="2983320" imgH="2178360" progId="CorelDRAW.Graphic.11">
                  <p:embed/>
                  <p:pic>
                    <p:nvPicPr>
                      <p:cNvPr id="0" name=""/>
                      <p:cNvPicPr/>
                      <p:nvPr/>
                    </p:nvPicPr>
                    <p:blipFill>
                      <a:blip r:embed="rId5"/>
                      <a:stretch>
                        <a:fillRect/>
                      </a:stretch>
                    </p:blipFill>
                    <p:spPr>
                      <a:xfrm>
                        <a:off x="3987630" y="1588621"/>
                        <a:ext cx="3498442" cy="2554930"/>
                      </a:xfrm>
                      <a:prstGeom prst="rect">
                        <a:avLst/>
                      </a:prstGeom>
                    </p:spPr>
                  </p:pic>
                </p:oleObj>
              </mc:Fallback>
            </mc:AlternateContent>
          </a:graphicData>
        </a:graphic>
      </p:graphicFrame>
      <p:sp>
        <p:nvSpPr>
          <p:cNvPr id="8" name="TextBox 7"/>
          <p:cNvSpPr txBox="1"/>
          <p:nvPr/>
        </p:nvSpPr>
        <p:spPr>
          <a:xfrm>
            <a:off x="3715272" y="748040"/>
            <a:ext cx="4611199" cy="369332"/>
          </a:xfrm>
          <a:prstGeom prst="rect">
            <a:avLst/>
          </a:prstGeom>
          <a:noFill/>
        </p:spPr>
        <p:txBody>
          <a:bodyPr wrap="none" rtlCol="0">
            <a:spAutoFit/>
          </a:bodyPr>
          <a:lstStyle/>
          <a:p>
            <a:r>
              <a:rPr lang="sr-Cyrl-RS" b="1" dirty="0">
                <a:solidFill>
                  <a:srgbClr val="FFFF00"/>
                </a:solidFill>
              </a:rPr>
              <a:t>р</a:t>
            </a:r>
            <a:r>
              <a:rPr lang="sr-Cyrl-RS" b="1" dirty="0" smtClean="0">
                <a:solidFill>
                  <a:srgbClr val="FFFF00"/>
                </a:solidFill>
              </a:rPr>
              <a:t>ад+пост+послушање+молитва+уздржање</a:t>
            </a:r>
            <a:endParaRPr lang="sr-Latn-RS" b="1" dirty="0">
              <a:solidFill>
                <a:srgbClr val="FFFF00"/>
              </a:solidFill>
            </a:endParaRPr>
          </a:p>
        </p:txBody>
      </p:sp>
      <p:sp>
        <p:nvSpPr>
          <p:cNvPr id="9" name="TextBox 8"/>
          <p:cNvSpPr txBox="1"/>
          <p:nvPr/>
        </p:nvSpPr>
        <p:spPr>
          <a:xfrm>
            <a:off x="903119" y="3323822"/>
            <a:ext cx="2018501" cy="338554"/>
          </a:xfrm>
          <a:prstGeom prst="rect">
            <a:avLst/>
          </a:prstGeom>
          <a:noFill/>
        </p:spPr>
        <p:txBody>
          <a:bodyPr wrap="none" rtlCol="0">
            <a:spAutoFit/>
          </a:bodyPr>
          <a:lstStyle/>
          <a:p>
            <a:r>
              <a:rPr lang="sr-Cyrl-RS" sz="1600" b="1" i="1" dirty="0" smtClean="0">
                <a:solidFill>
                  <a:srgbClr val="FFFF00"/>
                </a:solidFill>
              </a:rPr>
              <a:t>Манастир Ватопед</a:t>
            </a:r>
            <a:endParaRPr lang="sr-Latn-RS" sz="1600" b="1" i="1" dirty="0">
              <a:solidFill>
                <a:srgbClr val="FFFF00"/>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6471" y="1117372"/>
            <a:ext cx="3236011" cy="2257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p:cNvSpPr txBox="1"/>
          <p:nvPr/>
        </p:nvSpPr>
        <p:spPr>
          <a:xfrm>
            <a:off x="8685541" y="3452116"/>
            <a:ext cx="2517869" cy="584775"/>
          </a:xfrm>
          <a:prstGeom prst="rect">
            <a:avLst/>
          </a:prstGeom>
          <a:noFill/>
        </p:spPr>
        <p:txBody>
          <a:bodyPr wrap="none" rtlCol="0">
            <a:spAutoFit/>
          </a:bodyPr>
          <a:lstStyle/>
          <a:p>
            <a:r>
              <a:rPr lang="sr-Cyrl-RS" sz="1600" b="1" i="1" dirty="0" smtClean="0">
                <a:solidFill>
                  <a:srgbClr val="FFFF00"/>
                </a:solidFill>
              </a:rPr>
              <a:t>Главна црква манастира</a:t>
            </a:r>
          </a:p>
          <a:p>
            <a:r>
              <a:rPr lang="sr-Cyrl-RS" sz="1600" b="1" i="1" dirty="0">
                <a:solidFill>
                  <a:srgbClr val="FFFF00"/>
                </a:solidFill>
              </a:rPr>
              <a:t> </a:t>
            </a:r>
            <a:r>
              <a:rPr lang="sr-Cyrl-RS" sz="1600" b="1" i="1" dirty="0" smtClean="0">
                <a:solidFill>
                  <a:srgbClr val="FFFF00"/>
                </a:solidFill>
              </a:rPr>
              <a:t>              Ватопеда</a:t>
            </a:r>
            <a:endParaRPr lang="sr-Latn-RS" sz="1600" b="1" i="1" dirty="0">
              <a:solidFill>
                <a:srgbClr val="FFFF00"/>
              </a:solidFill>
            </a:endParaRPr>
          </a:p>
        </p:txBody>
      </p:sp>
      <p:sp>
        <p:nvSpPr>
          <p:cNvPr id="12" name="TextBox 11"/>
          <p:cNvSpPr txBox="1"/>
          <p:nvPr/>
        </p:nvSpPr>
        <p:spPr>
          <a:xfrm>
            <a:off x="341145" y="4404574"/>
            <a:ext cx="11617028" cy="2308324"/>
          </a:xfrm>
          <a:prstGeom prst="rect">
            <a:avLst/>
          </a:prstGeom>
          <a:noFill/>
        </p:spPr>
        <p:txBody>
          <a:bodyPr wrap="square" rtlCol="0">
            <a:spAutoFit/>
          </a:bodyPr>
          <a:lstStyle/>
          <a:p>
            <a:pPr algn="just"/>
            <a:r>
              <a:rPr lang="sr-Cyrl-RS" b="1" dirty="0" smtClean="0"/>
              <a:t>Свети Сава једном кад је дошао на славу у манастир Ватопед, присутни калуђеру су били задивљени његовим понашањем, да су га замолили да остане са њима.. Сава пристаде на то и поче да живи и ради у том најпознатијем Грчком манастиру. За њега се каже да је дуго времена проводио на молитви, дању је радио са обичним мајсторима, ловио рибу, брао маслине, помагао у кухињи. Каже се да је ишао бос по околним врховима, узимајући врло мало хлеба и воде. Он добијајући злато и средства од оца је помогао доста тај манастир, подигао је три цркве, обнаваљао зидине и остале помоћне просторије. Његова помоћ је била толико велика да су га прогласили за другим ктитором. Али Бог је хтео да Савино име буде највише везано за будући центар духовности свих Срба..</a:t>
            </a:r>
            <a:endParaRPr lang="sr-Latn-RS" b="1" dirty="0"/>
          </a:p>
        </p:txBody>
      </p:sp>
    </p:spTree>
    <p:extLst>
      <p:ext uri="{BB962C8B-B14F-4D97-AF65-F5344CB8AC3E}">
        <p14:creationId xmlns:p14="http://schemas.microsoft.com/office/powerpoint/2010/main" val="40368560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4727" y="162782"/>
            <a:ext cx="2608438"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sr-Cyrl-RS" sz="2400" b="1" dirty="0" smtClean="0"/>
              <a:t>Сусрет оца и сина</a:t>
            </a:r>
            <a:endParaRPr lang="sr-Latn-RS" sz="2400" b="1" dirty="0"/>
          </a:p>
        </p:txBody>
      </p:sp>
      <p:graphicFrame>
        <p:nvGraphicFramePr>
          <p:cNvPr id="7" name="Object 6"/>
          <p:cNvGraphicFramePr>
            <a:graphicFrameLocks noChangeAspect="1"/>
          </p:cNvGraphicFramePr>
          <p:nvPr>
            <p:extLst>
              <p:ext uri="{D42A27DB-BD31-4B8C-83A1-F6EECF244321}">
                <p14:modId xmlns:p14="http://schemas.microsoft.com/office/powerpoint/2010/main" val="2101874712"/>
              </p:ext>
            </p:extLst>
          </p:nvPr>
        </p:nvGraphicFramePr>
        <p:xfrm>
          <a:off x="4027209" y="1053720"/>
          <a:ext cx="3803365" cy="2709898"/>
        </p:xfrm>
        <a:graphic>
          <a:graphicData uri="http://schemas.openxmlformats.org/presentationml/2006/ole">
            <mc:AlternateContent xmlns:mc="http://schemas.openxmlformats.org/markup-compatibility/2006">
              <mc:Choice xmlns:v="urn:schemas-microsoft-com:vml" Requires="v">
                <p:oleObj spid="_x0000_s7203" name="CorelDRAW" r:id="rId3" imgW="2286669" imgH="1629049" progId="CorelDRAW.Graphic.11">
                  <p:embed/>
                </p:oleObj>
              </mc:Choice>
              <mc:Fallback>
                <p:oleObj name="CorelDRAW" r:id="rId3" imgW="2286669" imgH="1629049" progId="CorelDRAW.Graphic.11">
                  <p:embed/>
                  <p:pic>
                    <p:nvPicPr>
                      <p:cNvPr id="0" name=""/>
                      <p:cNvPicPr/>
                      <p:nvPr/>
                    </p:nvPicPr>
                    <p:blipFill>
                      <a:blip r:embed="rId4"/>
                      <a:stretch>
                        <a:fillRect/>
                      </a:stretch>
                    </p:blipFill>
                    <p:spPr>
                      <a:xfrm>
                        <a:off x="4027209" y="1053720"/>
                        <a:ext cx="3803365" cy="2709898"/>
                      </a:xfrm>
                      <a:prstGeom prst="rect">
                        <a:avLst/>
                      </a:prstGeom>
                    </p:spPr>
                  </p:pic>
                </p:oleObj>
              </mc:Fallback>
            </mc:AlternateContent>
          </a:graphicData>
        </a:graphic>
      </p:graphicFrame>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17" y="322780"/>
            <a:ext cx="3020669" cy="3134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9610" y="322780"/>
            <a:ext cx="2524259" cy="3134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145775" y="4433433"/>
            <a:ext cx="11677032" cy="2308324"/>
          </a:xfrm>
          <a:prstGeom prst="rect">
            <a:avLst/>
          </a:prstGeom>
          <a:noFill/>
        </p:spPr>
        <p:txBody>
          <a:bodyPr wrap="square" rtlCol="0">
            <a:spAutoFit/>
          </a:bodyPr>
          <a:lstStyle/>
          <a:p>
            <a:pPr algn="just"/>
            <a:r>
              <a:rPr lang="sr-Cyrl-RS" b="1" dirty="0"/>
              <a:t>Сава осећа да је Божија воља да његов отац славни владар дође на Свету Гору, постане скроман монах и тако заврши свој овоземаљски живот. Зато му шаље писмо у којем каже:,, ако се оглушиш о моје речи(позив), напусти наду да ћеш ме видети у будућем животу’’. Стефан Немања на крају послуша сина, замонаши се у Расу, проведе око годину дана у Студеници и оде на Свету Гору да се види са сином Савом. Сусрет је био у манастиру Ватопеду у новембру 1197. године. Дирљив је био сусрет оца и сина после толико година, Симеон је имао 84. а Сава 27. година. Многи монаси кад су чули да долази Симеон,  дошли су да виде тог моћног владара који је некада био силан, а сад  је дошао да слуша друге ради спасења своје душе..</a:t>
            </a:r>
            <a:endParaRPr lang="sr-Latn-RS" b="1" dirty="0"/>
          </a:p>
          <a:p>
            <a:endParaRPr lang="sr-Latn-RS" dirty="0"/>
          </a:p>
        </p:txBody>
      </p:sp>
      <p:sp>
        <p:nvSpPr>
          <p:cNvPr id="11" name="TextBox 10"/>
          <p:cNvSpPr txBox="1"/>
          <p:nvPr/>
        </p:nvSpPr>
        <p:spPr>
          <a:xfrm>
            <a:off x="1212538" y="3537175"/>
            <a:ext cx="1378226" cy="338554"/>
          </a:xfrm>
          <a:prstGeom prst="rect">
            <a:avLst/>
          </a:prstGeom>
          <a:noFill/>
        </p:spPr>
        <p:txBody>
          <a:bodyPr wrap="square" rtlCol="0">
            <a:spAutoFit/>
          </a:bodyPr>
          <a:lstStyle/>
          <a:p>
            <a:r>
              <a:rPr lang="sr-Cyrl-RS" sz="1600" b="1" i="1" dirty="0" smtClean="0">
                <a:solidFill>
                  <a:srgbClr val="FFFF00"/>
                </a:solidFill>
              </a:rPr>
              <a:t>Света Гора</a:t>
            </a:r>
            <a:endParaRPr lang="sr-Latn-RS" sz="1600" b="1" i="1" dirty="0">
              <a:solidFill>
                <a:srgbClr val="FFFF00"/>
              </a:solidFill>
            </a:endParaRPr>
          </a:p>
        </p:txBody>
      </p:sp>
      <p:sp>
        <p:nvSpPr>
          <p:cNvPr id="12" name="TextBox 11"/>
          <p:cNvSpPr txBox="1"/>
          <p:nvPr/>
        </p:nvSpPr>
        <p:spPr>
          <a:xfrm>
            <a:off x="8539610" y="3521909"/>
            <a:ext cx="2955234" cy="584775"/>
          </a:xfrm>
          <a:prstGeom prst="rect">
            <a:avLst/>
          </a:prstGeom>
          <a:noFill/>
        </p:spPr>
        <p:txBody>
          <a:bodyPr wrap="square" rtlCol="0">
            <a:spAutoFit/>
          </a:bodyPr>
          <a:lstStyle/>
          <a:p>
            <a:r>
              <a:rPr lang="sr-Cyrl-RS" sz="1600" b="1" i="1" dirty="0" smtClean="0">
                <a:solidFill>
                  <a:srgbClr val="FFFF00"/>
                </a:solidFill>
              </a:rPr>
              <a:t>                 Богородица</a:t>
            </a:r>
          </a:p>
          <a:p>
            <a:r>
              <a:rPr lang="sr-Cyrl-RS" sz="1600" b="1" i="1" dirty="0">
                <a:solidFill>
                  <a:srgbClr val="FFFF00"/>
                </a:solidFill>
              </a:rPr>
              <a:t> </a:t>
            </a:r>
            <a:r>
              <a:rPr lang="sr-Cyrl-RS" sz="1600" b="1" i="1" dirty="0" smtClean="0">
                <a:solidFill>
                  <a:srgbClr val="FFFF00"/>
                </a:solidFill>
              </a:rPr>
              <a:t>заштитница Свете Горе</a:t>
            </a:r>
            <a:endParaRPr lang="sr-Latn-RS" sz="1600" b="1" i="1" dirty="0">
              <a:solidFill>
                <a:srgbClr val="FFFF00"/>
              </a:solidFill>
            </a:endParaRPr>
          </a:p>
        </p:txBody>
      </p:sp>
      <p:sp>
        <p:nvSpPr>
          <p:cNvPr id="13" name="TextBox 12"/>
          <p:cNvSpPr txBox="1"/>
          <p:nvPr/>
        </p:nvSpPr>
        <p:spPr>
          <a:xfrm>
            <a:off x="4717772" y="3854337"/>
            <a:ext cx="2385393" cy="338554"/>
          </a:xfrm>
          <a:prstGeom prst="rect">
            <a:avLst/>
          </a:prstGeom>
          <a:noFill/>
        </p:spPr>
        <p:txBody>
          <a:bodyPr wrap="square" rtlCol="0">
            <a:spAutoFit/>
          </a:bodyPr>
          <a:lstStyle/>
          <a:p>
            <a:r>
              <a:rPr lang="sr-Cyrl-RS" sz="1600" b="1" i="1" dirty="0" smtClean="0">
                <a:solidFill>
                  <a:srgbClr val="FFFF00"/>
                </a:solidFill>
              </a:rPr>
              <a:t>Сусрет Симеона и Саве</a:t>
            </a:r>
            <a:endParaRPr lang="sr-Latn-RS" sz="1600" b="1" i="1" dirty="0">
              <a:solidFill>
                <a:srgbClr val="FFFF00"/>
              </a:solidFill>
            </a:endParaRPr>
          </a:p>
        </p:txBody>
      </p:sp>
    </p:spTree>
    <p:extLst>
      <p:ext uri="{BB962C8B-B14F-4D97-AF65-F5344CB8AC3E}">
        <p14:creationId xmlns:p14="http://schemas.microsoft.com/office/powerpoint/2010/main" val="21678967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07605" y="84248"/>
            <a:ext cx="2385268" cy="40011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2000" b="1" dirty="0" smtClean="0"/>
              <a:t>Зидање Хиландара</a:t>
            </a:r>
            <a:endParaRPr lang="sr-Latn-RS" sz="2000" b="1" dirty="0"/>
          </a:p>
        </p:txBody>
      </p:sp>
      <p:sp>
        <p:nvSpPr>
          <p:cNvPr id="5" name="TextBox 4"/>
          <p:cNvSpPr txBox="1"/>
          <p:nvPr/>
        </p:nvSpPr>
        <p:spPr>
          <a:xfrm>
            <a:off x="180305" y="4932608"/>
            <a:ext cx="11668259" cy="1477328"/>
          </a:xfrm>
          <a:prstGeom prst="rect">
            <a:avLst/>
          </a:prstGeom>
          <a:noFill/>
        </p:spPr>
        <p:txBody>
          <a:bodyPr wrap="square" rtlCol="0">
            <a:spAutoFit/>
          </a:bodyPr>
          <a:lstStyle/>
          <a:p>
            <a:pPr algn="just"/>
            <a:r>
              <a:rPr lang="sr-Cyrl-RS" b="1" dirty="0" smtClean="0"/>
              <a:t>Једног дана Сава је обилазио Свету Гору, запазивши неки порушен манастир Хиландар који припада манастиру Ватопеду. И тако док је шетао наиђе на неког тајанственог старца који му рече: ,, нађи место и подигни манастир за свој сопствени народ и назови га српским манастиром, то ће за твој народ бити место спасења’’. Сава при повратку рече Симеону шта се збило, а Симеон му рече: ,,је верујем да је то био анђео послат од Бога’’. То је био неко ко преноси вољу Божију, а Божија воља мора да буде испуњена.</a:t>
            </a:r>
            <a:endParaRPr lang="sr-Latn-RS" b="1" dirty="0"/>
          </a:p>
        </p:txBody>
      </p:sp>
      <p:graphicFrame>
        <p:nvGraphicFramePr>
          <p:cNvPr id="7" name="Object 6"/>
          <p:cNvGraphicFramePr>
            <a:graphicFrameLocks noChangeAspect="1"/>
          </p:cNvGraphicFramePr>
          <p:nvPr>
            <p:extLst>
              <p:ext uri="{D42A27DB-BD31-4B8C-83A1-F6EECF244321}">
                <p14:modId xmlns:p14="http://schemas.microsoft.com/office/powerpoint/2010/main" val="3606234293"/>
              </p:ext>
            </p:extLst>
          </p:nvPr>
        </p:nvGraphicFramePr>
        <p:xfrm>
          <a:off x="2266682" y="1210614"/>
          <a:ext cx="3433557" cy="2925715"/>
        </p:xfrm>
        <a:graphic>
          <a:graphicData uri="http://schemas.openxmlformats.org/presentationml/2006/ole">
            <mc:AlternateContent xmlns:mc="http://schemas.openxmlformats.org/markup-compatibility/2006">
              <mc:Choice xmlns:v="urn:schemas-microsoft-com:vml" Requires="v">
                <p:oleObj spid="_x0000_s8256" name="CorelDRAW" r:id="rId3" imgW="2946405" imgH="2649938" progId="CorelDRAW.Graphic.11">
                  <p:embed/>
                </p:oleObj>
              </mc:Choice>
              <mc:Fallback>
                <p:oleObj name="CorelDRAW" r:id="rId3" imgW="2946405" imgH="2649938" progId="CorelDRAW.Graphic.11">
                  <p:embed/>
                  <p:pic>
                    <p:nvPicPr>
                      <p:cNvPr id="0" name=""/>
                      <p:cNvPicPr/>
                      <p:nvPr/>
                    </p:nvPicPr>
                    <p:blipFill>
                      <a:blip r:embed="rId4"/>
                      <a:stretch>
                        <a:fillRect/>
                      </a:stretch>
                    </p:blipFill>
                    <p:spPr>
                      <a:xfrm>
                        <a:off x="2266682" y="1210614"/>
                        <a:ext cx="3433557" cy="292571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8552356"/>
              </p:ext>
            </p:extLst>
          </p:nvPr>
        </p:nvGraphicFramePr>
        <p:xfrm>
          <a:off x="5687360" y="1210614"/>
          <a:ext cx="3649823" cy="2925715"/>
        </p:xfrm>
        <a:graphic>
          <a:graphicData uri="http://schemas.openxmlformats.org/presentationml/2006/ole">
            <mc:AlternateContent xmlns:mc="http://schemas.openxmlformats.org/markup-compatibility/2006">
              <mc:Choice xmlns:v="urn:schemas-microsoft-com:vml" Requires="v">
                <p:oleObj spid="_x0000_s8257" name="CorelDRAW" r:id="rId5" imgW="3064639" imgH="2627803" progId="CorelDRAW.Graphic.11">
                  <p:embed/>
                </p:oleObj>
              </mc:Choice>
              <mc:Fallback>
                <p:oleObj name="CorelDRAW" r:id="rId5" imgW="3064639" imgH="2627803" progId="CorelDRAW.Graphic.11">
                  <p:embed/>
                  <p:pic>
                    <p:nvPicPr>
                      <p:cNvPr id="0" name=""/>
                      <p:cNvPicPr/>
                      <p:nvPr/>
                    </p:nvPicPr>
                    <p:blipFill>
                      <a:blip r:embed="rId6"/>
                      <a:stretch>
                        <a:fillRect/>
                      </a:stretch>
                    </p:blipFill>
                    <p:spPr>
                      <a:xfrm>
                        <a:off x="5687360" y="1210614"/>
                        <a:ext cx="3649823" cy="2925715"/>
                      </a:xfrm>
                      <a:prstGeom prst="rect">
                        <a:avLst/>
                      </a:prstGeom>
                    </p:spPr>
                  </p:pic>
                </p:oleObj>
              </mc:Fallback>
            </mc:AlternateContent>
          </a:graphicData>
        </a:graphic>
      </p:graphicFrame>
      <p:sp>
        <p:nvSpPr>
          <p:cNvPr id="10" name="TextBox 9"/>
          <p:cNvSpPr txBox="1"/>
          <p:nvPr/>
        </p:nvSpPr>
        <p:spPr>
          <a:xfrm>
            <a:off x="643944" y="1725769"/>
            <a:ext cx="405880" cy="175432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b="1" dirty="0" smtClean="0"/>
              <a:t>Б</a:t>
            </a:r>
          </a:p>
          <a:p>
            <a:r>
              <a:rPr lang="sr-Cyrl-RS" b="1" dirty="0" smtClean="0"/>
              <a:t>О</a:t>
            </a:r>
          </a:p>
          <a:p>
            <a:r>
              <a:rPr lang="sr-Cyrl-RS" b="1" dirty="0" smtClean="0"/>
              <a:t>Ж</a:t>
            </a:r>
          </a:p>
          <a:p>
            <a:r>
              <a:rPr lang="sr-Cyrl-RS" b="1" dirty="0" smtClean="0"/>
              <a:t>И</a:t>
            </a:r>
          </a:p>
          <a:p>
            <a:r>
              <a:rPr lang="sr-Cyrl-RS" b="1" dirty="0" smtClean="0"/>
              <a:t>Ј</a:t>
            </a:r>
          </a:p>
          <a:p>
            <a:r>
              <a:rPr lang="sr-Cyrl-RS" b="1" dirty="0" smtClean="0"/>
              <a:t>А</a:t>
            </a:r>
            <a:r>
              <a:rPr lang="sr-Cyrl-RS" dirty="0" smtClean="0"/>
              <a:t> </a:t>
            </a:r>
          </a:p>
        </p:txBody>
      </p:sp>
      <p:sp>
        <p:nvSpPr>
          <p:cNvPr id="11" name="TextBox 10"/>
          <p:cNvSpPr txBox="1"/>
          <p:nvPr/>
        </p:nvSpPr>
        <p:spPr>
          <a:xfrm>
            <a:off x="10522039" y="2002767"/>
            <a:ext cx="413896" cy="1200329"/>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b="1" dirty="0" smtClean="0"/>
              <a:t>В</a:t>
            </a:r>
          </a:p>
          <a:p>
            <a:r>
              <a:rPr lang="sr-Cyrl-RS" b="1" dirty="0" smtClean="0"/>
              <a:t>О</a:t>
            </a:r>
          </a:p>
          <a:p>
            <a:r>
              <a:rPr lang="sr-Cyrl-RS" b="1" dirty="0" smtClean="0"/>
              <a:t>Љ</a:t>
            </a:r>
          </a:p>
          <a:p>
            <a:r>
              <a:rPr lang="sr-Cyrl-RS" b="1" dirty="0"/>
              <a:t>А</a:t>
            </a:r>
            <a:endParaRPr lang="sr-Latn-RS" b="1" dirty="0"/>
          </a:p>
        </p:txBody>
      </p:sp>
      <p:sp>
        <p:nvSpPr>
          <p:cNvPr id="13" name="TextBox 12"/>
          <p:cNvSpPr txBox="1"/>
          <p:nvPr/>
        </p:nvSpPr>
        <p:spPr>
          <a:xfrm>
            <a:off x="4053603" y="697831"/>
            <a:ext cx="3611951" cy="369332"/>
          </a:xfrm>
          <a:prstGeom prst="rect">
            <a:avLst/>
          </a:prstGeom>
          <a:noFill/>
        </p:spPr>
        <p:txBody>
          <a:bodyPr wrap="none" rtlCol="0">
            <a:spAutoFit/>
          </a:bodyPr>
          <a:lstStyle/>
          <a:p>
            <a:r>
              <a:rPr lang="sr-Cyrl-RS" b="1" i="1" dirty="0">
                <a:solidFill>
                  <a:srgbClr val="FFFF00"/>
                </a:solidFill>
              </a:rPr>
              <a:t>в</a:t>
            </a:r>
            <a:r>
              <a:rPr lang="sr-Cyrl-RS" b="1" i="1" dirty="0" smtClean="0">
                <a:solidFill>
                  <a:srgbClr val="FFFF00"/>
                </a:solidFill>
              </a:rPr>
              <a:t>ера+љубав+слога=Воља Божија</a:t>
            </a:r>
            <a:endParaRPr lang="sr-Latn-RS" b="1" i="1" dirty="0">
              <a:solidFill>
                <a:srgbClr val="FFFF00"/>
              </a:solidFill>
            </a:endParaRPr>
          </a:p>
        </p:txBody>
      </p:sp>
      <p:sp>
        <p:nvSpPr>
          <p:cNvPr id="14" name="TextBox 13"/>
          <p:cNvSpPr txBox="1"/>
          <p:nvPr/>
        </p:nvSpPr>
        <p:spPr>
          <a:xfrm>
            <a:off x="3747752" y="4237149"/>
            <a:ext cx="4322658" cy="338554"/>
          </a:xfrm>
          <a:prstGeom prst="rect">
            <a:avLst/>
          </a:prstGeom>
          <a:noFill/>
        </p:spPr>
        <p:txBody>
          <a:bodyPr wrap="none" rtlCol="0">
            <a:spAutoFit/>
          </a:bodyPr>
          <a:lstStyle/>
          <a:p>
            <a:r>
              <a:rPr lang="sr-Cyrl-RS" sz="1600" b="1" i="1" dirty="0" smtClean="0">
                <a:solidFill>
                  <a:srgbClr val="FFFF00"/>
                </a:solidFill>
              </a:rPr>
              <a:t>Кад се Срби сложе, све се може што Бог хоће</a:t>
            </a:r>
            <a:endParaRPr lang="sr-Latn-RS" sz="1600" b="1" i="1" dirty="0">
              <a:solidFill>
                <a:srgbClr val="FFFF00"/>
              </a:solidFill>
            </a:endParaRPr>
          </a:p>
        </p:txBody>
      </p:sp>
    </p:spTree>
    <p:extLst>
      <p:ext uri="{BB962C8B-B14F-4D97-AF65-F5344CB8AC3E}">
        <p14:creationId xmlns:p14="http://schemas.microsoft.com/office/powerpoint/2010/main" val="21317692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   Desktop\16426001_10154780369081628_4840453992098063343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09" y="118296"/>
            <a:ext cx="2946603" cy="3771185"/>
          </a:xfrm>
          <a:prstGeom prst="rect">
            <a:avLst/>
          </a:prstGeom>
          <a:noFill/>
          <a:ln>
            <a:noFill/>
          </a:ln>
        </p:spPr>
      </p:pic>
      <p:graphicFrame>
        <p:nvGraphicFramePr>
          <p:cNvPr id="5" name="Object 4"/>
          <p:cNvGraphicFramePr>
            <a:graphicFrameLocks noChangeAspect="1"/>
          </p:cNvGraphicFramePr>
          <p:nvPr>
            <p:extLst>
              <p:ext uri="{D42A27DB-BD31-4B8C-83A1-F6EECF244321}">
                <p14:modId xmlns:p14="http://schemas.microsoft.com/office/powerpoint/2010/main" val="3851380852"/>
              </p:ext>
            </p:extLst>
          </p:nvPr>
        </p:nvGraphicFramePr>
        <p:xfrm>
          <a:off x="9076862" y="118296"/>
          <a:ext cx="2938463" cy="3771186"/>
        </p:xfrm>
        <a:graphic>
          <a:graphicData uri="http://schemas.openxmlformats.org/presentationml/2006/ole">
            <mc:AlternateContent xmlns:mc="http://schemas.openxmlformats.org/markup-compatibility/2006">
              <mc:Choice xmlns:v="urn:schemas-microsoft-com:vml" Requires="v">
                <p:oleObj spid="_x0000_s9282" name="CorelDRAW" r:id="rId4" imgW="2938576" imgH="3528572" progId="CorelDRAW.Graphic.11">
                  <p:embed/>
                </p:oleObj>
              </mc:Choice>
              <mc:Fallback>
                <p:oleObj name="CorelDRAW" r:id="rId4" imgW="2938576" imgH="3528572" progId="CorelDRAW.Graphic.11">
                  <p:embed/>
                  <p:pic>
                    <p:nvPicPr>
                      <p:cNvPr id="0" name=""/>
                      <p:cNvPicPr/>
                      <p:nvPr/>
                    </p:nvPicPr>
                    <p:blipFill>
                      <a:blip r:embed="rId5"/>
                      <a:stretch>
                        <a:fillRect/>
                      </a:stretch>
                    </p:blipFill>
                    <p:spPr>
                      <a:xfrm>
                        <a:off x="9076862" y="118296"/>
                        <a:ext cx="2938463" cy="377118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92166864"/>
              </p:ext>
            </p:extLst>
          </p:nvPr>
        </p:nvGraphicFramePr>
        <p:xfrm>
          <a:off x="3849965" y="1306934"/>
          <a:ext cx="4262906" cy="2678805"/>
        </p:xfrm>
        <a:graphic>
          <a:graphicData uri="http://schemas.openxmlformats.org/presentationml/2006/ole">
            <mc:AlternateContent xmlns:mc="http://schemas.openxmlformats.org/markup-compatibility/2006">
              <mc:Choice xmlns:v="urn:schemas-microsoft-com:vml" Requires="v">
                <p:oleObj spid="_x0000_s9283" name="CorelDRAW" r:id="rId6" imgW="2580635" imgH="1670349" progId="CorelDRAW.Graphic.11">
                  <p:embed/>
                </p:oleObj>
              </mc:Choice>
              <mc:Fallback>
                <p:oleObj name="CorelDRAW" r:id="rId6" imgW="2580635" imgH="1670349" progId="CorelDRAW.Graphic.11">
                  <p:embed/>
                  <p:pic>
                    <p:nvPicPr>
                      <p:cNvPr id="0" name=""/>
                      <p:cNvPicPr/>
                      <p:nvPr/>
                    </p:nvPicPr>
                    <p:blipFill>
                      <a:blip r:embed="rId7"/>
                      <a:stretch>
                        <a:fillRect/>
                      </a:stretch>
                    </p:blipFill>
                    <p:spPr>
                      <a:xfrm>
                        <a:off x="3849965" y="1306934"/>
                        <a:ext cx="4262906" cy="2678805"/>
                      </a:xfrm>
                      <a:prstGeom prst="rect">
                        <a:avLst/>
                      </a:prstGeom>
                    </p:spPr>
                  </p:pic>
                </p:oleObj>
              </mc:Fallback>
            </mc:AlternateContent>
          </a:graphicData>
        </a:graphic>
      </p:graphicFrame>
      <p:sp>
        <p:nvSpPr>
          <p:cNvPr id="7" name="TextBox 6"/>
          <p:cNvSpPr txBox="1"/>
          <p:nvPr/>
        </p:nvSpPr>
        <p:spPr>
          <a:xfrm>
            <a:off x="3150778" y="222577"/>
            <a:ext cx="5837817"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sr-Cyrl-RS" sz="2000" b="1" dirty="0" smtClean="0"/>
              <a:t>Добијање дозволе (повеље) за градњу Хиландара</a:t>
            </a:r>
            <a:endParaRPr lang="sr-Latn-RS" sz="2000" b="1" dirty="0"/>
          </a:p>
        </p:txBody>
      </p:sp>
      <p:sp>
        <p:nvSpPr>
          <p:cNvPr id="8" name="TextBox 7"/>
          <p:cNvSpPr txBox="1"/>
          <p:nvPr/>
        </p:nvSpPr>
        <p:spPr>
          <a:xfrm>
            <a:off x="3369229" y="4068369"/>
            <a:ext cx="5224379" cy="338554"/>
          </a:xfrm>
          <a:prstGeom prst="rect">
            <a:avLst/>
          </a:prstGeom>
          <a:noFill/>
        </p:spPr>
        <p:txBody>
          <a:bodyPr wrap="none" rtlCol="0">
            <a:spAutoFit/>
          </a:bodyPr>
          <a:lstStyle/>
          <a:p>
            <a:r>
              <a:rPr lang="sr-Cyrl-RS" sz="1600" b="1" i="1" dirty="0" smtClean="0">
                <a:solidFill>
                  <a:srgbClr val="FFFF00"/>
                </a:solidFill>
              </a:rPr>
              <a:t>Зидање Хиландара=Зидање земаљске и небеске Србије</a:t>
            </a:r>
            <a:endParaRPr lang="sr-Latn-RS" sz="1600" b="1" i="1" dirty="0">
              <a:solidFill>
                <a:srgbClr val="FFFF00"/>
              </a:solidFill>
            </a:endParaRPr>
          </a:p>
        </p:txBody>
      </p:sp>
      <p:sp>
        <p:nvSpPr>
          <p:cNvPr id="9" name="Rectangle 8"/>
          <p:cNvSpPr/>
          <p:nvPr/>
        </p:nvSpPr>
        <p:spPr>
          <a:xfrm>
            <a:off x="115909" y="3913235"/>
            <a:ext cx="3125654" cy="1077218"/>
          </a:xfrm>
          <a:prstGeom prst="rect">
            <a:avLst/>
          </a:prstGeom>
        </p:spPr>
        <p:txBody>
          <a:bodyPr wrap="square">
            <a:spAutoFit/>
          </a:bodyPr>
          <a:lstStyle/>
          <a:p>
            <a:r>
              <a:rPr lang="sr-Latn-RS" sz="1600" b="1" i="1" dirty="0">
                <a:solidFill>
                  <a:srgbClr val="FFFF00"/>
                </a:solidFill>
                <a:latin typeface="Times New Roman" panose="02020603050405020304" pitchFamily="18" charset="0"/>
                <a:ea typeface="Times New Roman" panose="02020603050405020304" pitchFamily="18" charset="0"/>
              </a:rPr>
              <a:t>Оков повеље ромејског цара Алексија III Анђела којом је манастир Хиландар додељен Стефану </a:t>
            </a:r>
            <a:r>
              <a:rPr lang="sr-Latn-RS" sz="1600" b="1" i="1" dirty="0" smtClean="0">
                <a:solidFill>
                  <a:srgbClr val="FFFF00"/>
                </a:solidFill>
                <a:latin typeface="Times New Roman" panose="02020603050405020304" pitchFamily="18" charset="0"/>
                <a:ea typeface="Times New Roman" panose="02020603050405020304" pitchFamily="18" charset="0"/>
              </a:rPr>
              <a:t>Немањи</a:t>
            </a:r>
            <a:r>
              <a:rPr lang="sr-Cyrl-RS" sz="1600" b="1" i="1" dirty="0" smtClean="0">
                <a:solidFill>
                  <a:srgbClr val="FFFF00"/>
                </a:solidFill>
                <a:latin typeface="Times New Roman" panose="02020603050405020304" pitchFamily="18" charset="0"/>
                <a:ea typeface="Times New Roman" panose="02020603050405020304" pitchFamily="18" charset="0"/>
              </a:rPr>
              <a:t>.</a:t>
            </a:r>
            <a:endParaRPr lang="sr-Latn-RS" sz="1600" b="1" i="1" dirty="0">
              <a:solidFill>
                <a:srgbClr val="FFFF00"/>
              </a:solidFill>
            </a:endParaRPr>
          </a:p>
        </p:txBody>
      </p:sp>
      <p:sp>
        <p:nvSpPr>
          <p:cNvPr id="10" name="TextBox 9"/>
          <p:cNvSpPr txBox="1"/>
          <p:nvPr/>
        </p:nvSpPr>
        <p:spPr>
          <a:xfrm>
            <a:off x="9381064" y="3889481"/>
            <a:ext cx="2330061" cy="584775"/>
          </a:xfrm>
          <a:prstGeom prst="rect">
            <a:avLst/>
          </a:prstGeom>
          <a:noFill/>
        </p:spPr>
        <p:txBody>
          <a:bodyPr wrap="none" rtlCol="0">
            <a:spAutoFit/>
          </a:bodyPr>
          <a:lstStyle/>
          <a:p>
            <a:r>
              <a:rPr lang="sr-Cyrl-RS" sz="1600" b="1" i="1" dirty="0" smtClean="0">
                <a:solidFill>
                  <a:srgbClr val="FFFF00"/>
                </a:solidFill>
              </a:rPr>
              <a:t>   Добијање повеље од </a:t>
            </a:r>
          </a:p>
          <a:p>
            <a:r>
              <a:rPr lang="sr-Cyrl-RS" sz="1600" b="1" i="1" dirty="0" smtClean="0">
                <a:solidFill>
                  <a:srgbClr val="FFFF00"/>
                </a:solidFill>
              </a:rPr>
              <a:t>Алексеја Трећег Анђела</a:t>
            </a:r>
            <a:endParaRPr lang="sr-Latn-RS" sz="1600" b="1" i="1" dirty="0">
              <a:solidFill>
                <a:srgbClr val="FFFF00"/>
              </a:solidFill>
            </a:endParaRPr>
          </a:p>
        </p:txBody>
      </p:sp>
      <p:sp>
        <p:nvSpPr>
          <p:cNvPr id="11" name="TextBox 10"/>
          <p:cNvSpPr txBox="1"/>
          <p:nvPr/>
        </p:nvSpPr>
        <p:spPr>
          <a:xfrm>
            <a:off x="172533" y="5155713"/>
            <a:ext cx="11900080"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Сава дође у Цариград код цара Алексија да га замоли да му дозволи изградњу српског манастира. Прво што је цар упитао Саву јесте, како је твој отац, он је Божији човек.. Цар је даље без двоумљења испунио све што је Сава од њега тражио, дајући потпуну независнист Хиландара од Светогорске, а и од царске власти, потврђујући сво земљиште које је Сава купио као део Хиландарске имовине.. Цар је дао Сави повељу са златним печатом и своју царску палицу, а то се и данас чува у Хиландарској ризници.</a:t>
            </a:r>
            <a:endParaRPr lang="sr-Latn-RS" b="1" dirty="0"/>
          </a:p>
        </p:txBody>
      </p:sp>
      <p:sp>
        <p:nvSpPr>
          <p:cNvPr id="12" name="TextBox 11"/>
          <p:cNvSpPr txBox="1"/>
          <p:nvPr/>
        </p:nvSpPr>
        <p:spPr>
          <a:xfrm>
            <a:off x="3917295" y="711621"/>
            <a:ext cx="4128246" cy="369332"/>
          </a:xfrm>
          <a:prstGeom prst="rect">
            <a:avLst/>
          </a:prstGeom>
          <a:noFill/>
        </p:spPr>
        <p:txBody>
          <a:bodyPr wrap="none" rtlCol="0">
            <a:spAutoFit/>
          </a:bodyPr>
          <a:lstStyle/>
          <a:p>
            <a:r>
              <a:rPr lang="sr-Cyrl-RS" b="1" dirty="0">
                <a:solidFill>
                  <a:srgbClr val="FFFF00"/>
                </a:solidFill>
              </a:rPr>
              <a:t>д</a:t>
            </a:r>
            <a:r>
              <a:rPr lang="sr-Cyrl-RS" b="1" dirty="0" smtClean="0">
                <a:solidFill>
                  <a:srgbClr val="FFFF00"/>
                </a:solidFill>
              </a:rPr>
              <a:t>ипломатска мудрост+труд+честитост</a:t>
            </a:r>
            <a:endParaRPr lang="sr-Latn-RS" b="1" dirty="0">
              <a:solidFill>
                <a:srgbClr val="FFFF00"/>
              </a:solidFill>
            </a:endParaRPr>
          </a:p>
        </p:txBody>
      </p:sp>
    </p:spTree>
    <p:extLst>
      <p:ext uri="{BB962C8B-B14F-4D97-AF65-F5344CB8AC3E}">
        <p14:creationId xmlns:p14="http://schemas.microsoft.com/office/powerpoint/2010/main" val="1560092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1134</TotalTime>
  <Words>3063</Words>
  <Application>Microsoft Office PowerPoint</Application>
  <PresentationFormat>Widescreen</PresentationFormat>
  <Paragraphs>199</Paragraphs>
  <Slides>26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1" baseType="lpstr">
      <vt:lpstr>Arial</vt:lpstr>
      <vt:lpstr>Corbel</vt:lpstr>
      <vt:lpstr>Times New Roman</vt:lpstr>
      <vt:lpstr>Depth</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Korisnik</dc:creator>
  <cp:lastModifiedBy>Dragan</cp:lastModifiedBy>
  <cp:revision>117</cp:revision>
  <dcterms:created xsi:type="dcterms:W3CDTF">2017-07-26T09:58:25Z</dcterms:created>
  <dcterms:modified xsi:type="dcterms:W3CDTF">2020-05-14T11:28:32Z</dcterms:modified>
</cp:coreProperties>
</file>