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0" autoAdjust="0"/>
    <p:restoredTop sz="94660"/>
  </p:normalViewPr>
  <p:slideViewPr>
    <p:cSldViewPr>
      <p:cViewPr varScale="1">
        <p:scale>
          <a:sx n="70" d="100"/>
          <a:sy n="70" d="100"/>
        </p:scale>
        <p:origin x="13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6739A6-A245-4C2D-9B15-A1441513A0D1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B73C39-FC88-40FF-A29E-A5DE7766C05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739A6-A245-4C2D-9B15-A1441513A0D1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3C39-FC88-40FF-A29E-A5DE7766C054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739A6-A245-4C2D-9B15-A1441513A0D1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3C39-FC88-40FF-A29E-A5DE7766C054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739A6-A245-4C2D-9B15-A1441513A0D1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3C39-FC88-40FF-A29E-A5DE7766C05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739A6-A245-4C2D-9B15-A1441513A0D1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3C39-FC88-40FF-A29E-A5DE7766C05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739A6-A245-4C2D-9B15-A1441513A0D1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3C39-FC88-40FF-A29E-A5DE7766C05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739A6-A245-4C2D-9B15-A1441513A0D1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3C39-FC88-40FF-A29E-A5DE7766C054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739A6-A245-4C2D-9B15-A1441513A0D1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3C39-FC88-40FF-A29E-A5DE7766C054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739A6-A245-4C2D-9B15-A1441513A0D1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3C39-FC88-40FF-A29E-A5DE7766C0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739A6-A245-4C2D-9B15-A1441513A0D1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3C39-FC88-40FF-A29E-A5DE7766C0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739A6-A245-4C2D-9B15-A1441513A0D1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3C39-FC88-40FF-A29E-A5DE7766C0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16739A6-A245-4C2D-9B15-A1441513A0D1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1B73C39-FC88-40FF-A29E-A5DE7766C0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470025"/>
          </a:xfrm>
        </p:spPr>
        <p:txBody>
          <a:bodyPr/>
          <a:lstStyle/>
          <a:p>
            <a:r>
              <a:rPr lang="en-US" sz="4800" b="1" dirty="0" smtClean="0">
                <a:latin typeface="Cambria" pitchFamily="18" charset="0"/>
              </a:rPr>
              <a:t>II </a:t>
            </a:r>
            <a:r>
              <a:rPr lang="sr-Cyrl-RS" sz="4800" b="1" dirty="0" smtClean="0">
                <a:latin typeface="Cambria" pitchFamily="18" charset="0"/>
              </a:rPr>
              <a:t>Молитвословља Цркве </a:t>
            </a:r>
            <a:endParaRPr lang="en-US" sz="4800" b="1" dirty="0"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b="1" dirty="0" smtClean="0">
                <a:latin typeface="Cambria" pitchFamily="18" charset="0"/>
              </a:rPr>
              <a:t>Веронаука </a:t>
            </a:r>
            <a:r>
              <a:rPr lang="sr-Latn-RS" b="1" dirty="0" smtClean="0">
                <a:latin typeface="Cambria" pitchFamily="18" charset="0"/>
              </a:rPr>
              <a:t>VII </a:t>
            </a:r>
            <a:r>
              <a:rPr lang="sr-Cyrl-RS" b="1" dirty="0" smtClean="0">
                <a:latin typeface="Cambria" pitchFamily="18" charset="0"/>
              </a:rPr>
              <a:t>разред</a:t>
            </a:r>
            <a:endParaRPr lang="en-US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24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46489"/>
            <a:ext cx="5638800" cy="4233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Панихида - парастос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477000" y="1752600"/>
            <a:ext cx="2286000" cy="441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Cyrl-RS" u="sng" dirty="0" smtClean="0">
                <a:solidFill>
                  <a:srgbClr val="002060"/>
                </a:solidFill>
              </a:rPr>
              <a:t>Парастос или панихида </a:t>
            </a:r>
            <a:r>
              <a:rPr lang="sr-Cyrl-RS" dirty="0" smtClean="0">
                <a:solidFill>
                  <a:srgbClr val="002060"/>
                </a:solidFill>
              </a:rPr>
              <a:t>преставља молитвословље које епископ или свештеник чини у спомен преминулих у вери Христовој. Парастос има занчење заступништва, јер се у овој молитви моли за покојног.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37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" y="2348706"/>
            <a:ext cx="5857875" cy="30289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Панихида - парастос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29400" y="2819400"/>
            <a:ext cx="2209800" cy="3124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000" b="1" dirty="0" smtClean="0">
                <a:solidFill>
                  <a:srgbClr val="FF0000"/>
                </a:solidFill>
              </a:rPr>
              <a:t>Парстос се врши док још умрли није схрањен , али и после тога у одређене дане : 3, 9, 40 дан.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694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1371600"/>
            <a:ext cx="2890221" cy="1522205"/>
          </a:xfrm>
        </p:spPr>
        <p:txBody>
          <a:bodyPr/>
          <a:lstStyle/>
          <a:p>
            <a:r>
              <a:rPr lang="sr-Cyrl-RS" dirty="0" smtClean="0"/>
              <a:t>Опело – молитвословље при смрти хришћанина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5562600" cy="380158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67401" y="2971801"/>
            <a:ext cx="3124200" cy="2438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Cyrl-RS" sz="1800" dirty="0" smtClean="0">
                <a:solidFill>
                  <a:schemeClr val="tx1"/>
                </a:solidFill>
                <a:latin typeface="+mn-lt"/>
              </a:rPr>
              <a:t>У њима се Црка моли за све оне који умру са надом у живот  вечни, а уједно је то и доказ бриге саме Цркве за сваког преминулог, која се моли Богу за њега.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5426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4800" dirty="0" smtClean="0"/>
              <a:t>Освећење одежда и светих предмета 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609600" y="1905000"/>
            <a:ext cx="8001000" cy="1295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Освећење одежда и светих сасуда врши се у Цркви, и над њима се читају молитве у којима се Бог моли да их освети и да тако буду на корист самим свештеницима и Цркви у боголужењу.</a:t>
            </a:r>
            <a:endParaRPr lang="en-US" dirty="0"/>
          </a:p>
        </p:txBody>
      </p:sp>
      <p:pic>
        <p:nvPicPr>
          <p:cNvPr id="2050" name="Picture 2" descr="C:\Users\korisnik\Desktop\orthodox-vestment-for-deacon-yellow-col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943" y="3385457"/>
            <a:ext cx="2442972" cy="3013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orisnik\Desktop\sv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393852"/>
            <a:ext cx="2209800" cy="3005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orisnik\Desktop\pribor-za-sveto-pricesce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93852"/>
            <a:ext cx="2514600" cy="3251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697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>
                <a:latin typeface="Cambria" pitchFamily="18" charset="0"/>
              </a:rPr>
              <a:t>Молитвословља Цркве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1752600"/>
            <a:ext cx="84582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/>
              <a:t>Молитвословља су она средства и они богослужбени чинови цркве, у којима и кроз која врши црква власт благосиљања и освећења, предану јој од њеног основаоца = Гопсода Исуса Христа 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610100" y="28956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81000" y="3886200"/>
            <a:ext cx="86106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/>
              <a:t>Молитвословља имају сврху слављења и величања самога Бога, а читавом људском роду потребан су из разлога, што је сама природа људска подвргнута проклетству, смрти и греху Адамомвом кривицом.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667000" y="4800600"/>
            <a:ext cx="5334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943600" y="4800600"/>
            <a:ext cx="4572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57200" y="5334000"/>
            <a:ext cx="26670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Епископ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19800" y="5334000"/>
            <a:ext cx="24384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Свештеник 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667000" y="5867400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943600" y="5867400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200400" y="6172200"/>
            <a:ext cx="27432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Вршиоци моитвословља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44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3600" dirty="0"/>
              <a:t>Свете тајне и Молитвословља - разлике</a:t>
            </a:r>
            <a:endParaRPr lang="en-US" sz="3600" dirty="0"/>
          </a:p>
        </p:txBody>
      </p:sp>
      <p:sp>
        <p:nvSpPr>
          <p:cNvPr id="3" name="Rounded Rectangle 2"/>
          <p:cNvSpPr/>
          <p:nvPr/>
        </p:nvSpPr>
        <p:spPr>
          <a:xfrm>
            <a:off x="838200" y="2057399"/>
            <a:ext cx="3048000" cy="88174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Свете тајне – установљене  до стране Господа Исуса Христа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876800" y="2024743"/>
            <a:ext cx="34290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Установљене од стране Цркве за њене потребе</a:t>
            </a:r>
            <a:endParaRPr lang="en-US" dirty="0"/>
          </a:p>
        </p:txBody>
      </p:sp>
      <p:pic>
        <p:nvPicPr>
          <p:cNvPr id="1026" name="Picture 2" descr="C:\Users\korisnik\Documents\Gospod-Isus-Hristos-Pantokra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35086"/>
            <a:ext cx="2352675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Povezana sl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78629"/>
            <a:ext cx="4191000" cy="2841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400125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>
                <a:latin typeface="Cambria" pitchFamily="18" charset="0"/>
              </a:rPr>
              <a:t>Молитвословља Цркве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38200" y="1752600"/>
            <a:ext cx="5105400" cy="40934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sr-Cyrl-RS" sz="2000" dirty="0">
                <a:solidFill>
                  <a:srgbClr val="0070C0"/>
                </a:solidFill>
              </a:rPr>
              <a:t>Велико и мало освећење </a:t>
            </a:r>
            <a:r>
              <a:rPr lang="sr-Cyrl-RS" sz="2000" dirty="0" smtClean="0">
                <a:solidFill>
                  <a:srgbClr val="0070C0"/>
                </a:solidFill>
              </a:rPr>
              <a:t>воде</a:t>
            </a:r>
            <a:endParaRPr lang="sr-Cyrl-RS" sz="2000" dirty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sr-Cyrl-RS" sz="2000" dirty="0">
                <a:solidFill>
                  <a:srgbClr val="0070C0"/>
                </a:solidFill>
              </a:rPr>
              <a:t>Освећење звона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r-Cyrl-RS" sz="2000" dirty="0">
                <a:solidFill>
                  <a:srgbClr val="0070C0"/>
                </a:solidFill>
              </a:rPr>
              <a:t>Освећење крста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r-Cyrl-RS" sz="2000" dirty="0">
                <a:solidFill>
                  <a:srgbClr val="0070C0"/>
                </a:solidFill>
              </a:rPr>
              <a:t>Крсна слава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r-Cyrl-RS" sz="2000" dirty="0">
                <a:solidFill>
                  <a:srgbClr val="0070C0"/>
                </a:solidFill>
              </a:rPr>
              <a:t>Васкршње и славске водице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r-Cyrl-RS" sz="2000" dirty="0">
                <a:solidFill>
                  <a:srgbClr val="0070C0"/>
                </a:solidFill>
              </a:rPr>
              <a:t>Освећење храма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r-Cyrl-RS" sz="2000" dirty="0">
                <a:solidFill>
                  <a:srgbClr val="0070C0"/>
                </a:solidFill>
              </a:rPr>
              <a:t>Освећење иконе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r-Cyrl-RS" sz="2000" dirty="0">
                <a:solidFill>
                  <a:srgbClr val="0070C0"/>
                </a:solidFill>
              </a:rPr>
              <a:t>Темеља куће, стана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r-Cyrl-RS" sz="2000" dirty="0">
                <a:solidFill>
                  <a:srgbClr val="0070C0"/>
                </a:solidFill>
              </a:rPr>
              <a:t>Резање славског колча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r-Cyrl-RS" sz="2000" dirty="0">
                <a:solidFill>
                  <a:srgbClr val="0070C0"/>
                </a:solidFill>
              </a:rPr>
              <a:t>Освећење црквених ствари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r-Cyrl-RS" sz="2000" dirty="0">
                <a:solidFill>
                  <a:srgbClr val="0070C0"/>
                </a:solidFill>
              </a:rPr>
              <a:t>Освећење возила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r-Cyrl-RS" sz="2000" dirty="0">
                <a:solidFill>
                  <a:srgbClr val="0070C0"/>
                </a:solidFill>
              </a:rPr>
              <a:t>Молитве у време суше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r-Cyrl-RS" sz="2000" dirty="0">
                <a:solidFill>
                  <a:srgbClr val="0070C0"/>
                </a:solidFill>
              </a:rPr>
              <a:t>Молитве за болесника ..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470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Велико освећење </a:t>
            </a:r>
            <a:r>
              <a:rPr lang="sr-Cyrl-RS" dirty="0"/>
              <a:t>воде</a:t>
            </a:r>
            <a:endParaRPr lang="en-US" dirty="0"/>
          </a:p>
        </p:txBody>
      </p:sp>
      <p:pic>
        <p:nvPicPr>
          <p:cNvPr id="3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676400"/>
            <a:ext cx="5715000" cy="3806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228600" y="1676400"/>
            <a:ext cx="2514600" cy="4648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rgbClr val="00B050"/>
                </a:solidFill>
                <a:latin typeface="Cambria" pitchFamily="18" charset="0"/>
              </a:rPr>
              <a:t>Православна</a:t>
            </a:r>
            <a:r>
              <a:rPr lang="en-US" sz="2000" dirty="0" smtClean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Cambria" pitchFamily="18" charset="0"/>
              </a:rPr>
              <a:t>Црква</a:t>
            </a:r>
            <a:r>
              <a:rPr lang="en-US" sz="2000" dirty="0" smtClean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Cambria" pitchFamily="18" charset="0"/>
              </a:rPr>
              <a:t>призива</a:t>
            </a:r>
            <a:r>
              <a:rPr lang="en-US" sz="2000" dirty="0" smtClean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Cambria" pitchFamily="18" charset="0"/>
              </a:rPr>
              <a:t>на</a:t>
            </a:r>
            <a:r>
              <a:rPr lang="en-US" sz="2000" dirty="0" smtClean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Cambria" pitchFamily="18" charset="0"/>
              </a:rPr>
              <a:t>воду</a:t>
            </a:r>
            <a:r>
              <a:rPr lang="en-US" sz="2000" dirty="0" smtClean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Cambria" pitchFamily="18" charset="0"/>
              </a:rPr>
              <a:t>благослов</a:t>
            </a:r>
            <a:r>
              <a:rPr lang="en-US" sz="2000" dirty="0" smtClean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Cambria" pitchFamily="18" charset="0"/>
              </a:rPr>
              <a:t>Божији</a:t>
            </a:r>
            <a:r>
              <a:rPr lang="en-US" sz="2000" dirty="0" smtClean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Cambria" pitchFamily="18" charset="0"/>
              </a:rPr>
              <a:t>како</a:t>
            </a:r>
            <a:r>
              <a:rPr lang="en-US" sz="2000" dirty="0" smtClean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Cambria" pitchFamily="18" charset="0"/>
              </a:rPr>
              <a:t>би</a:t>
            </a:r>
            <a:r>
              <a:rPr lang="en-US" sz="2000" dirty="0" smtClean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Cambria" pitchFamily="18" charset="0"/>
              </a:rPr>
              <a:t>она</a:t>
            </a:r>
            <a:r>
              <a:rPr lang="en-US" sz="2000" dirty="0" smtClean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Cambria" pitchFamily="18" charset="0"/>
              </a:rPr>
              <a:t>добила</a:t>
            </a:r>
            <a:r>
              <a:rPr lang="en-US" sz="2000" dirty="0" smtClean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Cambria" pitchFamily="18" charset="0"/>
              </a:rPr>
              <a:t>очишћујућу</a:t>
            </a:r>
            <a:r>
              <a:rPr lang="en-US" sz="2000" dirty="0" smtClean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Cambria" pitchFamily="18" charset="0"/>
              </a:rPr>
              <a:t>силу</a:t>
            </a:r>
            <a:r>
              <a:rPr lang="en-US" sz="2000" dirty="0" smtClean="0">
                <a:solidFill>
                  <a:srgbClr val="00B050"/>
                </a:solidFill>
                <a:latin typeface="Cambria" pitchFamily="18" charset="0"/>
              </a:rPr>
              <a:t> и </a:t>
            </a:r>
            <a:r>
              <a:rPr lang="en-US" sz="2000" dirty="0" err="1" smtClean="0">
                <a:solidFill>
                  <a:srgbClr val="00B050"/>
                </a:solidFill>
                <a:latin typeface="Cambria" pitchFamily="18" charset="0"/>
              </a:rPr>
              <a:t>како</a:t>
            </a:r>
            <a:r>
              <a:rPr lang="en-US" sz="2000" dirty="0" smtClean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Cambria" pitchFamily="18" charset="0"/>
              </a:rPr>
              <a:t>би</a:t>
            </a:r>
            <a:r>
              <a:rPr lang="en-US" sz="2000" dirty="0" smtClean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Cambria" pitchFamily="18" charset="0"/>
              </a:rPr>
              <a:t>служила</a:t>
            </a:r>
            <a:r>
              <a:rPr lang="en-US" sz="2000" dirty="0" smtClean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Cambria" pitchFamily="18" charset="0"/>
              </a:rPr>
              <a:t>на</a:t>
            </a:r>
            <a:r>
              <a:rPr lang="en-US" sz="2000" dirty="0" smtClean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Cambria" pitchFamily="18" charset="0"/>
              </a:rPr>
              <a:t>исцељење</a:t>
            </a:r>
            <a:r>
              <a:rPr lang="en-US" sz="2000" dirty="0" smtClean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Cambria" pitchFamily="18" charset="0"/>
              </a:rPr>
              <a:t>душе</a:t>
            </a:r>
            <a:r>
              <a:rPr lang="en-US" sz="2000" dirty="0" smtClean="0">
                <a:solidFill>
                  <a:srgbClr val="00B050"/>
                </a:solidFill>
                <a:latin typeface="Cambria" pitchFamily="18" charset="0"/>
              </a:rPr>
              <a:t> и </a:t>
            </a:r>
            <a:r>
              <a:rPr lang="en-US" sz="2000" dirty="0" err="1" smtClean="0">
                <a:solidFill>
                  <a:srgbClr val="00B050"/>
                </a:solidFill>
                <a:latin typeface="Cambria" pitchFamily="18" charset="0"/>
              </a:rPr>
              <a:t>тела</a:t>
            </a:r>
            <a:r>
              <a:rPr lang="en-US" sz="2000" dirty="0" smtClean="0">
                <a:solidFill>
                  <a:srgbClr val="00B050"/>
                </a:solidFill>
                <a:latin typeface="Cambria" pitchFamily="18" charset="0"/>
              </a:rPr>
              <a:t>, </a:t>
            </a:r>
            <a:r>
              <a:rPr lang="en-US" sz="2000" dirty="0" err="1" smtClean="0">
                <a:solidFill>
                  <a:srgbClr val="00B050"/>
                </a:solidFill>
                <a:latin typeface="Cambria" pitchFamily="18" charset="0"/>
              </a:rPr>
              <a:t>на</a:t>
            </a:r>
            <a:r>
              <a:rPr lang="en-US" sz="2000" dirty="0" smtClean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Cambria" pitchFamily="18" charset="0"/>
              </a:rPr>
              <a:t>прогнање</a:t>
            </a:r>
            <a:r>
              <a:rPr lang="en-US" sz="2000" dirty="0" smtClean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Cambria" pitchFamily="18" charset="0"/>
              </a:rPr>
              <a:t>сваке</a:t>
            </a:r>
            <a:r>
              <a:rPr lang="en-US" sz="2000" dirty="0" smtClean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Cambria" pitchFamily="18" charset="0"/>
              </a:rPr>
              <a:t>противничке</a:t>
            </a:r>
            <a:r>
              <a:rPr lang="en-US" sz="2000" dirty="0" smtClean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Cambria" pitchFamily="18" charset="0"/>
              </a:rPr>
              <a:t>силе</a:t>
            </a:r>
            <a:r>
              <a:rPr lang="en-US" sz="2000" dirty="0" smtClean="0">
                <a:solidFill>
                  <a:srgbClr val="00B050"/>
                </a:solidFill>
                <a:latin typeface="Cambria" pitchFamily="18" charset="0"/>
              </a:rPr>
              <a:t>, и </a:t>
            </a:r>
            <a:r>
              <a:rPr lang="en-US" sz="2000" dirty="0" err="1" smtClean="0">
                <a:solidFill>
                  <a:srgbClr val="00B050"/>
                </a:solidFill>
                <a:latin typeface="Cambria" pitchFamily="18" charset="0"/>
              </a:rPr>
              <a:t>на</a:t>
            </a:r>
            <a:r>
              <a:rPr lang="en-US" sz="2000" dirty="0" smtClean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Cambria" pitchFamily="18" charset="0"/>
              </a:rPr>
              <a:t>духовну</a:t>
            </a:r>
            <a:r>
              <a:rPr lang="en-US" sz="2000" dirty="0" smtClean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Cambria" pitchFamily="18" charset="0"/>
              </a:rPr>
              <a:t>корист</a:t>
            </a:r>
            <a:r>
              <a:rPr lang="en-US" sz="2000" dirty="0" smtClean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Cambria" pitchFamily="18" charset="0"/>
              </a:rPr>
              <a:t>онима</a:t>
            </a:r>
            <a:r>
              <a:rPr lang="en-US" sz="2000" dirty="0" smtClean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Cambria" pitchFamily="18" charset="0"/>
              </a:rPr>
              <a:t>који</a:t>
            </a:r>
            <a:r>
              <a:rPr lang="en-US" sz="2000" dirty="0" smtClean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Cambria" pitchFamily="18" charset="0"/>
              </a:rPr>
              <a:t>је</a:t>
            </a:r>
            <a:r>
              <a:rPr lang="en-US" sz="2000" dirty="0" smtClean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Cambria" pitchFamily="18" charset="0"/>
              </a:rPr>
              <a:t>са</a:t>
            </a:r>
            <a:r>
              <a:rPr lang="en-US" sz="2000" dirty="0" smtClean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Cambria" pitchFamily="18" charset="0"/>
              </a:rPr>
              <a:t>вером</a:t>
            </a:r>
            <a:r>
              <a:rPr lang="en-US" sz="2000" dirty="0" smtClean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Cambria" pitchFamily="18" charset="0"/>
              </a:rPr>
              <a:t>употребљавају</a:t>
            </a:r>
            <a:r>
              <a:rPr lang="sr-Cyrl-RS" sz="2000" dirty="0" smtClean="0">
                <a:solidFill>
                  <a:srgbClr val="00B050"/>
                </a:solidFill>
                <a:latin typeface="Cambria" pitchFamily="18" charset="0"/>
              </a:rPr>
              <a:t>.</a:t>
            </a:r>
            <a:endParaRPr lang="en-US" sz="2000" dirty="0">
              <a:solidFill>
                <a:srgbClr val="00B05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521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3200" dirty="0"/>
              <a:t>Велико освећење воде - Богојављење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" y="1915267"/>
            <a:ext cx="4116388" cy="2854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7030A0"/>
                </a:solidFill>
                <a:latin typeface="Cambria" pitchFamily="18" charset="0"/>
              </a:rPr>
              <a:t>У </a:t>
            </a:r>
            <a:r>
              <a:rPr lang="en-US" dirty="0" err="1">
                <a:solidFill>
                  <a:srgbClr val="7030A0"/>
                </a:solidFill>
                <a:latin typeface="Cambria" pitchFamily="18" charset="0"/>
              </a:rPr>
              <a:t>Цркви</a:t>
            </a:r>
            <a:r>
              <a:rPr lang="en-US" dirty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Cambria" pitchFamily="18" charset="0"/>
              </a:rPr>
              <a:t>данас</a:t>
            </a:r>
            <a:r>
              <a:rPr lang="en-US" dirty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Cambria" pitchFamily="18" charset="0"/>
              </a:rPr>
              <a:t>постоје</a:t>
            </a:r>
            <a:r>
              <a:rPr lang="en-US" dirty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Cambria" pitchFamily="18" charset="0"/>
              </a:rPr>
              <a:t>два</a:t>
            </a:r>
            <a:r>
              <a:rPr lang="en-US" dirty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Cambria" pitchFamily="18" charset="0"/>
              </a:rPr>
              <a:t>вида</a:t>
            </a:r>
            <a:r>
              <a:rPr lang="en-US" dirty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Cambria" pitchFamily="18" charset="0"/>
              </a:rPr>
              <a:t>освећења</a:t>
            </a:r>
            <a:r>
              <a:rPr lang="en-US" dirty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Cambria" pitchFamily="18" charset="0"/>
              </a:rPr>
              <a:t>воде</a:t>
            </a:r>
            <a:r>
              <a:rPr lang="en-US" dirty="0">
                <a:solidFill>
                  <a:srgbClr val="7030A0"/>
                </a:solidFill>
                <a:latin typeface="Cambria" pitchFamily="18" charset="0"/>
              </a:rPr>
              <a:t>: </a:t>
            </a:r>
            <a:r>
              <a:rPr lang="en-US" dirty="0" err="1">
                <a:solidFill>
                  <a:srgbClr val="7030A0"/>
                </a:solidFill>
                <a:latin typeface="Cambria" pitchFamily="18" charset="0"/>
              </a:rPr>
              <a:t>велико</a:t>
            </a:r>
            <a:r>
              <a:rPr lang="en-US" dirty="0">
                <a:solidFill>
                  <a:srgbClr val="7030A0"/>
                </a:solidFill>
                <a:latin typeface="Cambria" pitchFamily="18" charset="0"/>
              </a:rPr>
              <a:t> и </a:t>
            </a:r>
            <a:r>
              <a:rPr lang="en-US" dirty="0" err="1">
                <a:solidFill>
                  <a:srgbClr val="7030A0"/>
                </a:solidFill>
                <a:latin typeface="Cambria" pitchFamily="18" charset="0"/>
              </a:rPr>
              <a:t>мало</a:t>
            </a:r>
            <a:r>
              <a:rPr lang="en-US" dirty="0">
                <a:solidFill>
                  <a:srgbClr val="7030A0"/>
                </a:solidFill>
                <a:latin typeface="Cambria" pitchFamily="18" charset="0"/>
              </a:rPr>
              <a:t>.</a:t>
            </a:r>
            <a:br>
              <a:rPr lang="en-US" dirty="0">
                <a:solidFill>
                  <a:srgbClr val="7030A0"/>
                </a:solidFill>
                <a:latin typeface="Cambria" pitchFamily="18" charset="0"/>
              </a:rPr>
            </a:br>
            <a:r>
              <a:rPr lang="en-US" b="1" dirty="0" err="1">
                <a:solidFill>
                  <a:srgbClr val="7030A0"/>
                </a:solidFill>
                <a:latin typeface="Cambria" pitchFamily="18" charset="0"/>
              </a:rPr>
              <a:t>Велико</a:t>
            </a:r>
            <a:r>
              <a:rPr lang="en-US" b="1" dirty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ambria" pitchFamily="18" charset="0"/>
              </a:rPr>
              <a:t>освећење</a:t>
            </a:r>
            <a:r>
              <a:rPr lang="en-US" b="1" dirty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ambria" pitchFamily="18" charset="0"/>
              </a:rPr>
              <a:t>воде</a:t>
            </a:r>
            <a:r>
              <a:rPr lang="en-US" dirty="0">
                <a:solidFill>
                  <a:srgbClr val="7030A0"/>
                </a:solidFill>
                <a:latin typeface="Cambria" pitchFamily="18" charset="0"/>
              </a:rPr>
              <a:t> </a:t>
            </a:r>
            <a:r>
              <a:rPr lang="en-US" dirty="0" err="1">
                <a:solidFill>
                  <a:srgbClr val="7030A0"/>
                </a:solidFill>
                <a:latin typeface="Cambria" pitchFamily="18" charset="0"/>
              </a:rPr>
              <a:t>обавља</a:t>
            </a:r>
            <a:r>
              <a:rPr lang="en-US" dirty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Cambria" pitchFamily="18" charset="0"/>
              </a:rPr>
              <a:t>се</a:t>
            </a:r>
            <a:r>
              <a:rPr lang="en-US" dirty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Cambria" pitchFamily="18" charset="0"/>
              </a:rPr>
              <a:t>на</a:t>
            </a:r>
            <a:r>
              <a:rPr lang="en-US" dirty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Cambria" pitchFamily="18" charset="0"/>
              </a:rPr>
              <a:t>Крстовдан</a:t>
            </a:r>
            <a:r>
              <a:rPr lang="en-US" dirty="0">
                <a:solidFill>
                  <a:srgbClr val="7030A0"/>
                </a:solidFill>
                <a:latin typeface="Cambria" pitchFamily="18" charset="0"/>
              </a:rPr>
              <a:t> (у </a:t>
            </a:r>
            <a:r>
              <a:rPr lang="en-US" dirty="0" err="1">
                <a:solidFill>
                  <a:srgbClr val="7030A0"/>
                </a:solidFill>
                <a:latin typeface="Cambria" pitchFamily="18" charset="0"/>
              </a:rPr>
              <a:t>навечерје</a:t>
            </a:r>
            <a:r>
              <a:rPr lang="en-US" dirty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Cambria" pitchFamily="18" charset="0"/>
              </a:rPr>
              <a:t>Богојављења</a:t>
            </a:r>
            <a:r>
              <a:rPr lang="en-US" dirty="0">
                <a:solidFill>
                  <a:srgbClr val="7030A0"/>
                </a:solidFill>
                <a:latin typeface="Cambria" pitchFamily="18" charset="0"/>
              </a:rPr>
              <a:t>) и </a:t>
            </a:r>
            <a:r>
              <a:rPr lang="en-US" dirty="0" err="1">
                <a:solidFill>
                  <a:srgbClr val="7030A0"/>
                </a:solidFill>
                <a:latin typeface="Cambria" pitchFamily="18" charset="0"/>
              </a:rPr>
              <a:t>на</a:t>
            </a:r>
            <a:r>
              <a:rPr lang="en-US" dirty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Cambria" pitchFamily="18" charset="0"/>
              </a:rPr>
              <a:t>сам</a:t>
            </a:r>
            <a:r>
              <a:rPr lang="en-US" dirty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Cambria" pitchFamily="18" charset="0"/>
              </a:rPr>
              <a:t>празник</a:t>
            </a:r>
            <a:r>
              <a:rPr lang="en-US" dirty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Cambria" pitchFamily="18" charset="0"/>
              </a:rPr>
              <a:t>Богојављења</a:t>
            </a:r>
            <a:r>
              <a:rPr lang="en-US" dirty="0">
                <a:solidFill>
                  <a:srgbClr val="7030A0"/>
                </a:solidFill>
                <a:latin typeface="Cambria" pitchFamily="18" charset="0"/>
              </a:rPr>
              <a:t> (19/6. </a:t>
            </a:r>
            <a:r>
              <a:rPr lang="en-US" dirty="0" err="1">
                <a:solidFill>
                  <a:srgbClr val="7030A0"/>
                </a:solidFill>
                <a:latin typeface="Cambria" pitchFamily="18" charset="0"/>
              </a:rPr>
              <a:t>јануар</a:t>
            </a:r>
            <a:r>
              <a:rPr lang="en-US" dirty="0">
                <a:solidFill>
                  <a:srgbClr val="7030A0"/>
                </a:solidFill>
                <a:latin typeface="Cambria" pitchFamily="18" charset="0"/>
              </a:rPr>
              <a:t>), </a:t>
            </a:r>
            <a:r>
              <a:rPr lang="en-US" dirty="0" err="1">
                <a:solidFill>
                  <a:srgbClr val="7030A0"/>
                </a:solidFill>
                <a:latin typeface="Cambria" pitchFamily="18" charset="0"/>
              </a:rPr>
              <a:t>када</a:t>
            </a:r>
            <a:r>
              <a:rPr lang="en-US" dirty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Cambria" pitchFamily="18" charset="0"/>
              </a:rPr>
              <a:t>се</a:t>
            </a:r>
            <a:r>
              <a:rPr lang="en-US" dirty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Cambria" pitchFamily="18" charset="0"/>
              </a:rPr>
              <a:t>савршава</a:t>
            </a:r>
            <a:r>
              <a:rPr lang="en-US" dirty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Cambria" pitchFamily="18" charset="0"/>
              </a:rPr>
              <a:t>спомен</a:t>
            </a:r>
            <a:r>
              <a:rPr lang="en-US" dirty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Cambria" pitchFamily="18" charset="0"/>
              </a:rPr>
              <a:t>на</a:t>
            </a:r>
            <a:r>
              <a:rPr lang="en-US" dirty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Cambria" pitchFamily="18" charset="0"/>
              </a:rPr>
              <a:t>Крштење</a:t>
            </a:r>
            <a:r>
              <a:rPr lang="en-US" dirty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Cambria" pitchFamily="18" charset="0"/>
              </a:rPr>
              <a:t>Господа</a:t>
            </a:r>
            <a:r>
              <a:rPr lang="en-US" dirty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Cambria" pitchFamily="18" charset="0"/>
              </a:rPr>
              <a:t>Исуса</a:t>
            </a:r>
            <a:r>
              <a:rPr lang="en-US" dirty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Cambria" pitchFamily="18" charset="0"/>
              </a:rPr>
              <a:t>Христа</a:t>
            </a:r>
            <a:r>
              <a:rPr lang="en-US" dirty="0">
                <a:solidFill>
                  <a:srgbClr val="7030A0"/>
                </a:solidFill>
                <a:latin typeface="Cambria" pitchFamily="18" charset="0"/>
              </a:rPr>
              <a:t> у </a:t>
            </a:r>
            <a:r>
              <a:rPr lang="en-US" dirty="0" err="1">
                <a:solidFill>
                  <a:srgbClr val="7030A0"/>
                </a:solidFill>
                <a:latin typeface="Cambria" pitchFamily="18" charset="0"/>
              </a:rPr>
              <a:t>реци</a:t>
            </a:r>
            <a:r>
              <a:rPr lang="en-US" dirty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Cambria" pitchFamily="18" charset="0"/>
              </a:rPr>
              <a:t>Јордану</a:t>
            </a:r>
            <a:r>
              <a:rPr lang="en-US" dirty="0">
                <a:solidFill>
                  <a:srgbClr val="7030A0"/>
                </a:solidFill>
                <a:latin typeface="Cambria" pitchFamily="18" charset="0"/>
              </a:rPr>
              <a:t>.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05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4000" dirty="0">
                <a:solidFill>
                  <a:srgbClr val="C00000"/>
                </a:solidFill>
              </a:rPr>
              <a:t>Освећење звона</a:t>
            </a:r>
            <a:r>
              <a:rPr lang="sr-Cyrl-RS" dirty="0">
                <a:solidFill>
                  <a:srgbClr val="C00000"/>
                </a:solidFill>
              </a:rPr>
              <a:t/>
            </a:r>
            <a:br>
              <a:rPr lang="sr-Cyrl-RS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r="27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895350"/>
          </a:xfrm>
        </p:spPr>
        <p:txBody>
          <a:bodyPr>
            <a:normAutofit/>
          </a:bodyPr>
          <a:lstStyle/>
          <a:p>
            <a:r>
              <a:rPr lang="sr-Cyrl-RS" dirty="0" smtClean="0">
                <a:solidFill>
                  <a:srgbClr val="FF0000"/>
                </a:solidFill>
                <a:latin typeface="+mn-lt"/>
              </a:rPr>
              <a:t>Освећење звона, за потребе Цркве,а ради позивања народа на службу Божију . Звона символишу глас Божији и Његових слугу.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644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Крсна слава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3" r="5543"/>
          <a:stretch>
            <a:fillRect/>
          </a:stretch>
        </p:blipFill>
        <p:spPr>
          <a:xfrm>
            <a:off x="1508126" y="1143000"/>
            <a:ext cx="6054724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10200"/>
            <a:ext cx="7315200" cy="1295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sr-Cyrl-RS" dirty="0" smtClean="0">
                <a:solidFill>
                  <a:srgbClr val="0070C0"/>
                </a:solidFill>
                <a:latin typeface="+mn-lt"/>
              </a:rPr>
              <a:t>Једно о молитвословља је и крсна слава. Крсна слава се однсои на светитеља којег нека кућа прослаља као свог заштитника, а и то је дан када свештеник долази у кућу да се заједно са домаћином помоли свом заштитнику  и тако Богу захвали за сва добра. 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3651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Молитвословља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>
                <a:solidFill>
                  <a:schemeClr val="tx1"/>
                </a:solidFill>
                <a:latin typeface="+mn-lt"/>
              </a:rPr>
              <a:t>Освећење храма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5" y="3265398"/>
            <a:ext cx="3803650" cy="2537004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Cyrl-RS" dirty="0" smtClean="0">
                <a:solidFill>
                  <a:schemeClr val="tx1"/>
                </a:solidFill>
                <a:latin typeface="+mn-lt"/>
              </a:rPr>
              <a:t>Освећењекрстова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262785"/>
            <a:ext cx="3800475" cy="2535880"/>
          </a:xfrm>
        </p:spPr>
      </p:pic>
    </p:spTree>
    <p:extLst>
      <p:ext uri="{BB962C8B-B14F-4D97-AF65-F5344CB8AC3E}">
        <p14:creationId xmlns:p14="http://schemas.microsoft.com/office/powerpoint/2010/main" val="33073883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124</TotalTime>
  <Words>422</Words>
  <Application>Microsoft Office PowerPoint</Application>
  <PresentationFormat>On-screen Show (4:3)</PresentationFormat>
  <Paragraphs>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Book Antiqua</vt:lpstr>
      <vt:lpstr>Cambria</vt:lpstr>
      <vt:lpstr>Times New Roman</vt:lpstr>
      <vt:lpstr>Wingdings</vt:lpstr>
      <vt:lpstr>Hardcover</vt:lpstr>
      <vt:lpstr>II Молитвословља Цркве </vt:lpstr>
      <vt:lpstr>Молитвословља Цркве </vt:lpstr>
      <vt:lpstr>Свете тајне и Молитвословља - разлике</vt:lpstr>
      <vt:lpstr>Молитвословља Цркве </vt:lpstr>
      <vt:lpstr>Велико освећење воде</vt:lpstr>
      <vt:lpstr>Велико освећење воде - Богојављење</vt:lpstr>
      <vt:lpstr>Освећење звона </vt:lpstr>
      <vt:lpstr>Крсна слава</vt:lpstr>
      <vt:lpstr>Молитвословља </vt:lpstr>
      <vt:lpstr>Панихида - парастос</vt:lpstr>
      <vt:lpstr>Панихида - парастос</vt:lpstr>
      <vt:lpstr>Опело – молитвословље при смрти хришћанина</vt:lpstr>
      <vt:lpstr>Освећење одежда и светих предмета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Молитвословља Цркве</dc:title>
  <dc:creator>korisnik</dc:creator>
  <cp:lastModifiedBy>Dragan</cp:lastModifiedBy>
  <cp:revision>12</cp:revision>
  <dcterms:created xsi:type="dcterms:W3CDTF">2018-03-11T21:37:58Z</dcterms:created>
  <dcterms:modified xsi:type="dcterms:W3CDTF">2019-03-05T13:05:38Z</dcterms:modified>
</cp:coreProperties>
</file>