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EFFFD-AC72-4DDE-B4EE-61901930926D}" type="datetimeFigureOut">
              <a:rPr lang="en-US" smtClean="0"/>
              <a:pPr/>
              <a:t>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CA81-DA3F-4F18-A8EC-CBF567EDE4BC}" type="slidenum">
              <a:rPr lang="en-US" smtClean="0"/>
              <a:pPr/>
              <a:t>‹#›</a:t>
            </a:fld>
            <a:endParaRPr lang="en-US"/>
          </a:p>
        </p:txBody>
      </p:sp>
    </p:spTree>
    <p:extLst>
      <p:ext uri="{BB962C8B-B14F-4D97-AF65-F5344CB8AC3E}">
        <p14:creationId xmlns:p14="http://schemas.microsoft.com/office/powerpoint/2010/main" val="238915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526CA-36AB-4A36-9E89-1E9028A89FF4}"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404195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6CA-36AB-4A36-9E89-1E9028A89FF4}"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242620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6CA-36AB-4A36-9E89-1E9028A89FF4}"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417813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526CA-36AB-4A36-9E89-1E9028A89FF4}"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2353162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526CA-36AB-4A36-9E89-1E9028A89FF4}" type="datetimeFigureOut">
              <a:rPr lang="en-US" smtClean="0"/>
              <a:pPr/>
              <a:t>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7284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526CA-36AB-4A36-9E89-1E9028A89FF4}"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245654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526CA-36AB-4A36-9E89-1E9028A89FF4}" type="datetimeFigureOut">
              <a:rPr lang="en-US" smtClean="0"/>
              <a:pPr/>
              <a:t>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648307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526CA-36AB-4A36-9E89-1E9028A89FF4}" type="datetimeFigureOut">
              <a:rPr lang="en-US" smtClean="0"/>
              <a:pPr/>
              <a:t>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2358480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526CA-36AB-4A36-9E89-1E9028A89FF4}" type="datetimeFigureOut">
              <a:rPr lang="en-US" smtClean="0"/>
              <a:pPr/>
              <a:t>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47163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526CA-36AB-4A36-9E89-1E9028A89FF4}"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417340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526CA-36AB-4A36-9E89-1E9028A89FF4}" type="datetimeFigureOut">
              <a:rPr lang="en-US" smtClean="0"/>
              <a:pPr/>
              <a:t>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2AE96-13C1-4731-B185-25D16DC61F56}" type="slidenum">
              <a:rPr lang="en-US" smtClean="0"/>
              <a:pPr/>
              <a:t>‹#›</a:t>
            </a:fld>
            <a:endParaRPr lang="en-US"/>
          </a:p>
        </p:txBody>
      </p:sp>
    </p:spTree>
    <p:extLst>
      <p:ext uri="{BB962C8B-B14F-4D97-AF65-F5344CB8AC3E}">
        <p14:creationId xmlns:p14="http://schemas.microsoft.com/office/powerpoint/2010/main" val="262306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526CA-36AB-4A36-9E89-1E9028A89FF4}" type="datetimeFigureOut">
              <a:rPr lang="en-US" smtClean="0"/>
              <a:pPr/>
              <a:t>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2AE96-13C1-4731-B185-25D16DC61F56}" type="slidenum">
              <a:rPr lang="en-US" smtClean="0"/>
              <a:pPr/>
              <a:t>‹#›</a:t>
            </a:fld>
            <a:endParaRPr lang="en-US"/>
          </a:p>
        </p:txBody>
      </p:sp>
    </p:spTree>
    <p:extLst>
      <p:ext uri="{BB962C8B-B14F-4D97-AF65-F5344CB8AC3E}">
        <p14:creationId xmlns:p14="http://schemas.microsoft.com/office/powerpoint/2010/main" val="3923899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61" y="-64286"/>
            <a:ext cx="9347200" cy="7010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79634" y="2967335"/>
            <a:ext cx="184731" cy="923330"/>
          </a:xfrm>
          <a:prstGeom prst="rect">
            <a:avLst/>
          </a:prstGeom>
          <a:noFill/>
        </p:spPr>
        <p:txBody>
          <a:bodyPr wrap="none" lIns="91440" tIns="45720" rIns="91440" bIns="45720">
            <a:spAutoFit/>
          </a:bodyPr>
          <a:lstStyle/>
          <a:p>
            <a:pPr algn="ct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3" name="Rectangle 2"/>
          <p:cNvSpPr/>
          <p:nvPr/>
        </p:nvSpPr>
        <p:spPr>
          <a:xfrm>
            <a:off x="1752600" y="381000"/>
            <a:ext cx="5341527" cy="923330"/>
          </a:xfrm>
          <a:prstGeom prst="rect">
            <a:avLst/>
          </a:prstGeom>
          <a:noFill/>
        </p:spPr>
        <p:txBody>
          <a:bodyPr wrap="none" lIns="91440" tIns="45720" rIns="91440" bIns="45720">
            <a:spAutoFit/>
            <a:scene3d>
              <a:camera prst="orthographicFront"/>
              <a:lightRig rig="threePt" dir="t"/>
            </a:scene3d>
            <a:sp3d extrusionH="57150">
              <a:extrusionClr>
                <a:schemeClr val="tx2">
                  <a:lumMod val="60000"/>
                  <a:lumOff val="40000"/>
                </a:schemeClr>
              </a:extrusionClr>
            </a:sp3d>
          </a:bodyPr>
          <a:lstStyle/>
          <a:p>
            <a:pPr algn="ctr"/>
            <a:r>
              <a:rPr lang="sr-Cyrl-ME"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55600">
                    <a:schemeClr val="accent1">
                      <a:alpha val="47000"/>
                    </a:schemeClr>
                  </a:glow>
                  <a:innerShdw blurRad="69850" dist="43180" dir="21300000">
                    <a:srgbClr val="000000">
                      <a:alpha val="72000"/>
                    </a:srgbClr>
                  </a:innerShdw>
                </a:effectLst>
              </a:rPr>
              <a:t>Манастир Острог</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355600">
                  <a:schemeClr val="accent1">
                    <a:alpha val="47000"/>
                  </a:schemeClr>
                </a:glow>
                <a:innerShdw blurRad="69850" dist="43180" dir="21300000">
                  <a:srgbClr val="000000">
                    <a:alpha val="72000"/>
                  </a:srgbClr>
                </a:innerShdw>
              </a:effectLst>
            </a:endParaRPr>
          </a:p>
        </p:txBody>
      </p:sp>
      <p:pic>
        <p:nvPicPr>
          <p:cNvPr id="1027" name="Picture 3" descr="D:\prezentacija\3648031142_114e3c6aff_z[1].jpg"/>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9375"/>
                    </a14:imgEffect>
                    <a14:imgEffect>
                      <a14:saturation sat="165000"/>
                    </a14:imgEffect>
                    <a14:imgEffect>
                      <a14:brightnessContrast bright="6000" contrast="-2000"/>
                    </a14:imgEffect>
                  </a14:imgLayer>
                </a14:imgProps>
              </a:ext>
              <a:ext uri="{28A0092B-C50C-407E-A947-70E740481C1C}">
                <a14:useLocalDpi xmlns:a14="http://schemas.microsoft.com/office/drawing/2010/main" val="0"/>
              </a:ext>
            </a:extLst>
          </a:blip>
          <a:srcRect/>
          <a:stretch>
            <a:fillRect/>
          </a:stretch>
        </p:blipFill>
        <p:spPr bwMode="auto">
          <a:xfrm>
            <a:off x="3276600" y="1371600"/>
            <a:ext cx="4019550" cy="5181600"/>
          </a:xfrm>
          <a:prstGeom prst="ellipse">
            <a:avLst/>
          </a:prstGeom>
          <a:ln>
            <a:noFill/>
          </a:ln>
          <a:effectLst>
            <a:glow rad="1905000">
              <a:schemeClr val="bg2">
                <a:lumMod val="90000"/>
                <a:alpha val="5000"/>
              </a:schemeClr>
            </a:glow>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1752600"/>
            <a:ext cx="2743200" cy="2554545"/>
          </a:xfrm>
          <a:prstGeom prst="rect">
            <a:avLst/>
          </a:prstGeom>
          <a:noFill/>
        </p:spPr>
        <p:txBody>
          <a:bodyPr wrap="square" rtlCol="0">
            <a:spAutoFit/>
          </a:bodyPr>
          <a:lstStyle/>
          <a:p>
            <a:r>
              <a:rPr lang="ru-RU" sz="2000" dirty="0" smtClean="0">
                <a:latin typeface="Haettenschweiler" pitchFamily="34" charset="0"/>
              </a:rPr>
              <a:t>Манастир Острог </a:t>
            </a:r>
            <a:r>
              <a:rPr lang="ru-RU" sz="2000" dirty="0" smtClean="0">
                <a:latin typeface="Algerian" pitchFamily="82" charset="0"/>
              </a:rPr>
              <a:t>је манастир Српске </a:t>
            </a:r>
            <a:r>
              <a:rPr lang="sr-Cyrl-RS" sz="2000" dirty="0" smtClean="0">
                <a:latin typeface="Algerian" pitchFamily="82" charset="0"/>
              </a:rPr>
              <a:t>П</a:t>
            </a:r>
            <a:r>
              <a:rPr lang="ru-RU" sz="2000" dirty="0" smtClean="0">
                <a:latin typeface="Algerian" pitchFamily="82" charset="0"/>
              </a:rPr>
              <a:t>равославне Цркве смештен уз скоро вертикалну литицу, високо на планини Острошка греда у Црној Гори</a:t>
            </a:r>
            <a:endParaRPr lang="en-US" sz="2000" dirty="0">
              <a:latin typeface="Algerian" pitchFamily="82" charset="0"/>
            </a:endParaRPr>
          </a:p>
        </p:txBody>
      </p:sp>
    </p:spTree>
    <p:extLst>
      <p:ext uri="{BB962C8B-B14F-4D97-AF65-F5344CB8AC3E}">
        <p14:creationId xmlns:p14="http://schemas.microsoft.com/office/powerpoint/2010/main" val="29113024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circle(in)">
                                      <p:cBhvr>
                                        <p:cTn id="16" dur="20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5" y="-76200"/>
            <a:ext cx="9296400" cy="6972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609600"/>
            <a:ext cx="3334567" cy="923330"/>
          </a:xfrm>
          <a:prstGeom prst="rect">
            <a:avLst/>
          </a:prstGeom>
          <a:noFill/>
          <a:effectLst>
            <a:outerShdw blurRad="787400" dist="50800" dir="5400000" algn="ctr" rotWithShape="0">
              <a:srgbClr val="000000">
                <a:alpha val="0"/>
              </a:srgbClr>
            </a:outerShdw>
          </a:effectLst>
        </p:spPr>
        <p:txBody>
          <a:bodyPr wrap="none" lIns="91440" tIns="45720" rIns="91440" bIns="45720">
            <a:spAutoFit/>
          </a:bodyPr>
          <a:lstStyle/>
          <a:p>
            <a:pPr algn="ctr"/>
            <a:r>
              <a:rPr lang="sr-Cyrl-ME"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bg1">
                      <a:lumMod val="85000"/>
                    </a:schemeClr>
                  </a:glow>
                  <a:outerShdw blurRad="55000" dist="50800" dir="5400000" algn="tl">
                    <a:srgbClr val="000000">
                      <a:alpha val="33000"/>
                    </a:srgbClr>
                  </a:outerShdw>
                  <a:reflection stA="0" endPos="15000" dist="50800" dir="5400000" sy="-100000" algn="bl" rotWithShape="0"/>
                </a:effectLst>
              </a:rPr>
              <a:t>Налази се:</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101600">
                  <a:schemeClr val="bg1">
                    <a:lumMod val="85000"/>
                  </a:schemeClr>
                </a:glow>
                <a:outerShdw blurRad="55000" dist="50800" dir="5400000" algn="tl">
                  <a:srgbClr val="000000">
                    <a:alpha val="33000"/>
                  </a:srgbClr>
                </a:outerShdw>
                <a:reflection stA="0" endPos="15000" dist="50800" dir="5400000" sy="-100000" algn="bl" rotWithShape="0"/>
              </a:effectLst>
            </a:endParaRPr>
          </a:p>
        </p:txBody>
      </p:sp>
      <p:pic>
        <p:nvPicPr>
          <p:cNvPr id="2051" name="Picture 3" descr="D:\prezentacija\crna_gora_mapa[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45000"/>
                    </a14:imgEffect>
                    <a14:imgEffect>
                      <a14:brightnessContrast bright="-6000" contrast="30000"/>
                    </a14:imgEffect>
                  </a14:imgLayer>
                </a14:imgProps>
              </a:ext>
              <a:ext uri="{28A0092B-C50C-407E-A947-70E740481C1C}">
                <a14:useLocalDpi xmlns:a14="http://schemas.microsoft.com/office/drawing/2010/main" val="0"/>
              </a:ext>
            </a:extLst>
          </a:blip>
          <a:srcRect/>
          <a:stretch>
            <a:fillRect/>
          </a:stretch>
        </p:blipFill>
        <p:spPr bwMode="auto">
          <a:xfrm>
            <a:off x="4343400" y="1247969"/>
            <a:ext cx="4184323" cy="508556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TextBox 2"/>
          <p:cNvSpPr txBox="1"/>
          <p:nvPr/>
        </p:nvSpPr>
        <p:spPr>
          <a:xfrm>
            <a:off x="533400" y="1981200"/>
            <a:ext cx="3334567" cy="1200329"/>
          </a:xfrm>
          <a:prstGeom prst="rect">
            <a:avLst/>
          </a:prstGeom>
          <a:noFill/>
        </p:spPr>
        <p:txBody>
          <a:bodyPr wrap="square" rtlCol="0">
            <a:spAutoFit/>
          </a:bodyPr>
          <a:lstStyle/>
          <a:p>
            <a:r>
              <a:rPr lang="ru-RU" b="1" dirty="0" smtClean="0">
                <a:solidFill>
                  <a:srgbClr val="0070C0"/>
                </a:solidFill>
              </a:rPr>
              <a:t>Налази се надомак Никшића    </a:t>
            </a:r>
            <a:r>
              <a:rPr lang="ru-RU" dirty="0" smtClean="0"/>
              <a:t>и смештен је у окомитој стени, са које се пружа поглед на равницу Бјелопавлића.</a:t>
            </a:r>
            <a:endParaRPr lang="en-US" dirty="0"/>
          </a:p>
        </p:txBody>
      </p:sp>
      <p:sp>
        <p:nvSpPr>
          <p:cNvPr id="8" name="Minus 7"/>
          <p:cNvSpPr/>
          <p:nvPr/>
        </p:nvSpPr>
        <p:spPr>
          <a:xfrm>
            <a:off x="93459" y="2291275"/>
            <a:ext cx="4085817" cy="4571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8" idx="0"/>
          </p:cNvCxnSpPr>
          <p:nvPr/>
        </p:nvCxnSpPr>
        <p:spPr>
          <a:xfrm>
            <a:off x="3637701" y="2314135"/>
            <a:ext cx="2001099" cy="1476614"/>
          </a:xfrm>
          <a:prstGeom prst="straightConnector1">
            <a:avLst/>
          </a:prstGeom>
          <a:ln w="412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19186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500" fill="hold"/>
                                        <p:tgtEl>
                                          <p:spTgt spid="2051"/>
                                        </p:tgtEl>
                                        <p:attrNameLst>
                                          <p:attrName>ppt_w</p:attrName>
                                        </p:attrNameLst>
                                      </p:cBhvr>
                                      <p:tavLst>
                                        <p:tav tm="0">
                                          <p:val>
                                            <p:fltVal val="0"/>
                                          </p:val>
                                        </p:tav>
                                        <p:tav tm="100000">
                                          <p:val>
                                            <p:strVal val="#ppt_w"/>
                                          </p:val>
                                        </p:tav>
                                      </p:tavLst>
                                    </p:anim>
                                    <p:anim calcmode="lin" valueType="num">
                                      <p:cBhvr>
                                        <p:cTn id="13" dur="500" fill="hold"/>
                                        <p:tgtEl>
                                          <p:spTgt spid="2051"/>
                                        </p:tgtEl>
                                        <p:attrNameLst>
                                          <p:attrName>ppt_h</p:attrName>
                                        </p:attrNameLst>
                                      </p:cBhvr>
                                      <p:tavLst>
                                        <p:tav tm="0">
                                          <p:val>
                                            <p:fltVal val="0"/>
                                          </p:val>
                                        </p:tav>
                                        <p:tav tm="100000">
                                          <p:val>
                                            <p:strVal val="#ppt_h"/>
                                          </p:val>
                                        </p:tav>
                                      </p:tavLst>
                                    </p:anim>
                                    <p:animEffect transition="in" filter="fade">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1"/>
            <a:ext cx="9448800" cy="7086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381000"/>
            <a:ext cx="620387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Cyrl-ME"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406400">
                    <a:schemeClr val="bg1">
                      <a:lumMod val="50000"/>
                      <a:alpha val="29000"/>
                    </a:schemeClr>
                  </a:glow>
                  <a:outerShdw blurRad="50800" dist="39000" dir="5460000" algn="tl">
                    <a:srgbClr val="000000">
                      <a:alpha val="38000"/>
                    </a:srgbClr>
                  </a:outerShdw>
                </a:effectLst>
              </a:rPr>
              <a:t>Нешто о манастиру:</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406400">
                  <a:schemeClr val="bg1">
                    <a:lumMod val="50000"/>
                    <a:alpha val="29000"/>
                  </a:schemeClr>
                </a:glow>
                <a:outerShdw blurRad="50800" dist="39000" dir="5460000" algn="tl">
                  <a:srgbClr val="000000">
                    <a:alpha val="38000"/>
                  </a:srgbClr>
                </a:outerShdw>
              </a:effectLst>
            </a:endParaRPr>
          </a:p>
        </p:txBody>
      </p:sp>
      <p:pic>
        <p:nvPicPr>
          <p:cNvPr id="3076" name="Picture 4" descr="D:\prezentacija\kontic_Ostrog_Manastir[1].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6000"/>
                    </a14:imgEffect>
                    <a14:imgEffect>
                      <a14:brightnessContrast bright="12000" contrast="-31000"/>
                    </a14:imgEffect>
                  </a14:imgLayer>
                </a14:imgProps>
              </a:ext>
              <a:ext uri="{28A0092B-C50C-407E-A947-70E740481C1C}">
                <a14:useLocalDpi xmlns:a14="http://schemas.microsoft.com/office/drawing/2010/main" val="0"/>
              </a:ext>
            </a:extLst>
          </a:blip>
          <a:srcRect/>
          <a:stretch>
            <a:fillRect/>
          </a:stretch>
        </p:blipFill>
        <p:spPr bwMode="auto">
          <a:xfrm>
            <a:off x="5791200" y="1447800"/>
            <a:ext cx="2817735" cy="4343400"/>
          </a:xfrm>
          <a:prstGeom prst="roundRect">
            <a:avLst>
              <a:gd name="adj" fmla="val 16667"/>
            </a:avLst>
          </a:prstGeom>
          <a:ln>
            <a:noFill/>
          </a:ln>
          <a:effectLst>
            <a:outerShdw blurRad="393700" dist="12000" dir="8280000" sx="113000" sy="113000" kx="110000" ky="200000" algn="tl" rotWithShape="0">
              <a:srgbClr val="000000">
                <a:alpha val="30000"/>
              </a:srgbClr>
            </a:outerShdw>
            <a:reflection stA="0" endPos="65000" dist="50800" dir="5400000" sy="-100000" algn="bl" rotWithShape="0"/>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752600"/>
            <a:ext cx="5334000" cy="4278094"/>
          </a:xfrm>
          <a:prstGeom prst="rect">
            <a:avLst/>
          </a:prstGeom>
          <a:noFill/>
        </p:spPr>
        <p:txBody>
          <a:bodyPr wrap="square" rtlCol="0">
            <a:spAutoFit/>
          </a:bodyPr>
          <a:lstStyle/>
          <a:p>
            <a:r>
              <a:rPr lang="sr-Cyrl-ME" sz="1600" b="1" i="1" dirty="0" smtClean="0">
                <a:solidFill>
                  <a:schemeClr val="tx1">
                    <a:lumMod val="85000"/>
                    <a:lumOff val="15000"/>
                  </a:schemeClr>
                </a:solidFill>
              </a:rPr>
              <a:t>Основао га је херцеговачки митрополит Василије у 17. веку. Рођен 1639., а умро 1671.године. Он је ту и сахрањен и проглашен свецем чудотворцем након смрти. Тело му почива у ћивоту у пећинској цркви. Сам манастир је обновљен 1923-1926. године, после пожара, којег су биле поштеђене пећинске црквице. Оне представљају главну споменичку вредност.   Црква Св. Ваведења (у доњем манастирском нивоу) је задужбина Василија Острошког као и Црква светог Крста. Црква светог Ваведења је осликана фрескама крајем 17. века. Црква Св. Крста се налази у горњем манастирском нивоу и њу је живописао мајстор Радул прилагођавајући фреске природном облику стена. Око цркве су конаци и заједно чине објекат складно сједињеним са природним амбијентом. Манастир Острог спада међу најпосећеније на Балкану. У њега долазе верници свих религија из свих крајева света.</a:t>
            </a:r>
            <a:endParaRPr lang="en-US" sz="1600" b="1" i="1" dirty="0">
              <a:solidFill>
                <a:schemeClr val="tx1">
                  <a:lumMod val="85000"/>
                  <a:lumOff val="15000"/>
                </a:schemeClr>
              </a:solidFill>
            </a:endParaRPr>
          </a:p>
        </p:txBody>
      </p:sp>
    </p:spTree>
    <p:extLst>
      <p:ext uri="{BB962C8B-B14F-4D97-AF65-F5344CB8AC3E}">
        <p14:creationId xmlns:p14="http://schemas.microsoft.com/office/powerpoint/2010/main" val="25649505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448801" cy="7086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prezentacija\1354190257_f80ca076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219" y="609600"/>
            <a:ext cx="3684387" cy="3071923"/>
          </a:xfrm>
          <a:prstGeom prst="rect">
            <a:avLst/>
          </a:prstGeom>
          <a:ln>
            <a:noFill/>
          </a:ln>
          <a:effectLst>
            <a:reflection blurRad="12700" stA="30000" endPos="30000" dist="5000" dir="5400000" sy="-100000" algn="bl" rotWithShape="0"/>
          </a:effectLst>
          <a:scene3d>
            <a:camera prst="perspectiveContrastingLeftFacing" fov="3000000">
              <a:rot lat="21598863" lon="19501142" rev="21573881"/>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101" name="Picture 5" descr="D:\prezentacija\ostro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09600"/>
            <a:ext cx="3505200" cy="3093288"/>
          </a:xfrm>
          <a:prstGeom prst="rect">
            <a:avLst/>
          </a:prstGeom>
          <a:ln>
            <a:noFill/>
          </a:ln>
          <a:effectLst>
            <a:reflection blurRad="12700" stA="30000" endPos="30000" dist="5000" dir="5400000" sy="-100000" algn="bl" rotWithShape="0"/>
          </a:effectLst>
          <a:scene3d>
            <a:camera prst="perspectiveContrastingLeftFacing" fov="4500000">
              <a:rot lat="149016" lon="1831821" rev="21562242"/>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56047" y="3903470"/>
            <a:ext cx="2559466" cy="1569660"/>
          </a:xfrm>
          <a:prstGeom prst="rect">
            <a:avLst/>
          </a:prstGeom>
          <a:noFill/>
        </p:spPr>
        <p:txBody>
          <a:bodyPr wrap="square" rtlCol="0">
            <a:spAutoFit/>
          </a:bodyPr>
          <a:lstStyle/>
          <a:p>
            <a:r>
              <a:rPr lang="sr-Cyrl-ME" sz="2400" b="1" i="1" dirty="0" smtClean="0"/>
              <a:t>Мозаик фреска у стени Св.Исаија у Манастиру Острог.</a:t>
            </a:r>
            <a:endParaRPr lang="en-US" sz="2400" b="1" i="1" dirty="0"/>
          </a:p>
        </p:txBody>
      </p:sp>
      <p:sp>
        <p:nvSpPr>
          <p:cNvPr id="12" name="TextBox 11"/>
          <p:cNvSpPr txBox="1"/>
          <p:nvPr/>
        </p:nvSpPr>
        <p:spPr>
          <a:xfrm>
            <a:off x="4876800" y="3903470"/>
            <a:ext cx="2514600" cy="1938992"/>
          </a:xfrm>
          <a:prstGeom prst="rect">
            <a:avLst/>
          </a:prstGeom>
          <a:noFill/>
        </p:spPr>
        <p:txBody>
          <a:bodyPr wrap="square" rtlCol="0">
            <a:spAutoFit/>
          </a:bodyPr>
          <a:lstStyle/>
          <a:p>
            <a:r>
              <a:rPr lang="sr-Cyrl-ME" sz="2400" b="1" i="1" dirty="0" smtClean="0"/>
              <a:t>Мозаик фреска у стени Исуса Христа у Манастиру Острог.</a:t>
            </a:r>
            <a:endParaRPr lang="en-US" sz="2400" b="1" i="1" dirty="0"/>
          </a:p>
        </p:txBody>
      </p:sp>
    </p:spTree>
    <p:extLst>
      <p:ext uri="{BB962C8B-B14F-4D97-AF65-F5344CB8AC3E}">
        <p14:creationId xmlns:p14="http://schemas.microsoft.com/office/powerpoint/2010/main" val="149937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circle(in)">
                                      <p:cBhvr>
                                        <p:cTn id="7" dur="2000"/>
                                        <p:tgtEl>
                                          <p:spTgt spid="4099"/>
                                        </p:tgtEl>
                                      </p:cBhvr>
                                    </p:animEffect>
                                  </p:childTnLst>
                                </p:cTn>
                              </p:par>
                              <p:par>
                                <p:cTn id="8" presetID="6" presetClass="entr" presetSubtype="16" fill="hold" nodeType="withEffect">
                                  <p:stCondLst>
                                    <p:cond delay="0"/>
                                  </p:stCondLst>
                                  <p:childTnLst>
                                    <p:set>
                                      <p:cBhvr>
                                        <p:cTn id="9" dur="1" fill="hold">
                                          <p:stCondLst>
                                            <p:cond delay="0"/>
                                          </p:stCondLst>
                                        </p:cTn>
                                        <p:tgtEl>
                                          <p:spTgt spid="4101"/>
                                        </p:tgtEl>
                                        <p:attrNameLst>
                                          <p:attrName>style.visibility</p:attrName>
                                        </p:attrNameLst>
                                      </p:cBhvr>
                                      <p:to>
                                        <p:strVal val="visible"/>
                                      </p:to>
                                    </p:set>
                                    <p:animEffect transition="in" filter="circle(in)">
                                      <p:cBhvr>
                                        <p:cTn id="10" dur="2000"/>
                                        <p:tgtEl>
                                          <p:spTgt spid="410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p:cTn id="23"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43" y="-152400"/>
            <a:ext cx="9550400" cy="71628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prezentacija\imagesCAOF470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76400"/>
            <a:ext cx="2819400" cy="4019145"/>
          </a:xfrm>
          <a:prstGeom prst="roundRect">
            <a:avLst>
              <a:gd name="adj" fmla="val 16667"/>
            </a:avLst>
          </a:prstGeom>
          <a:ln>
            <a:noFill/>
          </a:ln>
          <a:effectLst>
            <a:glow rad="127000">
              <a:schemeClr val="bg1">
                <a:lumMod val="85000"/>
              </a:schemeClr>
            </a:glow>
            <a:outerShdw blurRad="152400" dist="12000" dir="900000" sy="98000" kx="110000" ky="200000" algn="tl" rotWithShape="0">
              <a:srgbClr val="000000">
                <a:alpha val="30000"/>
              </a:srgbClr>
            </a:outerShdw>
            <a:softEdge rad="38100"/>
          </a:effectLst>
          <a:scene3d>
            <a:camera prst="perspectiveRelaxed" fov="2700000">
              <a:rot lat="20572792" lon="377293" rev="21073059"/>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381000"/>
            <a:ext cx="8153400" cy="923330"/>
          </a:xfrm>
          <a:prstGeom prst="rect">
            <a:avLst/>
          </a:prstGeom>
          <a:noFill/>
          <a:effectLst>
            <a:outerShdw blurRad="50800" dist="50800" dir="5400000" algn="ctr" rotWithShape="0">
              <a:srgbClr val="000000">
                <a:alpha val="99000"/>
              </a:srgbClr>
            </a:outerShdw>
            <a:reflection stA="0" endPos="58000" dist="736600" dir="5400000" sy="-100000" algn="bl" rotWithShape="0"/>
          </a:effectLst>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sr-Cyrl-ME"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Св.Василије острошки</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4" name="TextBox 3"/>
          <p:cNvSpPr txBox="1"/>
          <p:nvPr/>
        </p:nvSpPr>
        <p:spPr>
          <a:xfrm>
            <a:off x="609600" y="1905000"/>
            <a:ext cx="4114800" cy="3139321"/>
          </a:xfrm>
          <a:prstGeom prst="rect">
            <a:avLst/>
          </a:prstGeom>
          <a:noFill/>
        </p:spPr>
        <p:txBody>
          <a:bodyPr wrap="square" rtlCol="0">
            <a:spAutoFit/>
          </a:bodyPr>
          <a:lstStyle/>
          <a:p>
            <a:r>
              <a:rPr lang="sr-Cyrl-ME" b="1" i="1" dirty="0" smtClean="0"/>
              <a:t>Свети Василије Острошки (Јовановић) </a:t>
            </a:r>
            <a:r>
              <a:rPr lang="sr-Cyrl-ME" dirty="0" smtClean="0"/>
              <a:t>је хришћански светитељ.   Рођен је у селу Мркоњићи, Попову пољу, у Херцеговини 1610. године. Када је одрастао отишао је у требињски манастир Успенија Пресвете Богородице и ту се замонашио. Као монах убрзо се прочуо због свог подвижничког живота, а касније је изабран и посвећен за епископа захумског и скендеријског.</a:t>
            </a:r>
            <a:endParaRPr lang="en-US" dirty="0"/>
          </a:p>
        </p:txBody>
      </p:sp>
    </p:spTree>
    <p:extLst>
      <p:ext uri="{BB962C8B-B14F-4D97-AF65-F5344CB8AC3E}">
        <p14:creationId xmlns:p14="http://schemas.microsoft.com/office/powerpoint/2010/main" val="3236237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550401" cy="7162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D:\prezentacija\Sveti Vasilije Ostroški - , čudotvorac  Manastir Ostro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04" y="304800"/>
            <a:ext cx="4120896" cy="2971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457200"/>
            <a:ext cx="3810000" cy="5909310"/>
          </a:xfrm>
          <a:prstGeom prst="rect">
            <a:avLst/>
          </a:prstGeom>
          <a:noFill/>
        </p:spPr>
        <p:txBody>
          <a:bodyPr wrap="square" rtlCol="0">
            <a:spAutoFit/>
          </a:bodyPr>
          <a:lstStyle/>
          <a:p>
            <a:r>
              <a:rPr lang="ru-RU" dirty="0" smtClean="0"/>
              <a:t>Као архијереј живео је у манастиру Тврдошу и одатле утврђивао у православљу своје вернике, чувајући их од турских свирепости и латинског лукавства. Када су Турци разорили Тврдош, Василије се преселио у манастир Острог где је наставио свој строги подвижнички живот, уз много топле молитве и бриге за своје вернике.  Умро је 1671. године, а његове чудотворне и целебне мошти и његов гроб чувају се до данашњег дана. У њихову моћ исцелења и утехе верују подједнако и хришћани и муслимани. У Острогу се сваке године на Тројчина дне одржава велики народни сабор.   Српска православна црква слави Светог Василија Острошког 12. маја, по грегоријанском календару (29. априла, по јулијанском).</a:t>
            </a:r>
            <a:endParaRPr lang="en-US" dirty="0"/>
          </a:p>
        </p:txBody>
      </p:sp>
      <p:sp>
        <p:nvSpPr>
          <p:cNvPr id="3" name="TextBox 2"/>
          <p:cNvSpPr txBox="1"/>
          <p:nvPr/>
        </p:nvSpPr>
        <p:spPr>
          <a:xfrm>
            <a:off x="141718" y="3438258"/>
            <a:ext cx="5029200" cy="338554"/>
          </a:xfrm>
          <a:prstGeom prst="rect">
            <a:avLst/>
          </a:prstGeom>
          <a:noFill/>
        </p:spPr>
        <p:txBody>
          <a:bodyPr wrap="square" rtlCol="0">
            <a:spAutoFit/>
          </a:bodyPr>
          <a:lstStyle/>
          <a:p>
            <a:r>
              <a:rPr lang="sr-Cyrl-ME" sz="1600" b="1" i="1" dirty="0" smtClean="0"/>
              <a:t>Фреска Св.Василије Острошки у манастиру Острог.</a:t>
            </a:r>
            <a:endParaRPr lang="en-US" sz="1600" b="1" i="1" dirty="0"/>
          </a:p>
        </p:txBody>
      </p:sp>
    </p:spTree>
    <p:extLst>
      <p:ext uri="{BB962C8B-B14F-4D97-AF65-F5344CB8AC3E}">
        <p14:creationId xmlns:p14="http://schemas.microsoft.com/office/powerpoint/2010/main" val="2856654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9550400" cy="7162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prezentacija\mosti[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2857500" cy="2609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3" name="Picture 5" descr="D:\prezentacija\mosti_svetog_vasilija_ostroskog0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3064" y="533400"/>
            <a:ext cx="3149263" cy="2609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D:\prezentacija\22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327" y="540520"/>
            <a:ext cx="2844800" cy="26027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36900" y="3505200"/>
            <a:ext cx="5791200" cy="3416320"/>
          </a:xfrm>
          <a:prstGeom prst="rect">
            <a:avLst/>
          </a:prstGeom>
          <a:noFill/>
          <a:effectLst>
            <a:glow rad="1016000">
              <a:schemeClr val="accent1">
                <a:alpha val="1000"/>
              </a:schemeClr>
            </a:glow>
            <a:outerShdw blurRad="469900" dist="50800" dir="5400000" algn="ctr" rotWithShape="0">
              <a:srgbClr val="000000">
                <a:alpha val="43137"/>
              </a:srgbClr>
            </a:outerShdw>
          </a:effectLst>
        </p:spPr>
        <p:txBody>
          <a:bodyPr wrap="square" rtlCol="0">
            <a:spAutoFit/>
          </a:bodyPr>
          <a:lstStyle/>
          <a:p>
            <a:r>
              <a:rPr lang="sr-Cyrl-ME" dirty="0" smtClean="0"/>
              <a:t>Острог, Горњи манастор - Црква Часног Крста. Благослов Митрополита Василија уз цркву је, на месту старе испоснице, саградио јеромонах Исаија 1665. Године. Остало је предање да је СВ. Василије, још док је његово тело било сахрањено у цркви Часнога Крста, многима помогао сам од болести и исцелио </a:t>
            </a:r>
            <a:r>
              <a:rPr lang="sr-Cyrl-RS" dirty="0" smtClean="0"/>
              <a:t>их</a:t>
            </a:r>
            <a:r>
              <a:rPr lang="sr-Cyrl-ME" dirty="0" smtClean="0"/>
              <a:t>, па је зато проглашен чудотворцем. По преношењу његовог тела у ћивот Светог у доњу цркву Ваведенија 1678. године, број ходочасника Стално се увећавао.</a:t>
            </a:r>
          </a:p>
          <a:p>
            <a:endParaRPr lang="sr-Cyrl-ME" dirty="0" smtClean="0"/>
          </a:p>
          <a:p>
            <a:endParaRPr lang="sr-Cyrl-ME" dirty="0" smtClean="0"/>
          </a:p>
          <a:p>
            <a:endParaRPr lang="en-US" dirty="0"/>
          </a:p>
        </p:txBody>
      </p:sp>
    </p:spTree>
    <p:extLst>
      <p:ext uri="{BB962C8B-B14F-4D97-AF65-F5344CB8AC3E}">
        <p14:creationId xmlns:p14="http://schemas.microsoft.com/office/powerpoint/2010/main" val="5189357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fade">
                                      <p:cBhvr>
                                        <p:cTn id="12" dur="1000"/>
                                        <p:tgtEl>
                                          <p:spTgt spid="7173"/>
                                        </p:tgtEl>
                                      </p:cBhvr>
                                    </p:animEffect>
                                    <p:anim calcmode="lin" valueType="num">
                                      <p:cBhvr>
                                        <p:cTn id="13" dur="1000" fill="hold"/>
                                        <p:tgtEl>
                                          <p:spTgt spid="7173"/>
                                        </p:tgtEl>
                                        <p:attrNameLst>
                                          <p:attrName>ppt_x</p:attrName>
                                        </p:attrNameLst>
                                      </p:cBhvr>
                                      <p:tavLst>
                                        <p:tav tm="0">
                                          <p:val>
                                            <p:strVal val="#ppt_x"/>
                                          </p:val>
                                        </p:tav>
                                        <p:tav tm="100000">
                                          <p:val>
                                            <p:strVal val="#ppt_x"/>
                                          </p:val>
                                        </p:tav>
                                      </p:tavLst>
                                    </p:anim>
                                    <p:anim calcmode="lin" valueType="num">
                                      <p:cBhvr>
                                        <p:cTn id="14" dur="1000" fill="hold"/>
                                        <p:tgtEl>
                                          <p:spTgt spid="717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fade">
                                      <p:cBhvr>
                                        <p:cTn id="17" dur="1000"/>
                                        <p:tgtEl>
                                          <p:spTgt spid="7174"/>
                                        </p:tgtEl>
                                      </p:cBhvr>
                                    </p:animEffect>
                                    <p:anim calcmode="lin" valueType="num">
                                      <p:cBhvr>
                                        <p:cTn id="18" dur="1000" fill="hold"/>
                                        <p:tgtEl>
                                          <p:spTgt spid="7174"/>
                                        </p:tgtEl>
                                        <p:attrNameLst>
                                          <p:attrName>ppt_x</p:attrName>
                                        </p:attrNameLst>
                                      </p:cBhvr>
                                      <p:tavLst>
                                        <p:tav tm="0">
                                          <p:val>
                                            <p:strVal val="#ppt_x"/>
                                          </p:val>
                                        </p:tav>
                                        <p:tav tm="100000">
                                          <p:val>
                                            <p:strVal val="#ppt_x"/>
                                          </p:val>
                                        </p:tav>
                                      </p:tavLst>
                                    </p:anim>
                                    <p:anim calcmode="lin" valueType="num">
                                      <p:cBhvr>
                                        <p:cTn id="19"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p:cTn id="24"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prezentacija\pergamen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2" y="-129612"/>
            <a:ext cx="9448800" cy="70866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5600" y="457200"/>
            <a:ext cx="2621230" cy="923330"/>
          </a:xfrm>
          <a:prstGeom prst="rect">
            <a:avLst/>
          </a:prstGeom>
          <a:noFill/>
        </p:spPr>
        <p:txBody>
          <a:bodyPr wrap="none" lIns="91440" tIns="45720" rIns="91440" bIns="45720">
            <a:spAutoFit/>
          </a:bodyPr>
          <a:lstStyle/>
          <a:p>
            <a:pPr algn="ctr"/>
            <a:r>
              <a:rPr lang="sr-Cyrl-ME"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Радили:</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6" name="Rectangle 5"/>
          <p:cNvSpPr/>
          <p:nvPr/>
        </p:nvSpPr>
        <p:spPr>
          <a:xfrm>
            <a:off x="1219200" y="1447800"/>
            <a:ext cx="6377643" cy="923330"/>
          </a:xfrm>
          <a:prstGeom prst="rect">
            <a:avLst/>
          </a:prstGeom>
          <a:noFill/>
        </p:spPr>
        <p:txBody>
          <a:bodyPr wrap="none" lIns="91440" tIns="45720" rIns="91440" bIns="45720">
            <a:spAutoFit/>
          </a:bodyPr>
          <a:lstStyle/>
          <a:p>
            <a:pPr algn="ctr"/>
            <a:r>
              <a:rPr lang="sr-Cyrl-ME"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Вукашин Милојевић</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1066800" y="2057400"/>
            <a:ext cx="719594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r-Cyrl-ME" sz="5400" b="1" spc="50" dirty="0" smtClean="0">
                <a:ln w="11430"/>
                <a:gradFill>
                  <a:gsLst>
                    <a:gs pos="25000">
                      <a:schemeClr val="accent2">
                        <a:satMod val="155000"/>
                      </a:schemeClr>
                    </a:gs>
                    <a:gs pos="100000">
                      <a:schemeClr val="accent2">
                        <a:shade val="45000"/>
                        <a:satMod val="165000"/>
                      </a:schemeClr>
                    </a:gs>
                  </a:gsLst>
                  <a:lin ang="5400000"/>
                </a:gradFill>
                <a:effectLst>
                  <a:glow>
                    <a:schemeClr val="accent1">
                      <a:alpha val="40000"/>
                    </a:schemeClr>
                  </a:glow>
                  <a:outerShdw blurRad="76200" dist="50800" dir="5400000" algn="tl" rotWithShape="0">
                    <a:srgbClr val="000000">
                      <a:alpha val="65000"/>
                    </a:srgbClr>
                  </a:outerShdw>
                </a:effectLst>
              </a:rPr>
              <a:t>Александар</a:t>
            </a:r>
            <a:r>
              <a:rPr lang="sr-Cyrl-M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Голубови</a:t>
            </a:r>
            <a:r>
              <a:rPr lang="sr-Cyrl-ME"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ћ</a:t>
            </a:r>
            <a:endParaRPr lang="sr-Cyrl-ME"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1547622" y="2743200"/>
            <a:ext cx="5720798" cy="923330"/>
          </a:xfrm>
          <a:prstGeom prst="rect">
            <a:avLst/>
          </a:prstGeom>
          <a:noFill/>
        </p:spPr>
        <p:txBody>
          <a:bodyPr wrap="none" lIns="91440" tIns="45720" rIns="91440" bIns="45720">
            <a:spAutoFit/>
          </a:bodyPr>
          <a:lstStyle/>
          <a:p>
            <a:pPr algn="ctr"/>
            <a:r>
              <a:rPr lang="sr-Cyrl-ME"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Марко Милојевић</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1600343" y="3413688"/>
            <a:ext cx="558454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r-Cyrl-ME"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Милош Ранковић</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6929454" y="4643446"/>
            <a:ext cx="1785950"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TextBox 9"/>
          <p:cNvSpPr txBox="1"/>
          <p:nvPr/>
        </p:nvSpPr>
        <p:spPr>
          <a:xfrm>
            <a:off x="4071934" y="4786322"/>
            <a:ext cx="4214842" cy="646331"/>
          </a:xfrm>
          <a:prstGeom prst="rect">
            <a:avLst/>
          </a:prstGeom>
          <a:noFill/>
        </p:spPr>
        <p:txBody>
          <a:bodyPr wrap="square" rtlCol="0">
            <a:spAutoFit/>
          </a:bodyPr>
          <a:lstStyle/>
          <a:p>
            <a:r>
              <a:rPr lang="sr-Cyrl-RS" b="1" dirty="0" smtClean="0">
                <a:solidFill>
                  <a:srgbClr val="FF0000"/>
                </a:solidFill>
              </a:rPr>
              <a:t>Средња ШКОЛА </a:t>
            </a:r>
            <a:r>
              <a:rPr lang="sr-Cyrl-RS" dirty="0" smtClean="0">
                <a:solidFill>
                  <a:srgbClr val="FF0000"/>
                </a:solidFill>
              </a:rPr>
              <a:t>Ђура Јакшић Рача </a:t>
            </a:r>
          </a:p>
          <a:p>
            <a:r>
              <a:rPr lang="sr-Cyrl-RS" dirty="0" smtClean="0">
                <a:solidFill>
                  <a:srgbClr val="FF0000"/>
                </a:solidFill>
              </a:rPr>
              <a:t>Смер Електротехничари Рачунара</a:t>
            </a:r>
            <a:endParaRPr lang="en-US" dirty="0">
              <a:solidFill>
                <a:srgbClr val="FF0000"/>
              </a:solidFill>
            </a:endParaRPr>
          </a:p>
        </p:txBody>
      </p:sp>
    </p:spTree>
    <p:extLst>
      <p:ext uri="{BB962C8B-B14F-4D97-AF65-F5344CB8AC3E}">
        <p14:creationId xmlns:p14="http://schemas.microsoft.com/office/powerpoint/2010/main" val="310430583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518</Words>
  <Application>Microsoft Office PowerPoint</Application>
  <PresentationFormat>On-screen Show (4:3)</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CtrlSoft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Dragan</cp:lastModifiedBy>
  <cp:revision>13</cp:revision>
  <dcterms:created xsi:type="dcterms:W3CDTF">2012-03-10T11:33:45Z</dcterms:created>
  <dcterms:modified xsi:type="dcterms:W3CDTF">2014-02-04T19:35:00Z</dcterms:modified>
</cp:coreProperties>
</file>