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257" r:id="rId3"/>
    <p:sldId id="258" r:id="rId4"/>
    <p:sldId id="259" r:id="rId5"/>
    <p:sldId id="260" r:id="rId6"/>
    <p:sldId id="261" r:id="rId7"/>
    <p:sldId id="262" r:id="rId8"/>
    <p:sldId id="338" r:id="rId9"/>
    <p:sldId id="339" r:id="rId10"/>
    <p:sldId id="264" r:id="rId11"/>
    <p:sldId id="265" r:id="rId12"/>
    <p:sldId id="266" r:id="rId13"/>
    <p:sldId id="267" r:id="rId14"/>
    <p:sldId id="268" r:id="rId15"/>
    <p:sldId id="289" r:id="rId16"/>
    <p:sldId id="290" r:id="rId17"/>
    <p:sldId id="269" r:id="rId18"/>
    <p:sldId id="270" r:id="rId19"/>
    <p:sldId id="271" r:id="rId20"/>
    <p:sldId id="273" r:id="rId21"/>
    <p:sldId id="291" r:id="rId22"/>
    <p:sldId id="295" r:id="rId23"/>
    <p:sldId id="274" r:id="rId24"/>
    <p:sldId id="275" r:id="rId25"/>
    <p:sldId id="293" r:id="rId26"/>
    <p:sldId id="276" r:id="rId27"/>
    <p:sldId id="277" r:id="rId28"/>
    <p:sldId id="296" r:id="rId29"/>
    <p:sldId id="297" r:id="rId30"/>
    <p:sldId id="294" r:id="rId31"/>
    <p:sldId id="292" r:id="rId32"/>
    <p:sldId id="278" r:id="rId33"/>
    <p:sldId id="282" r:id="rId34"/>
    <p:sldId id="283" r:id="rId35"/>
    <p:sldId id="284" r:id="rId36"/>
    <p:sldId id="298" r:id="rId37"/>
    <p:sldId id="285" r:id="rId38"/>
    <p:sldId id="286" r:id="rId39"/>
    <p:sldId id="299" r:id="rId40"/>
    <p:sldId id="288" r:id="rId41"/>
    <p:sldId id="287" r:id="rId42"/>
    <p:sldId id="300" r:id="rId43"/>
    <p:sldId id="301" r:id="rId44"/>
    <p:sldId id="302" r:id="rId45"/>
    <p:sldId id="303" r:id="rId46"/>
    <p:sldId id="304" r:id="rId47"/>
    <p:sldId id="324" r:id="rId48"/>
    <p:sldId id="325" r:id="rId49"/>
    <p:sldId id="326" r:id="rId50"/>
    <p:sldId id="327" r:id="rId51"/>
    <p:sldId id="328" r:id="rId52"/>
    <p:sldId id="329" r:id="rId53"/>
    <p:sldId id="330" r:id="rId54"/>
    <p:sldId id="331" r:id="rId55"/>
    <p:sldId id="332" r:id="rId56"/>
    <p:sldId id="333" r:id="rId57"/>
    <p:sldId id="334" r:id="rId58"/>
    <p:sldId id="335" r:id="rId59"/>
    <p:sldId id="336" r:id="rId60"/>
    <p:sldId id="337" r:id="rId61"/>
    <p:sldId id="305" r:id="rId62"/>
    <p:sldId id="307" r:id="rId63"/>
    <p:sldId id="310" r:id="rId64"/>
    <p:sldId id="308" r:id="rId65"/>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860A61-A415-464D-BB71-C04BCDA04B39}" type="datetimeFigureOut">
              <a:rPr lang="en-US" smtClean="0"/>
              <a:t>4/4/2018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5A3471-BE2B-410C-A823-ECE3541FEA3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Cyrl-CS" sz="1200" dirty="0" smtClean="0">
                <a:solidFill>
                  <a:schemeClr val="bg1"/>
                </a:solidFill>
              </a:rPr>
              <a:t>Тако нпр. онај ко жели да нанесе зло свом непријатељу, узима једну лутку и дави је конопцима и пробада иглама. Жене које желе да задрже своје мужеве праве њихову фигуру и увијају је у крила слепог миша. Они који намеравају да излече неку болест употребљавају крв од петла, или кост од жабе, или змијин свлак. Такође се употребљавају и непознате ствари направљене на магијски начин. Магијске злоупотребе нису поштеђене ни свете ствари: свеће, крст, уље из кандила итд. </a:t>
            </a:r>
            <a:r>
              <a:rPr lang="ru-RU" sz="1200" dirty="0" smtClean="0">
                <a:solidFill>
                  <a:schemeClr val="bg1"/>
                </a:solidFill>
              </a:rPr>
              <a:t>Амајлије се праве обредним начином сходно принципима сродности и преносивости. Преносна магија функционише на основу уверења да ствари које су једном биле у додиру одржавају међусобно неку тајанствену везу. </a:t>
            </a:r>
            <a:endParaRPr lang="en-US" dirty="0"/>
          </a:p>
        </p:txBody>
      </p:sp>
      <p:sp>
        <p:nvSpPr>
          <p:cNvPr id="4" name="Slide Number Placeholder 3"/>
          <p:cNvSpPr>
            <a:spLocks noGrp="1"/>
          </p:cNvSpPr>
          <p:nvPr>
            <p:ph type="sldNum" sz="quarter" idx="10"/>
          </p:nvPr>
        </p:nvSpPr>
        <p:spPr/>
        <p:txBody>
          <a:bodyPr/>
          <a:lstStyle/>
          <a:p>
            <a:fld id="{C45A3471-BE2B-410C-A823-ECE3541FEA31}" type="slidenum">
              <a:rPr lang="en-US" smtClean="0"/>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sz="1200" dirty="0" smtClean="0"/>
              <a:t>Што се тиче предвиђања и предзнања, демонске силе могу да знају само последице природних закона; као што један лекар може да зна даљи развој једне болести, или један метереолог предвиђање падавина.</a:t>
            </a:r>
            <a:endParaRPr lang="en-US" dirty="0"/>
          </a:p>
        </p:txBody>
      </p:sp>
      <p:sp>
        <p:nvSpPr>
          <p:cNvPr id="4" name="Slide Number Placeholder 3"/>
          <p:cNvSpPr>
            <a:spLocks noGrp="1"/>
          </p:cNvSpPr>
          <p:nvPr>
            <p:ph type="sldNum" sz="quarter" idx="10"/>
          </p:nvPr>
        </p:nvSpPr>
        <p:spPr/>
        <p:txBody>
          <a:bodyPr/>
          <a:lstStyle/>
          <a:p>
            <a:fld id="{C45A3471-BE2B-410C-A823-ECE3541FEA31}" type="slidenum">
              <a:rPr lang="en-US" smtClean="0"/>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r-Cyrl-C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r-Cyrl-CS"/>
          </a:p>
        </p:txBody>
      </p:sp>
      <p:sp>
        <p:nvSpPr>
          <p:cNvPr id="4" name="Date Placeholder 3"/>
          <p:cNvSpPr>
            <a:spLocks noGrp="1"/>
          </p:cNvSpPr>
          <p:nvPr>
            <p:ph type="dt" sz="half" idx="10"/>
          </p:nvPr>
        </p:nvSpPr>
        <p:spPr/>
        <p:txBody>
          <a:bodyPr/>
          <a:lstStyle/>
          <a:p>
            <a:fld id="{6BE3604D-0B41-406B-8BDB-ED6C2D68A060}" type="datetimeFigureOut">
              <a:rPr lang="sr-Latn-CS" smtClean="0"/>
              <a:pPr/>
              <a:t>4.4.2018</a:t>
            </a:fld>
            <a:endParaRPr lang="sr-Cyrl-CS"/>
          </a:p>
        </p:txBody>
      </p:sp>
      <p:sp>
        <p:nvSpPr>
          <p:cNvPr id="5" name="Footer Placeholder 4"/>
          <p:cNvSpPr>
            <a:spLocks noGrp="1"/>
          </p:cNvSpPr>
          <p:nvPr>
            <p:ph type="ftr" sz="quarter" idx="11"/>
          </p:nvPr>
        </p:nvSpPr>
        <p:spPr/>
        <p:txBody>
          <a:bodyPr/>
          <a:lstStyle/>
          <a:p>
            <a:endParaRPr lang="sr-Cyrl-CS"/>
          </a:p>
        </p:txBody>
      </p:sp>
      <p:sp>
        <p:nvSpPr>
          <p:cNvPr id="6" name="Slide Number Placeholder 5"/>
          <p:cNvSpPr>
            <a:spLocks noGrp="1"/>
          </p:cNvSpPr>
          <p:nvPr>
            <p:ph type="sldNum" sz="quarter" idx="12"/>
          </p:nvPr>
        </p:nvSpPr>
        <p:spPr/>
        <p:txBody>
          <a:bodyPr/>
          <a:lstStyle/>
          <a:p>
            <a:fld id="{60303E29-F7FD-49C5-A88C-BEEA1770733A}" type="slidenum">
              <a:rPr lang="sr-Cyrl-CS" smtClean="0"/>
              <a:pPr/>
              <a:t>‹#›</a:t>
            </a:fld>
            <a:endParaRPr lang="sr-Cyrl-C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Cyrl-C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CS"/>
          </a:p>
        </p:txBody>
      </p:sp>
      <p:sp>
        <p:nvSpPr>
          <p:cNvPr id="4" name="Date Placeholder 3"/>
          <p:cNvSpPr>
            <a:spLocks noGrp="1"/>
          </p:cNvSpPr>
          <p:nvPr>
            <p:ph type="dt" sz="half" idx="10"/>
          </p:nvPr>
        </p:nvSpPr>
        <p:spPr/>
        <p:txBody>
          <a:bodyPr/>
          <a:lstStyle/>
          <a:p>
            <a:fld id="{6BE3604D-0B41-406B-8BDB-ED6C2D68A060}" type="datetimeFigureOut">
              <a:rPr lang="sr-Latn-CS" smtClean="0"/>
              <a:pPr/>
              <a:t>4.4.2018</a:t>
            </a:fld>
            <a:endParaRPr lang="sr-Cyrl-CS"/>
          </a:p>
        </p:txBody>
      </p:sp>
      <p:sp>
        <p:nvSpPr>
          <p:cNvPr id="5" name="Footer Placeholder 4"/>
          <p:cNvSpPr>
            <a:spLocks noGrp="1"/>
          </p:cNvSpPr>
          <p:nvPr>
            <p:ph type="ftr" sz="quarter" idx="11"/>
          </p:nvPr>
        </p:nvSpPr>
        <p:spPr/>
        <p:txBody>
          <a:bodyPr/>
          <a:lstStyle/>
          <a:p>
            <a:endParaRPr lang="sr-Cyrl-CS"/>
          </a:p>
        </p:txBody>
      </p:sp>
      <p:sp>
        <p:nvSpPr>
          <p:cNvPr id="6" name="Slide Number Placeholder 5"/>
          <p:cNvSpPr>
            <a:spLocks noGrp="1"/>
          </p:cNvSpPr>
          <p:nvPr>
            <p:ph type="sldNum" sz="quarter" idx="12"/>
          </p:nvPr>
        </p:nvSpPr>
        <p:spPr/>
        <p:txBody>
          <a:bodyPr/>
          <a:lstStyle/>
          <a:p>
            <a:fld id="{60303E29-F7FD-49C5-A88C-BEEA1770733A}" type="slidenum">
              <a:rPr lang="sr-Cyrl-CS" smtClean="0"/>
              <a:pPr/>
              <a:t>‹#›</a:t>
            </a:fld>
            <a:endParaRPr lang="sr-Cyrl-C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r-Cyrl-C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CS"/>
          </a:p>
        </p:txBody>
      </p:sp>
      <p:sp>
        <p:nvSpPr>
          <p:cNvPr id="4" name="Date Placeholder 3"/>
          <p:cNvSpPr>
            <a:spLocks noGrp="1"/>
          </p:cNvSpPr>
          <p:nvPr>
            <p:ph type="dt" sz="half" idx="10"/>
          </p:nvPr>
        </p:nvSpPr>
        <p:spPr/>
        <p:txBody>
          <a:bodyPr/>
          <a:lstStyle/>
          <a:p>
            <a:fld id="{6BE3604D-0B41-406B-8BDB-ED6C2D68A060}" type="datetimeFigureOut">
              <a:rPr lang="sr-Latn-CS" smtClean="0"/>
              <a:pPr/>
              <a:t>4.4.2018</a:t>
            </a:fld>
            <a:endParaRPr lang="sr-Cyrl-CS"/>
          </a:p>
        </p:txBody>
      </p:sp>
      <p:sp>
        <p:nvSpPr>
          <p:cNvPr id="5" name="Footer Placeholder 4"/>
          <p:cNvSpPr>
            <a:spLocks noGrp="1"/>
          </p:cNvSpPr>
          <p:nvPr>
            <p:ph type="ftr" sz="quarter" idx="11"/>
          </p:nvPr>
        </p:nvSpPr>
        <p:spPr/>
        <p:txBody>
          <a:bodyPr/>
          <a:lstStyle/>
          <a:p>
            <a:endParaRPr lang="sr-Cyrl-CS"/>
          </a:p>
        </p:txBody>
      </p:sp>
      <p:sp>
        <p:nvSpPr>
          <p:cNvPr id="6" name="Slide Number Placeholder 5"/>
          <p:cNvSpPr>
            <a:spLocks noGrp="1"/>
          </p:cNvSpPr>
          <p:nvPr>
            <p:ph type="sldNum" sz="quarter" idx="12"/>
          </p:nvPr>
        </p:nvSpPr>
        <p:spPr/>
        <p:txBody>
          <a:bodyPr/>
          <a:lstStyle/>
          <a:p>
            <a:fld id="{60303E29-F7FD-49C5-A88C-BEEA1770733A}" type="slidenum">
              <a:rPr lang="sr-Cyrl-CS" smtClean="0"/>
              <a:pPr/>
              <a:t>‹#›</a:t>
            </a:fld>
            <a:endParaRPr lang="sr-Cyrl-C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Cyrl-C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CS"/>
          </a:p>
        </p:txBody>
      </p:sp>
      <p:sp>
        <p:nvSpPr>
          <p:cNvPr id="4" name="Date Placeholder 3"/>
          <p:cNvSpPr>
            <a:spLocks noGrp="1"/>
          </p:cNvSpPr>
          <p:nvPr>
            <p:ph type="dt" sz="half" idx="10"/>
          </p:nvPr>
        </p:nvSpPr>
        <p:spPr/>
        <p:txBody>
          <a:bodyPr/>
          <a:lstStyle/>
          <a:p>
            <a:fld id="{6BE3604D-0B41-406B-8BDB-ED6C2D68A060}" type="datetimeFigureOut">
              <a:rPr lang="sr-Latn-CS" smtClean="0"/>
              <a:pPr/>
              <a:t>4.4.2018</a:t>
            </a:fld>
            <a:endParaRPr lang="sr-Cyrl-CS"/>
          </a:p>
        </p:txBody>
      </p:sp>
      <p:sp>
        <p:nvSpPr>
          <p:cNvPr id="5" name="Footer Placeholder 4"/>
          <p:cNvSpPr>
            <a:spLocks noGrp="1"/>
          </p:cNvSpPr>
          <p:nvPr>
            <p:ph type="ftr" sz="quarter" idx="11"/>
          </p:nvPr>
        </p:nvSpPr>
        <p:spPr/>
        <p:txBody>
          <a:bodyPr/>
          <a:lstStyle/>
          <a:p>
            <a:endParaRPr lang="sr-Cyrl-CS"/>
          </a:p>
        </p:txBody>
      </p:sp>
      <p:sp>
        <p:nvSpPr>
          <p:cNvPr id="6" name="Slide Number Placeholder 5"/>
          <p:cNvSpPr>
            <a:spLocks noGrp="1"/>
          </p:cNvSpPr>
          <p:nvPr>
            <p:ph type="sldNum" sz="quarter" idx="12"/>
          </p:nvPr>
        </p:nvSpPr>
        <p:spPr/>
        <p:txBody>
          <a:bodyPr/>
          <a:lstStyle/>
          <a:p>
            <a:fld id="{60303E29-F7FD-49C5-A88C-BEEA1770733A}" type="slidenum">
              <a:rPr lang="sr-Cyrl-CS" smtClean="0"/>
              <a:pPr/>
              <a:t>‹#›</a:t>
            </a:fld>
            <a:endParaRPr lang="sr-Cyrl-C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r-Cyrl-C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E3604D-0B41-406B-8BDB-ED6C2D68A060}" type="datetimeFigureOut">
              <a:rPr lang="sr-Latn-CS" smtClean="0"/>
              <a:pPr/>
              <a:t>4.4.2018</a:t>
            </a:fld>
            <a:endParaRPr lang="sr-Cyrl-CS"/>
          </a:p>
        </p:txBody>
      </p:sp>
      <p:sp>
        <p:nvSpPr>
          <p:cNvPr id="5" name="Footer Placeholder 4"/>
          <p:cNvSpPr>
            <a:spLocks noGrp="1"/>
          </p:cNvSpPr>
          <p:nvPr>
            <p:ph type="ftr" sz="quarter" idx="11"/>
          </p:nvPr>
        </p:nvSpPr>
        <p:spPr/>
        <p:txBody>
          <a:bodyPr/>
          <a:lstStyle/>
          <a:p>
            <a:endParaRPr lang="sr-Cyrl-CS"/>
          </a:p>
        </p:txBody>
      </p:sp>
      <p:sp>
        <p:nvSpPr>
          <p:cNvPr id="6" name="Slide Number Placeholder 5"/>
          <p:cNvSpPr>
            <a:spLocks noGrp="1"/>
          </p:cNvSpPr>
          <p:nvPr>
            <p:ph type="sldNum" sz="quarter" idx="12"/>
          </p:nvPr>
        </p:nvSpPr>
        <p:spPr/>
        <p:txBody>
          <a:bodyPr/>
          <a:lstStyle/>
          <a:p>
            <a:fld id="{60303E29-F7FD-49C5-A88C-BEEA1770733A}" type="slidenum">
              <a:rPr lang="sr-Cyrl-CS" smtClean="0"/>
              <a:pPr/>
              <a:t>‹#›</a:t>
            </a:fld>
            <a:endParaRPr lang="sr-Cyrl-C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Cyrl-C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C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CS"/>
          </a:p>
        </p:txBody>
      </p:sp>
      <p:sp>
        <p:nvSpPr>
          <p:cNvPr id="5" name="Date Placeholder 4"/>
          <p:cNvSpPr>
            <a:spLocks noGrp="1"/>
          </p:cNvSpPr>
          <p:nvPr>
            <p:ph type="dt" sz="half" idx="10"/>
          </p:nvPr>
        </p:nvSpPr>
        <p:spPr/>
        <p:txBody>
          <a:bodyPr/>
          <a:lstStyle/>
          <a:p>
            <a:fld id="{6BE3604D-0B41-406B-8BDB-ED6C2D68A060}" type="datetimeFigureOut">
              <a:rPr lang="sr-Latn-CS" smtClean="0"/>
              <a:pPr/>
              <a:t>4.4.2018</a:t>
            </a:fld>
            <a:endParaRPr lang="sr-Cyrl-CS"/>
          </a:p>
        </p:txBody>
      </p:sp>
      <p:sp>
        <p:nvSpPr>
          <p:cNvPr id="6" name="Footer Placeholder 5"/>
          <p:cNvSpPr>
            <a:spLocks noGrp="1"/>
          </p:cNvSpPr>
          <p:nvPr>
            <p:ph type="ftr" sz="quarter" idx="11"/>
          </p:nvPr>
        </p:nvSpPr>
        <p:spPr/>
        <p:txBody>
          <a:bodyPr/>
          <a:lstStyle/>
          <a:p>
            <a:endParaRPr lang="sr-Cyrl-CS"/>
          </a:p>
        </p:txBody>
      </p:sp>
      <p:sp>
        <p:nvSpPr>
          <p:cNvPr id="7" name="Slide Number Placeholder 6"/>
          <p:cNvSpPr>
            <a:spLocks noGrp="1"/>
          </p:cNvSpPr>
          <p:nvPr>
            <p:ph type="sldNum" sz="quarter" idx="12"/>
          </p:nvPr>
        </p:nvSpPr>
        <p:spPr/>
        <p:txBody>
          <a:bodyPr/>
          <a:lstStyle/>
          <a:p>
            <a:fld id="{60303E29-F7FD-49C5-A88C-BEEA1770733A}" type="slidenum">
              <a:rPr lang="sr-Cyrl-CS" smtClean="0"/>
              <a:pPr/>
              <a:t>‹#›</a:t>
            </a:fld>
            <a:endParaRPr lang="sr-Cyrl-C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r-Cyrl-C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C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CS"/>
          </a:p>
        </p:txBody>
      </p:sp>
      <p:sp>
        <p:nvSpPr>
          <p:cNvPr id="7" name="Date Placeholder 6"/>
          <p:cNvSpPr>
            <a:spLocks noGrp="1"/>
          </p:cNvSpPr>
          <p:nvPr>
            <p:ph type="dt" sz="half" idx="10"/>
          </p:nvPr>
        </p:nvSpPr>
        <p:spPr/>
        <p:txBody>
          <a:bodyPr/>
          <a:lstStyle/>
          <a:p>
            <a:fld id="{6BE3604D-0B41-406B-8BDB-ED6C2D68A060}" type="datetimeFigureOut">
              <a:rPr lang="sr-Latn-CS" smtClean="0"/>
              <a:pPr/>
              <a:t>4.4.2018</a:t>
            </a:fld>
            <a:endParaRPr lang="sr-Cyrl-CS"/>
          </a:p>
        </p:txBody>
      </p:sp>
      <p:sp>
        <p:nvSpPr>
          <p:cNvPr id="8" name="Footer Placeholder 7"/>
          <p:cNvSpPr>
            <a:spLocks noGrp="1"/>
          </p:cNvSpPr>
          <p:nvPr>
            <p:ph type="ftr" sz="quarter" idx="11"/>
          </p:nvPr>
        </p:nvSpPr>
        <p:spPr/>
        <p:txBody>
          <a:bodyPr/>
          <a:lstStyle/>
          <a:p>
            <a:endParaRPr lang="sr-Cyrl-CS"/>
          </a:p>
        </p:txBody>
      </p:sp>
      <p:sp>
        <p:nvSpPr>
          <p:cNvPr id="9" name="Slide Number Placeholder 8"/>
          <p:cNvSpPr>
            <a:spLocks noGrp="1"/>
          </p:cNvSpPr>
          <p:nvPr>
            <p:ph type="sldNum" sz="quarter" idx="12"/>
          </p:nvPr>
        </p:nvSpPr>
        <p:spPr/>
        <p:txBody>
          <a:bodyPr/>
          <a:lstStyle/>
          <a:p>
            <a:fld id="{60303E29-F7FD-49C5-A88C-BEEA1770733A}" type="slidenum">
              <a:rPr lang="sr-Cyrl-CS" smtClean="0"/>
              <a:pPr/>
              <a:t>‹#›</a:t>
            </a:fld>
            <a:endParaRPr lang="sr-Cyrl-C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Cyrl-CS"/>
          </a:p>
        </p:txBody>
      </p:sp>
      <p:sp>
        <p:nvSpPr>
          <p:cNvPr id="3" name="Date Placeholder 2"/>
          <p:cNvSpPr>
            <a:spLocks noGrp="1"/>
          </p:cNvSpPr>
          <p:nvPr>
            <p:ph type="dt" sz="half" idx="10"/>
          </p:nvPr>
        </p:nvSpPr>
        <p:spPr/>
        <p:txBody>
          <a:bodyPr/>
          <a:lstStyle/>
          <a:p>
            <a:fld id="{6BE3604D-0B41-406B-8BDB-ED6C2D68A060}" type="datetimeFigureOut">
              <a:rPr lang="sr-Latn-CS" smtClean="0"/>
              <a:pPr/>
              <a:t>4.4.2018</a:t>
            </a:fld>
            <a:endParaRPr lang="sr-Cyrl-CS"/>
          </a:p>
        </p:txBody>
      </p:sp>
      <p:sp>
        <p:nvSpPr>
          <p:cNvPr id="4" name="Footer Placeholder 3"/>
          <p:cNvSpPr>
            <a:spLocks noGrp="1"/>
          </p:cNvSpPr>
          <p:nvPr>
            <p:ph type="ftr" sz="quarter" idx="11"/>
          </p:nvPr>
        </p:nvSpPr>
        <p:spPr/>
        <p:txBody>
          <a:bodyPr/>
          <a:lstStyle/>
          <a:p>
            <a:endParaRPr lang="sr-Cyrl-CS"/>
          </a:p>
        </p:txBody>
      </p:sp>
      <p:sp>
        <p:nvSpPr>
          <p:cNvPr id="5" name="Slide Number Placeholder 4"/>
          <p:cNvSpPr>
            <a:spLocks noGrp="1"/>
          </p:cNvSpPr>
          <p:nvPr>
            <p:ph type="sldNum" sz="quarter" idx="12"/>
          </p:nvPr>
        </p:nvSpPr>
        <p:spPr/>
        <p:txBody>
          <a:bodyPr/>
          <a:lstStyle/>
          <a:p>
            <a:fld id="{60303E29-F7FD-49C5-A88C-BEEA1770733A}" type="slidenum">
              <a:rPr lang="sr-Cyrl-CS" smtClean="0"/>
              <a:pPr/>
              <a:t>‹#›</a:t>
            </a:fld>
            <a:endParaRPr lang="sr-Cyrl-C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E3604D-0B41-406B-8BDB-ED6C2D68A060}" type="datetimeFigureOut">
              <a:rPr lang="sr-Latn-CS" smtClean="0"/>
              <a:pPr/>
              <a:t>4.4.2018</a:t>
            </a:fld>
            <a:endParaRPr lang="sr-Cyrl-CS"/>
          </a:p>
        </p:txBody>
      </p:sp>
      <p:sp>
        <p:nvSpPr>
          <p:cNvPr id="3" name="Footer Placeholder 2"/>
          <p:cNvSpPr>
            <a:spLocks noGrp="1"/>
          </p:cNvSpPr>
          <p:nvPr>
            <p:ph type="ftr" sz="quarter" idx="11"/>
          </p:nvPr>
        </p:nvSpPr>
        <p:spPr/>
        <p:txBody>
          <a:bodyPr/>
          <a:lstStyle/>
          <a:p>
            <a:endParaRPr lang="sr-Cyrl-CS"/>
          </a:p>
        </p:txBody>
      </p:sp>
      <p:sp>
        <p:nvSpPr>
          <p:cNvPr id="4" name="Slide Number Placeholder 3"/>
          <p:cNvSpPr>
            <a:spLocks noGrp="1"/>
          </p:cNvSpPr>
          <p:nvPr>
            <p:ph type="sldNum" sz="quarter" idx="12"/>
          </p:nvPr>
        </p:nvSpPr>
        <p:spPr/>
        <p:txBody>
          <a:bodyPr/>
          <a:lstStyle/>
          <a:p>
            <a:fld id="{60303E29-F7FD-49C5-A88C-BEEA1770733A}" type="slidenum">
              <a:rPr lang="sr-Cyrl-CS" smtClean="0"/>
              <a:pPr/>
              <a:t>‹#›</a:t>
            </a:fld>
            <a:endParaRPr lang="sr-Cyrl-C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r-Cyrl-C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C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E3604D-0B41-406B-8BDB-ED6C2D68A060}" type="datetimeFigureOut">
              <a:rPr lang="sr-Latn-CS" smtClean="0"/>
              <a:pPr/>
              <a:t>4.4.2018</a:t>
            </a:fld>
            <a:endParaRPr lang="sr-Cyrl-CS"/>
          </a:p>
        </p:txBody>
      </p:sp>
      <p:sp>
        <p:nvSpPr>
          <p:cNvPr id="6" name="Footer Placeholder 5"/>
          <p:cNvSpPr>
            <a:spLocks noGrp="1"/>
          </p:cNvSpPr>
          <p:nvPr>
            <p:ph type="ftr" sz="quarter" idx="11"/>
          </p:nvPr>
        </p:nvSpPr>
        <p:spPr/>
        <p:txBody>
          <a:bodyPr/>
          <a:lstStyle/>
          <a:p>
            <a:endParaRPr lang="sr-Cyrl-CS"/>
          </a:p>
        </p:txBody>
      </p:sp>
      <p:sp>
        <p:nvSpPr>
          <p:cNvPr id="7" name="Slide Number Placeholder 6"/>
          <p:cNvSpPr>
            <a:spLocks noGrp="1"/>
          </p:cNvSpPr>
          <p:nvPr>
            <p:ph type="sldNum" sz="quarter" idx="12"/>
          </p:nvPr>
        </p:nvSpPr>
        <p:spPr/>
        <p:txBody>
          <a:bodyPr/>
          <a:lstStyle/>
          <a:p>
            <a:fld id="{60303E29-F7FD-49C5-A88C-BEEA1770733A}" type="slidenum">
              <a:rPr lang="sr-Cyrl-CS" smtClean="0"/>
              <a:pPr/>
              <a:t>‹#›</a:t>
            </a:fld>
            <a:endParaRPr lang="sr-Cyrl-C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r-Cyrl-C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Cyrl-C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E3604D-0B41-406B-8BDB-ED6C2D68A060}" type="datetimeFigureOut">
              <a:rPr lang="sr-Latn-CS" smtClean="0"/>
              <a:pPr/>
              <a:t>4.4.2018</a:t>
            </a:fld>
            <a:endParaRPr lang="sr-Cyrl-CS"/>
          </a:p>
        </p:txBody>
      </p:sp>
      <p:sp>
        <p:nvSpPr>
          <p:cNvPr id="6" name="Footer Placeholder 5"/>
          <p:cNvSpPr>
            <a:spLocks noGrp="1"/>
          </p:cNvSpPr>
          <p:nvPr>
            <p:ph type="ftr" sz="quarter" idx="11"/>
          </p:nvPr>
        </p:nvSpPr>
        <p:spPr/>
        <p:txBody>
          <a:bodyPr/>
          <a:lstStyle/>
          <a:p>
            <a:endParaRPr lang="sr-Cyrl-CS"/>
          </a:p>
        </p:txBody>
      </p:sp>
      <p:sp>
        <p:nvSpPr>
          <p:cNvPr id="7" name="Slide Number Placeholder 6"/>
          <p:cNvSpPr>
            <a:spLocks noGrp="1"/>
          </p:cNvSpPr>
          <p:nvPr>
            <p:ph type="sldNum" sz="quarter" idx="12"/>
          </p:nvPr>
        </p:nvSpPr>
        <p:spPr/>
        <p:txBody>
          <a:bodyPr/>
          <a:lstStyle/>
          <a:p>
            <a:fld id="{60303E29-F7FD-49C5-A88C-BEEA1770733A}" type="slidenum">
              <a:rPr lang="sr-Cyrl-CS" smtClean="0"/>
              <a:pPr/>
              <a:t>‹#›</a:t>
            </a:fld>
            <a:endParaRPr lang="sr-Cyrl-C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r-Cyrl-C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C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E3604D-0B41-406B-8BDB-ED6C2D68A060}" type="datetimeFigureOut">
              <a:rPr lang="sr-Latn-CS" smtClean="0"/>
              <a:pPr/>
              <a:t>4.4.2018</a:t>
            </a:fld>
            <a:endParaRPr lang="sr-Cyrl-C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Cyrl-C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303E29-F7FD-49C5-A88C-BEEA1770733A}" type="slidenum">
              <a:rPr lang="sr-Cyrl-CS" smtClean="0"/>
              <a:pPr/>
              <a:t>‹#›</a:t>
            </a:fld>
            <a:endParaRPr lang="sr-Cyrl-C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audio" Target="file:///D:\za%20film\Halloween%202.mp3"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7.xml"/><Relationship Id="rId1" Type="http://schemas.openxmlformats.org/officeDocument/2006/relationships/audio" Target="file:///D:\za%20film\Omen%201.mp3" TargetMode="External"/><Relationship Id="rId4" Type="http://schemas.openxmlformats.org/officeDocument/2006/relationships/image" Target="../media/image56.png"/></Relationships>
</file>

<file path=ppt/slides/_rels/slide4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http://crnamagija.com/pictures/home_picture_baron.jpg"/>
          <p:cNvPicPr>
            <a:picLocks noChangeAspect="1" noChangeArrowheads="1"/>
          </p:cNvPicPr>
          <p:nvPr/>
        </p:nvPicPr>
        <p:blipFill>
          <a:blip r:embed="rId2"/>
          <a:srcRect/>
          <a:stretch>
            <a:fillRect/>
          </a:stretch>
        </p:blipFill>
        <p:spPr bwMode="auto">
          <a:xfrm>
            <a:off x="-1" y="0"/>
            <a:ext cx="9075167" cy="6858000"/>
          </a:xfrm>
          <a:prstGeom prst="rect">
            <a:avLst/>
          </a:prstGeom>
          <a:noFill/>
        </p:spPr>
      </p:pic>
      <p:sp>
        <p:nvSpPr>
          <p:cNvPr id="2" name="Title 1"/>
          <p:cNvSpPr>
            <a:spLocks noGrp="1"/>
          </p:cNvSpPr>
          <p:nvPr>
            <p:ph type="ctrTitle"/>
          </p:nvPr>
        </p:nvSpPr>
        <p:spPr>
          <a:xfrm>
            <a:off x="642910" y="1571612"/>
            <a:ext cx="7772400" cy="1470025"/>
          </a:xfrm>
        </p:spPr>
        <p:txBody>
          <a:bodyPr/>
          <a:lstStyle/>
          <a:p>
            <a:r>
              <a:rPr lang="sr-Cyrl-CS" b="1" dirty="0" smtClean="0"/>
              <a:t>Магија</a:t>
            </a:r>
            <a:endParaRPr lang="sr-Cyrl-CS" b="1" dirty="0"/>
          </a:p>
        </p:txBody>
      </p:sp>
      <p:sp>
        <p:nvSpPr>
          <p:cNvPr id="3" name="Subtitle 2"/>
          <p:cNvSpPr>
            <a:spLocks noGrp="1"/>
          </p:cNvSpPr>
          <p:nvPr>
            <p:ph type="subTitle" idx="1"/>
          </p:nvPr>
        </p:nvSpPr>
        <p:spPr>
          <a:xfrm>
            <a:off x="0" y="5105400"/>
            <a:ext cx="9144000" cy="1752600"/>
          </a:xfrm>
          <a:solidFill>
            <a:schemeClr val="tx1"/>
          </a:solidFill>
        </p:spPr>
        <p:txBody>
          <a:bodyPr>
            <a:normAutofit/>
          </a:bodyPr>
          <a:lstStyle/>
          <a:p>
            <a:r>
              <a:rPr lang="sr-Cyrl-CS" sz="2400" dirty="0" smtClean="0">
                <a:solidFill>
                  <a:schemeClr val="bg1"/>
                </a:solidFill>
              </a:rPr>
              <a:t>По тексту Епископа Николаја Протопапаса, презентацију направио вероучитељ Марко Радаковић, Сомбор 2014. л. Г.</a:t>
            </a:r>
            <a:endParaRPr lang="sr-Latn-CS" sz="2400" dirty="0" smtClean="0">
              <a:solidFill>
                <a:schemeClr val="bg1"/>
              </a:solidFill>
            </a:endParaRPr>
          </a:p>
          <a:p>
            <a:r>
              <a:rPr lang="sr-Latn-CS" sz="2400" dirty="0" smtClean="0">
                <a:solidFill>
                  <a:schemeClr val="bg1"/>
                </a:solidFill>
              </a:rPr>
              <a:t>- </a:t>
            </a:r>
            <a:r>
              <a:rPr lang="sr-Cyrl-CS" sz="2400" dirty="0" smtClean="0">
                <a:solidFill>
                  <a:schemeClr val="bg1"/>
                </a:solidFill>
              </a:rPr>
              <a:t>ЗА СРЕДЊЕ ШКОЛЕ - </a:t>
            </a:r>
            <a:endParaRPr lang="sr-Cyrl-CS" sz="2400" dirty="0">
              <a:solidFill>
                <a:schemeClr val="bg1"/>
              </a:solidFill>
            </a:endParaRPr>
          </a:p>
        </p:txBody>
      </p:sp>
      <p:sp>
        <p:nvSpPr>
          <p:cNvPr id="44034" name="AutoShape 2" descr="data:image/jpeg;base64,/9j/4AAQSkZJRgABAQAAAQABAAD/2wCEAAkGBhMSERQUEhQVFRQWGBQWFxcYGBccGRcYFxgYFRgWFRkcHCYhGB0lHBUXHzAgIycpLCwsGR4xNTArNSYtLCkBCQoKDgwOFA8PFCkdHBwpKiksLCkpLDUpNSktLDUqKS0pKS0pLSksKikyNSksNSwtNSwtKjU1KSktKSk1KSkuKf/AABEIAMgA/AMBIgACEQEDEQH/xAAcAAEAAQUBAQAAAAAAAAAAAAAABgEDBAUHAgj/xABAEAACAgEDAgQEAwUGBQMFAAABAgMRAAQSIQUxBhMiQTJRYXEHgZEUI0KhwRUWUrHR8DNTYnLhQ2OyJYKSovH/xAAYAQEBAQEBAAAAAAAAAAAAAAAAAQIEA//EAB0RAQADAAMAAwAAAAAAAAAAAAABAhESEyEDMUH/2gAMAwEAAhEDEQA/AOG4xjAYxjAZXGegMClZWs9hc9iPAs7cbcv+XlPLwLO3PJGZJiy08ZGBaxnpoyOc84DGMYDGMYDGMYDGMYDGMYDGMYDGMYDGMYDGMYDGMYDK5TPQwKZdRctNlVbAyQuXFQn6DMZJ69szoAHocV35+fy+/fARgEcZcEF57GhIJ57fPi/9e4zO0OjYi9pH0PesDXnS541EO1STky6N4ceerUopHc9z/wBo9x9e2SHS+G4IfhAZvmeSD34+X5YHL9L4f1EyikKj5twCPp7n9M2um8BH+N/yUf1P+mdKHTmvhP8Af1y5/ZJqyKPy4OBAofBEQ7qT92P9KzMj8HQ/8tf5nJb/AGa/cAkduP8AxnsdNccgD7E5NEV/uVAe8a/z/ocx5vAWnPZWX7Mf63kyWFx8Qy8IfeuMaOa6r8OP+XKR9HH9R/pmi6h4P1UIJMZZR/EnqH5gcj8xnZxAPmMvw6VfY5R88EZTO+dY8B6bVLciev8A5ielvuf8X/3A5y/xV+HWo0duv72Ed3UcoP8A3F52/fkfUdsCJ4xjAYxjAYxjAYxjAYxjAYxjAZ6BzzjAqxymMYDMnSTgGm+E3+R+fbMbPSC/azgbNdcd24kt9zd96occiv8Ad50LwX0qwZJfWOFQXYBF7iRVNRoCiR378ZBNBNFCtvDvkLA8kFKABMQXuCd4O7uCAB73v+m9c1Q1AEcbAtuVIqO31csB6qNMOPfsPeskjpsaBjtv1Hi+/wCZN/LNnpOixob5Pv7fzzX+GNHKkZefcXYC1Oy028EKV4INbqq+efpl67qVWq0Qe5Nj8siKS9SX1BU4Hvf9MxZuqrwqiz73/kP9c1spIJ5v51lY4gewN/lX0/O8iaz4Zm3k7iBX0r9Bl2IjeSQ3Ne/p+fC3xnvp+k3EE7av+L5e9/T/AFyRT+GEIDRkA12XkffnnHqteNMjqBwR7Ecfr75jS6D1EV9vp8/vm1TQmFQG73Yv2v8A85kJFu7ex/8A5Rr/AHzlGh/s1a785jN0s3YFfXJZLoaFgCwfb65rZIrP2NEGwP1wMbpsbVyfmMy5Yb7D7/Yjmvb8j3zMHTGXaFPH9T9syF6c3vX+zlHIfG34SrJul0YVH7mLsjf9nshPt/D9vfkE0LIxVwVZSQVIogjggg9jn1T1AeVvLBiqgk8WdvJNAcntdf7PF/HU+n126bTqNyBPWGAdgd3EsZ9/TS7SzDs1Cqqud4yrKQaPBGUwGMYwGMYwGMYwGMYwGMZXApjK5TAZkaditsLDEEDt2IIb+Rr88tRpfvVc5tNJqI0kDypvHxFR6a5qhx27fzwK9P0rSekWppjZPprb7dyWJB4HyofSe+H9HG0SNBG0yM43RsrP5Lxhd3lspXZ2U0Tz6e5XbkdTzNQPMESInmbN7khYxY3NKOSy8kEm6J+ZvOp6Hp5j048h0hdgHPktuhYhdg2FudhAFEG+BkG+6ZqJpDt1EPkendv3hlrgAWBQPJBsjsKvmrev8MSx3sXeD2PH+xm+6HqA0aM4qQqAxBsMVFX2Hfv2GbhZgO+MHNP7OkBHmxuF3bTxz+X6Zvuh+FVblywogha7D2BJ785LZkVl5H1/TPGnl5rGJiNdT8KuNzRkbeTXavc/ce+bromidYhuYMfarr+ebU54V+OBxjFafxJpyVVl5K2SPpXf8s1Ta/ZEWI57gVwfb2+2SrWabetdj8/lffIL1/ThJdl/w9j2H0H69sko9aHqMzNy6leCb5A+xHPvm7m0oQLKbsVYHY38+M03Qug33NGwe5/Q/wA8lErhVIC76HH3GBf0bAjj4fY/PMhE+uRnoPiMF3ST/Ea+Y7cfX3zYda6omjgk1ExbykG5tq2bJCgD7kgZVX5PI1Kd0kQsyexBZCQyfcFTY+hyB9b8DyRagywz7IWkR2jpl57Uro4sUOEI2j5d7gkviuNJZ449GIo90DxqGL+SybiG3BwiFkZxw3xPuJOYXiDxXrNXpYlk+CE7kalbzGQkMS5NuUFLwDYJLHnKPX4keDNt6lJGZiVDq5FnjaCp7seBd2T3znJGTfxP14P5TqRIBtjdTtMdxEEtGtejuRdcg5DtZt3koKU8gXe0HsCa5OBYxjGAxjGAxjGAxjGAyuUyowPSZ7GmYiwCRnlCAc2Gj1QPpagpIUn5Amif0wEnTCkEUhAtyx+IcBRwCP1Pz/XPWn1K2u9VoWSCpO4G7PBFnkir4ofLKdVmCSt5Y2rZ2izYDD69u/5ZSDTyMhlCgqCbPp9Nj3B9uD8+AcDczeKEegIFCjdtVbA3kLtNk+3O7bt3Ut/TL8N9Z1MmoDRmMbU2iIml22BSKx2j4iRyFu+QSL0OjjZyE3IgosWZaNbS3poFiCAKFdyKyT/3C8uISTs8W9xGFUbgLJtQyGncGxs5NjkcUQ22n8T69ZpY45HEsgRUVI1Y7k3CNFQgBQ/JLKKJO6wBWdk8FwyfscRmVhI+6R924HdIxc0rMSg54Q1Xah2yNeBtPoomhQtAsxspE0reYrMgDbYmZgGO0Wqn088n36KVwG2hmJItHjM05jTDnAsvKcyNK998tD6jLiPgZeafW+H45GDsPWOxPN/Ld88z5dailVd1Vm+FSwBY/wDSCbP5ZcS8DXaTpaqxYM1mvyr2r8v88pqtbGjG+Pe/Y/PMlid5qhXe/f5Zg9aZdtbeSa/XvkEf1ukiWQNGfVfI+h+X15yIfi91JYpoFljleJolUyb28oN5hfaYwQJeFsqxBI7Edxs+qTiMb5QStbnCgkgX8q5+f63kC8RdYbUTO7yidGIWCJd7MoH8IhoIe5HmODy3G4qQEJCPavqMD6ncAscQZmVFQbFUtwr0ytfzYM3c12rMKDVSwJMtERShVZHF2ofeF3V6GBX/AKTROUDyx7JHBre6A7wPYrIoXut3W7gcEDtxiy60kEhnJYU4Juwv1HJFccj/AMVVpdxT5Rhj35Ck8/qQKyxMKsdz3vn+X0IIPI+Wemdb9x7Gj3+2WcDzjGMBjGMBjGMBjGMBlcpjAZ6Q0c85UYF3zTd+/wA/9b78ZldL1/lOGPIAavmCQaI+oJvm8x9NExPH6mgBfHJPA7++bBuhTFjabR+8JKjcoCna3wXQ3FRf/UKwPeh6pJHOZoTtlG87gQAtrVqRVVzzfyIzZdR8YSSaZIrVVDMwVRRDEgkk9l5AYFADdXeRtKAN8/Ic0bvkfbj3/XPa6xgB6msHg3VAGxR7jkk1gdF8Lu6a6GbSBHYFrlJIR90Vcm6RS9AK9MW4LrdDuS+K4WdYwSZGJCoKJZVYI8gAP/DVrBY/4Wq/f5c0/VnJL/wiy17TdjYRRFEH0A2CQQD35ydfhr4kEvUCksrR+bGsQcEBtyUdm5rKBtjVVkWANpbdgd+ace2eRIDmDpp0miWWM7o3FqaIsfOjRH5jKGSh8/bA2AAOavxT1oaLTvqHUmOMWSCLHsoo1dtS8X8QOXtFIRy2cX/H/rQZ4IYzIAQ8jq1gWDtXaDyP4j3o8UOMDn/i7xnLr9W2pdVjagqql+lVvaCTyTzyeL+Qzv8A+DvjY6/RbZW3aiAhJCe7L/6ch+dgEE/NSffPmDJB4F8Uv0/WRzoTXwut8Oh+JT/mPkQD7YH11Jpwe/fg/pmk6x0EyVtdlO5Sefl8h882HSOsw6lA8MiurAEUQSAQDTAdjzyD75h9RVvMUAlbJ5rihhJcj/FWNtFKkizybmF+WyAwnkh9xYUSTVKLIAviryF9U8QnUSMyQRxkijHHakoFQgyFaQgbT3HH0NHO+9Z6arxt5tSJRVlYKe4PPPbgn65wHqJ0wkEar5SRsWHLt5u11SwSBTFVbghVBF7heBrJ+kSPsCxyM0nq5DbiSSDVn1LuDeoDuasnjLus6eu9Y5dsLcqzMGVVNmnoRk7SCvH37Xm1i63p3JUpIY0EqxBRcoViArSG6O0ELtujR+G7OTP4ogmjPnRlZHSQeYqAUVCvGfSAZGXaUsmwCDZI5Kgk0ADMAwZQxG8XRANBgDzR7/PL0SR7V3cEk7mFkgVY9PH07ZkyahY1KL6lLAuGJrepfY0fZqKHuR7m8ta31EFX3tJtJVQRR7BfqRz9O1fQMGZRZ22V9ict5cmSuD3HB5BH5VlvAYxjAYxjAYxjAYxjAZ6UZTMzpc4V/Uu4e9fEAOTtPtgbnw10XUNNG6QGUWrLYpD2YAkkAA9v1q6o7Trc7s8jQRiBf+GwhY7WkdmDJGaJP8QIWh9vfWdN67MgZILCtuDlVALryVRmUGzRYA1Yuh9N30vQLIn7QSVNHbtAVYdt7VW1AApVJkBFcgqTYYMDr/hkKCRJC7J5S7YgQCzgBEReCzNZcnaRwfVfGRubppUspIUru3BvSQVF1XPfsM6X/dXVSPJFDNHQF+ktUjIYDIFYDkjYqncV5WiootnvxtpNOYNDoSxj1MX7t7jZ2EZUO0vpFuSVUDaaJZu1Xgc06PqY45A8ilwtnbQIJAO0MCRa7qv6ZckZWe9hVG9VKSdos0ws81fvX5ZOes+GOkwBGGsSRSgYIlhyzEgMTTlFB2/uyCwAJN83Y6ZP0+JpG1KxT7gLIkdZApDkGNIgYwfSAaagCAe5wJb+HfjfTafSqkjs7WI99myl3GEjsj0s7BnJWuOWG3OoaceaivtZdwB2uKZbHZhZo/n+ucD6D09tS87xEQ6dJVZpXDOVjkO0oZACh9DbiWA28+ruc750XRJDGscQ2xoNqrZNDvXP3wID1b8XodN1IaWRGWCPck0lWfMNVSjnYvIJHJvtxzy78VPGUXUNUHgUrFGnlqSAC3qZixA7Xu4HyA+2bP8AGTwfJptW04BMU7M6t8iTbKfqL/SvrXN8BjGMC9BrHRgyOysOQykgg/MEcjOteBvxxdQsHUP3i2AJ7p1H/ucesXXq4Pubzj+MD606jpz5NrVnaSDyG9/rZyDeIfAEOpDTadBFT75Fcny5K5YsBzY57NzYvI/4e8ZMOnaeb9pkSXTk6XZt3rINyyRBkrvsDIGviv1lus8cBxGinyt6CdZUbeilEEjpIQux7ZZYiFJ9jxxhHL+m+Hg+5klO0RqxRdxkVGsvRU7YwQDwSR6hYBIz1ovByahmK7ljUkBiysxPcElFCn6jcTz3GSFPEzwzakeWqvLvCQiKqICgOLIIRxuYqDYJNk98zINdINOZFJn5lYn4dlbjsK1u4I20Bf394IH1borLIsUxjiQWEn8v0sT2EjLytdrN9vcc5rJNOzvGqKfMXcjAFCC0Yu1oAVX0N1dkk5P5dWJdQEkdViatqMoIl3JyjNdKwLD0mjx2PGaHWdCXQ62B0vyptygHnaSNpW/f4x3yqjvXNDsCsRRJYEGr+Y7cdiM1ByReLNQrFdpBAvt+lZHjgecYxgMYxgMYxgMYyuAzJ0a3Y3Be3fjd6gKv2q7+wzGrMrp1eYp27qIO358j/fY/bAmvQeiLqXjiSfZGopm5uVyWZjXFIdpA3Ak0eKsiU9L0xhl08GjjD7w8irME8t0BYeYwazu9Cso9H0qyc0/houFMe5mkmv8AdqhDKrUKLGtgs7ib4AND2zrvSemRRlSqKGChNwABKr2HAr39h/lgRvw9qtYuu8zVxJGXjHr2lUEUbu53OiFQQjsAHI+Hk3ydZ1Twu/WBLrd7RqPTpI72h4VPqeXix5rdvkAvcVm3/EHWyalh03SMAzIJNVIbqOIn0xmu7SH249P0JI03iTRzropN2pmYoIyoCwRRJ5bArSBfSi0D8RI24GO3QOlrvMivFJEdjwKY2C7isjOhZSSgDi2uwPT3oHb6fpPTJ9IzIY47BXexHmIVCjdRsXW0BgOzGjZOaKPwRppBpZdVNNKdQxVmAcGRgWUyuZfUi35a+myRRFAnLreEYISIZNPHMPOEYk07gOu4NTyAt5iuNj9jtPln34IbTwZ4ig0GyF2TypLk8ymDMhVFiABFuVAIYknaBQ4U10sr6vzzm/Sfw7XTzoyOskIEgZHjQsA4rbGygUOxNi7HFbjc60ulcKoQMoUBQD7ACgOfpkF/r3QYtdppNPKLVxQPujfwuvyKnn9R2Jz5D12kaKR43FMjMjD5MpKkfqDn2bp4SO5z5P8AxDfd1HVN23TSmiKPxnuPbKI3jGMBjGMCS+BuswxSvDqiRpdQuyUgKSpBtH5VuxscDsx+WS+XpCCR4E1Ei7Tv06xxK3xp5jSkq5Z0O0DjdZ5UHgZyvOk/hf4kgMkMGpUebG16aY91PJEZP3Jq7HNewwL2l0Uj6pk05BkUPI8jSA7uEUvZKNuDGRSPSexNc5ha7pWq08RR40aGwZHjtTQAIB3Uq+mxYtTZ5PvJvHZGn14qGB1MJmdQrWTGCBNNsUAKDVCz8NiiwBtazx75sDtBC0dCNY3mKhXJJDEAkBgFo0CTZFiucg02i6ghMbfss9o9tL5V7EdfSRt7naErdzVeo++F408R6eeHahdZYnVlDoyk+xrvXBvmu2b6X8QGi0cTRbWnIAcbT8I3oCSAArErdCwDx780jjXVaJPPImcAq7HllcfEN1DkX3H6nvgc+8RziR0cfxIrd+Bfy/O805GZGshKO0ZN7CVH2BPbLFZR4xlTlMBjGMBjGMBlRlMYF5Mu9PanH5/y5/pmOjYV6r88DufhPqisiPYpq9/4vcfe8lvWPEiaXTNKV3twkSDvJK3CRiueT3r2Bz516V1UwkcEgbqCn1biKB+hBogjkH88zzqdRIvmzrJI0bo6iT/hE1TblNb2IjF0bIU3dEgO4dF6VHpID+0zRftczGbUu0iAl29hZ+FPhA7dz75qfFPVdK0XljUQMzsu0CZOdvra29Sr6QwthXNZrtN4q0Gn1O79n08KxKVeNViUsHVLArd5zK4NH0CvfnjG1vVZ9drNukjtSzLFcJWNF2m3kJHp3J/iU7uOAOGgpoPE2k/adPuk8tI42SMGThPLTaHkcgbCV3fD5m+gObGeOpeM9PMIwmzcfMWVl9IYkttIsqBITCpDEbgJDtZSc2sn4TznUiaeZXQmyqeYCAdq7FK16VHYbQv0F8bqf8GtCVqEyRsffdZ+3INC7P3/AEyjC8KeO2WKCGd4zIzWXduVhVQ5MlMblIDdyK4JFEEy7wz1qfVM0jx+VCCyoGDb5PUdslmtoCiitE2e4AFx3WfhK5+CZWKyLKjyoHYm/Us3/MNBRuJoiwVv1GcdP0jUNwCVwAAAKAoUL4H+mBskPGfJH4g1+3zkVzJIeBQ5Y9h7Z9cKlDPk38TT/wDU9VffzZP/AJHAiuMYwGMYwGekcggjgjnPOMCRdG1yyERPIU814hNK/qG1GLfDtJJ5WmJFbasKTW+8T66AvthCzQQkrBHbcXZkYbZXOzffA7+ok9iY74O8NNrZjHG6h1G8ISymQL8QRgjUwHPI7Xk969+Gs0OnabzGipzcTHcRyRvMgfZwgIU8EqaJBwOftr2lLIB6mYkKqeq2IJogbgAV3bBeX4Oq/szOKYMPTZWt3uQVv0kEggg1wOObzdazrBnhCRaOPY37qMxoVa4zGfMNEj6c8c1fB3afqPTmVArswc0zqxBANUObJuueTxeBoNRLZvm/9nKM957k4sN3+eWe3GBQ5TKnKYDGMYDGMYDKjKYwLntnmuBlLwDgXoiQbod757ZLNFqpdTtLzyABlTYqska3xVpwBR96+XvYh+/MzpnVTE91uBBBUlgCDx3Ug/69sDqn9k6bTRpOiogCvE5VTe6QFA5aa2IG4EgcGtvYkjfdJgWKaPT6eQmYn9p8xj+5cmPYgQo1slWFQk15TcEciH+H9S8rx7lRywNSs6tsSrO2JRtWywFkseSD8snXh5z5zEqyFASAABFcjH4ePU21V3GyAW+fYJ/pwxRfMKltq7ttgbq9W33AvsDnoSgerv8AUewHzH9QPbnMbS64EC/fPeoW6IPIIPPY/wBRf0/Q4GXpdVYYE3Tso/8AkP5HvmR54ptpBKi/8+/6ZHNP1ERCVdvlnzUKKxG23WOuQT6CyScjsFbtVZ663IVhBjapCywhv8QmmWBmPNWC4kHyI+RIIb7pOu86FZB2fcV/7dx2n/8AGs+T/wAR5d3U9XfBE0o//c59V6fURpHtQALGAqqOwAACqP5DPlf8T2B6trSvbzn/AFFA/wAwcCL4xjAYxjAYxjAu6bVPG4eNmR1NqykhlPzBHIOTbov4tatbj1jHVadxtdXrdtPBp+5P0awcgmMDtnV/FOmj0qywbBGV/dotDk9lKjtR+L7ZyrVdRLksTZJJJ+ZOajK7sC7K198snK78peAymMYDGMYDGMYDGMYDGMYDGMYG46B4jfTsOWMd2VB/mP5Gveq9znXPBnUHkiWR5GbeOxKFQQzWVKgGjY4PIoDvecLzc+HPFEuje09SH4oz8LfUf4T9f8+2B9Ex6grVEj/Kzmyj6oDStw3spPf/ALfZvy/8ZCPDPjKDVL+7b1fxRtw4+w/iH1H8s3z6hCpVgCD7HkfoeMgyOu7vM00qvtYSpHze317gm7aQaEm1fehI1cnNH4o8UKX08QDJu1MLTra3AULOw/6t6oHUqP4Q38YGWOuwyeQ4gk9lcRP6gTGyyKImJ3Rm0FCyv0HfI313qcWrnbUxUyxaWGXv2k87zBfPDhEdPn6iPbKOtya8DyEUBN7ghT32opkJbv7qo9+WHvnzF4xcnXakkEEzS8Gr+I96Jzrnh7xEZJRLITwm1BwNkXLKas2zbNzfLYo/ho8+/Fchtb5gqpEUg0ttXp3GhZuuCbNVzXACF4xjAYxjAYxjAYxjAYxlMBjGMBjGMBjGMBjGMBjGMBjGMBjGMBjGMD1HIVIKkgjkEGiD9Dkw6N+I+oQBZR5wHY3T/maIb8xf1yG50D8LxpZtVBBLAC7MV8y93JtlJje0JFVZBFd1J5yxDdK8pTLR6yWbT+eIpkiqy7owWvmG+Ej6g1kM0fRZ5tbqI4FcxPsacxp/Bt380CBuaxVc2c6D0brKQ6/UJqte6tIZ4o4n3SwoN7Rp+0WdoIAvYKoHkiyuePCXhCbSvqXeRguklcBNOzIdRI6RsqOQQFSinHtvayADmuLon4axvqM9V0k8SnULcigsCzLtYBlqVQVADEgb6oEMCebIMc8Y6ltSFdeRvKIBR9CCiw+hdm7cEBfpnUnHUP2HqQ1y0QiaiDlGRdpJYRbSaWgv6n3JJjX4bdSjki1jeUqTafSySI6bv/TH1J2EkhiY9pJvHFOmN+3OOp+D9Xp41km08saN2Z0ZQferI4P0y/4f8Ca3WqzaaB5FXgsKCg963MQCaI4HPOdJ1up1MHSZXllGrXUyeS4d2kGndAWsEn1OSO4O0bV+K8j3j6Sfp+rhSB3SOOKAwlGIFFAXcV7tJ5hJ9zji3Pw1j1B5uhTpN5LRuJQ23ZtO7d227e9/TL391tVtlbyZNsJqU7GqM2RTmvSbB751mLxH+06no+rFJqZXME5UAb1SWNN32ZXYfqOwz1/fTUR+IWgDXA+o8houBGVkYKSVHBe23Fu5Pc0ccU6auHsK75S8lH4l9FTS9S1EMYpFe1HyVgHC/kGr8si2Zly2jJxW8ZTGRkxjGAxjGAxjGAxjGAxjGAxjGAxjGAxjGAxjGAyTeEfFw0DCWOGN5wwKvJbKq0QQqAimJPxXwO1cnGMrVbcZ1J+s/iF07UKJj08LqwbO16hdu+6RALbnmuCexbI8PHkph1iSMztqmjZiSK3K+8sRXc8LxQon5CmMuvXut+Lvg/x9+yDULLH5yTQSQbSxAUNyK+lk2BXewQcp4P8AGiaJNWrRlzqIWgBDBdgYG2radxvbxx74xjU7bLvR/H4i0Gp0ckIlWVlkjJYjypBQLUO/CihY7c2CRm00X4l6eXSJp+o6X9p8kVDIshSRV9kJrkcAfYDgkXjGNXus0Wm8ZKNdBqPLCxQMhjhQ8KkbbwgZrJJayWNklmPvnrXeNAeq/t8cZH75J/LZgeQQxXcAOCQea7HGManbZpvE3Vv2nUyzbnbexa5Nu8g9t23i644occAds1WMZl5WnZ0xjGEMYxgMYxgMYxgMYxg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r-Cyrl-CS"/>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http://www.wallpaperup.com/uploads/wallpapers/2013/03/20/55153/c625cae431a2a9a33c2ed207a20a97b4.jpg"/>
          <p:cNvPicPr>
            <a:picLocks noChangeAspect="1" noChangeArrowheads="1"/>
          </p:cNvPicPr>
          <p:nvPr/>
        </p:nvPicPr>
        <p:blipFill>
          <a:blip r:embed="rId2" cstate="email"/>
          <a:srcRect/>
          <a:stretch>
            <a:fillRect/>
          </a:stretch>
        </p:blipFill>
        <p:spPr bwMode="auto">
          <a:xfrm>
            <a:off x="0" y="857232"/>
            <a:ext cx="9269668" cy="5719772"/>
          </a:xfrm>
          <a:prstGeom prst="rect">
            <a:avLst/>
          </a:prstGeom>
          <a:noFill/>
        </p:spPr>
      </p:pic>
      <p:sp>
        <p:nvSpPr>
          <p:cNvPr id="2" name="Title 1"/>
          <p:cNvSpPr>
            <a:spLocks noGrp="1"/>
          </p:cNvSpPr>
          <p:nvPr>
            <p:ph type="title"/>
          </p:nvPr>
        </p:nvSpPr>
        <p:spPr>
          <a:xfrm>
            <a:off x="457200" y="274638"/>
            <a:ext cx="8229600" cy="2225668"/>
          </a:xfrm>
        </p:spPr>
        <p:txBody>
          <a:bodyPr>
            <a:noAutofit/>
          </a:bodyPr>
          <a:lstStyle/>
          <a:p>
            <a:r>
              <a:rPr lang="sr-Cyrl-CS" sz="2400" dirty="0">
                <a:solidFill>
                  <a:schemeClr val="bg1"/>
                </a:solidFill>
              </a:rPr>
              <a:t>Магија </a:t>
            </a:r>
            <a:r>
              <a:rPr lang="sr-Cyrl-CS" sz="2400" dirty="0" smtClean="0">
                <a:solidFill>
                  <a:schemeClr val="bg1"/>
                </a:solidFill>
              </a:rPr>
              <a:t>се (тобож)  </a:t>
            </a:r>
            <a:r>
              <a:rPr lang="sr-Cyrl-CS" sz="2400" dirty="0">
                <a:solidFill>
                  <a:schemeClr val="bg1"/>
                </a:solidFill>
              </a:rPr>
              <a:t>дели на белу и црну. Белом се покушава постићи нешто позитивно, а црном штетно и погубно. У оба случаја врши се призив ђавола и догађају се ствари којих се разуман човек ужасава. Главни облици магије су: </a:t>
            </a:r>
            <a:r>
              <a:rPr lang="sr-Cyrl-CS" sz="2400" dirty="0" smtClean="0">
                <a:solidFill>
                  <a:schemeClr val="bg1"/>
                </a:solidFill>
              </a:rPr>
              <a:t/>
            </a:r>
            <a:br>
              <a:rPr lang="sr-Cyrl-CS" sz="2400" dirty="0" smtClean="0">
                <a:solidFill>
                  <a:schemeClr val="bg1"/>
                </a:solidFill>
              </a:rPr>
            </a:br>
            <a:endParaRPr lang="sr-Cyrl-CS" sz="2400"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2.bp.blogspot.com/-iDhiyHYPu3o/T-cHdr0E8gI/AAAAAAAAAfY/JUYSS2BeSa4/s1600/1323917464902.jpg"/>
          <p:cNvPicPr>
            <a:picLocks noChangeAspect="1" noChangeArrowheads="1"/>
          </p:cNvPicPr>
          <p:nvPr/>
        </p:nvPicPr>
        <p:blipFill>
          <a:blip r:embed="rId2" cstate="email"/>
          <a:srcRect/>
          <a:stretch>
            <a:fillRect/>
          </a:stretch>
        </p:blipFill>
        <p:spPr bwMode="auto">
          <a:xfrm>
            <a:off x="-26" y="0"/>
            <a:ext cx="9144026" cy="6858000"/>
          </a:xfrm>
          <a:prstGeom prst="rect">
            <a:avLst/>
          </a:prstGeom>
          <a:noFill/>
        </p:spPr>
      </p:pic>
      <p:sp>
        <p:nvSpPr>
          <p:cNvPr id="2" name="Title 1"/>
          <p:cNvSpPr>
            <a:spLocks noGrp="1"/>
          </p:cNvSpPr>
          <p:nvPr>
            <p:ph type="title"/>
          </p:nvPr>
        </p:nvSpPr>
        <p:spPr>
          <a:xfrm>
            <a:off x="457200" y="274638"/>
            <a:ext cx="8229600" cy="1797040"/>
          </a:xfrm>
        </p:spPr>
        <p:txBody>
          <a:bodyPr>
            <a:normAutofit fontScale="90000"/>
          </a:bodyPr>
          <a:lstStyle/>
          <a:p>
            <a:r>
              <a:rPr lang="sr-Cyrl-CS" sz="2400" dirty="0">
                <a:solidFill>
                  <a:schemeClr val="bg1"/>
                </a:solidFill>
              </a:rPr>
              <a:t>а) Опонашајућа (имитативна) магија. Она се заснива на схватању да се жељена ствар може постићи једноставним символичним актом. Односно, да би се изазвала киша довољно је просути мало воде, да би се одагнала болест довољно је бацити неколико каменчића.</a:t>
            </a:r>
            <a:r>
              <a:rPr lang="sr-Cyrl-CS" sz="2400" dirty="0" smtClean="0">
                <a:solidFill>
                  <a:schemeClr val="bg1"/>
                </a:solidFill>
              </a:rPr>
              <a:t/>
            </a:r>
            <a:br>
              <a:rPr lang="sr-Cyrl-CS" sz="2400" dirty="0" smtClean="0">
                <a:solidFill>
                  <a:schemeClr val="bg1"/>
                </a:solidFill>
              </a:rPr>
            </a:br>
            <a:endParaRPr lang="sr-Cyrl-CS" sz="2400" dirty="0">
              <a:solidFill>
                <a:schemeClr val="bg1"/>
              </a:solidFill>
            </a:endParaRPr>
          </a:p>
        </p:txBody>
      </p:sp>
      <p:pic>
        <p:nvPicPr>
          <p:cNvPr id="24580" name="Picture 4" descr="http://nazametkyvsem.ru/wp-content/uploads/2012/11/gadanie-na-andreiai.jpg"/>
          <p:cNvPicPr>
            <a:picLocks noChangeAspect="1" noChangeArrowheads="1"/>
          </p:cNvPicPr>
          <p:nvPr/>
        </p:nvPicPr>
        <p:blipFill>
          <a:blip r:embed="rId3"/>
          <a:srcRect/>
          <a:stretch>
            <a:fillRect/>
          </a:stretch>
        </p:blipFill>
        <p:spPr bwMode="auto">
          <a:xfrm>
            <a:off x="214282" y="160709"/>
            <a:ext cx="8929718" cy="6697292"/>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97040"/>
          </a:xfrm>
        </p:spPr>
        <p:txBody>
          <a:bodyPr>
            <a:normAutofit fontScale="90000"/>
          </a:bodyPr>
          <a:lstStyle/>
          <a:p>
            <a:r>
              <a:rPr lang="sr-Cyrl-CS" sz="2400" dirty="0">
                <a:solidFill>
                  <a:schemeClr val="bg1"/>
                </a:solidFill>
              </a:rPr>
              <a:t>б) Преносна (прелазна) магија. Овде се део поистовећује са целином. Ако се успе спалити коса непријатеља спаљује се и сам непријатељ. Ако успе да сахрани његове нокте, сахрањује њега самог. Ако прободе његову кошуљу, пробада њега самог.</a:t>
            </a:r>
            <a:r>
              <a:rPr lang="sr-Cyrl-CS" sz="2400" dirty="0" smtClean="0">
                <a:solidFill>
                  <a:schemeClr val="bg1"/>
                </a:solidFill>
              </a:rPr>
              <a:t/>
            </a:r>
            <a:br>
              <a:rPr lang="sr-Cyrl-CS" sz="2400" dirty="0" smtClean="0">
                <a:solidFill>
                  <a:schemeClr val="bg1"/>
                </a:solidFill>
              </a:rPr>
            </a:br>
            <a:endParaRPr lang="sr-Cyrl-CS" sz="2400" dirty="0">
              <a:solidFill>
                <a:schemeClr val="bg1"/>
              </a:solidFill>
            </a:endParaRPr>
          </a:p>
        </p:txBody>
      </p:sp>
      <p:pic>
        <p:nvPicPr>
          <p:cNvPr id="3" name="Picture 2" descr="http://skidanjemagije.com/wp-content/uploads/2011/01/magija-300x202.jpg"/>
          <p:cNvPicPr>
            <a:picLocks noChangeAspect="1" noChangeArrowheads="1"/>
          </p:cNvPicPr>
          <p:nvPr/>
        </p:nvPicPr>
        <p:blipFill>
          <a:blip r:embed="rId2"/>
          <a:srcRect/>
          <a:stretch>
            <a:fillRect/>
          </a:stretch>
        </p:blipFill>
        <p:spPr bwMode="auto">
          <a:xfrm>
            <a:off x="1000100" y="1928802"/>
            <a:ext cx="7143800" cy="4810162"/>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97040"/>
          </a:xfrm>
        </p:spPr>
        <p:txBody>
          <a:bodyPr>
            <a:normAutofit/>
          </a:bodyPr>
          <a:lstStyle/>
          <a:p>
            <a:r>
              <a:rPr lang="sr-Cyrl-CS" sz="2400" dirty="0">
                <a:solidFill>
                  <a:schemeClr val="bg1"/>
                </a:solidFill>
              </a:rPr>
              <a:t>в) Симпатијска и антипатијска магија. Заснива се на дејству осећања. Магова осећања стварају одговарајуће ефекте симпатије или антипатије одређеном лицу.</a:t>
            </a:r>
            <a:r>
              <a:rPr lang="sr-Cyrl-CS" sz="2400" dirty="0" smtClean="0">
                <a:solidFill>
                  <a:schemeClr val="bg1"/>
                </a:solidFill>
              </a:rPr>
              <a:t/>
            </a:r>
            <a:br>
              <a:rPr lang="sr-Cyrl-CS" sz="2400" dirty="0" smtClean="0">
                <a:solidFill>
                  <a:schemeClr val="bg1"/>
                </a:solidFill>
              </a:rPr>
            </a:br>
            <a:endParaRPr lang="sr-Cyrl-CS" sz="2400" dirty="0">
              <a:solidFill>
                <a:schemeClr val="bg1"/>
              </a:solidFill>
            </a:endParaRPr>
          </a:p>
        </p:txBody>
      </p:sp>
      <p:pic>
        <p:nvPicPr>
          <p:cNvPr id="22530" name="Picture 2" descr="http://www.alo.rs/resources/img/22-02-2013/single_news/339637-crna-magija-foto-a-isakovic.jpg"/>
          <p:cNvPicPr>
            <a:picLocks noChangeAspect="1" noChangeArrowheads="1"/>
          </p:cNvPicPr>
          <p:nvPr/>
        </p:nvPicPr>
        <p:blipFill>
          <a:blip r:embed="rId2"/>
          <a:srcRect/>
          <a:stretch>
            <a:fillRect/>
          </a:stretch>
        </p:blipFill>
        <p:spPr bwMode="auto">
          <a:xfrm>
            <a:off x="-1" y="1714488"/>
            <a:ext cx="9184843" cy="5143512"/>
          </a:xfrm>
          <a:prstGeom prst="rect">
            <a:avLst/>
          </a:prstGeom>
          <a:noFill/>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97040"/>
          </a:xfrm>
        </p:spPr>
        <p:txBody>
          <a:bodyPr>
            <a:normAutofit/>
          </a:bodyPr>
          <a:lstStyle/>
          <a:p>
            <a:r>
              <a:rPr lang="sr-Cyrl-CS" sz="2400" dirty="0">
                <a:solidFill>
                  <a:schemeClr val="bg1"/>
                </a:solidFill>
              </a:rPr>
              <a:t>г) Заштитна магија која амајлијама пружа већу одбрамбену моћ него што је непријатељска сила. </a:t>
            </a:r>
            <a:r>
              <a:rPr lang="sr-Cyrl-CS" sz="2400" dirty="0" smtClean="0">
                <a:solidFill>
                  <a:schemeClr val="bg1"/>
                </a:solidFill>
              </a:rPr>
              <a:t/>
            </a:r>
            <a:br>
              <a:rPr lang="sr-Cyrl-CS" sz="2400" dirty="0" smtClean="0">
                <a:solidFill>
                  <a:schemeClr val="bg1"/>
                </a:solidFill>
              </a:rPr>
            </a:br>
            <a:endParaRPr lang="sr-Cyrl-CS" sz="2400" dirty="0">
              <a:solidFill>
                <a:schemeClr val="bg1"/>
              </a:solidFill>
            </a:endParaRPr>
          </a:p>
        </p:txBody>
      </p:sp>
      <p:pic>
        <p:nvPicPr>
          <p:cNvPr id="21506" name="Picture 2" descr="http://www.astrolook.com/magazin/sl/142-4.jpg"/>
          <p:cNvPicPr>
            <a:picLocks noChangeAspect="1" noChangeArrowheads="1"/>
          </p:cNvPicPr>
          <p:nvPr/>
        </p:nvPicPr>
        <p:blipFill>
          <a:blip r:embed="rId2"/>
          <a:srcRect/>
          <a:stretch>
            <a:fillRect/>
          </a:stretch>
        </p:blipFill>
        <p:spPr bwMode="auto">
          <a:xfrm>
            <a:off x="4143372" y="1785926"/>
            <a:ext cx="4595828" cy="4595828"/>
          </a:xfrm>
          <a:prstGeom prst="rect">
            <a:avLst/>
          </a:prstGeom>
          <a:noFill/>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zvezdarica.com/wp-content/uploads/2013/03/%C5%A0EST-OBLIKA-AMAJLIJA-CIJE-SU-CRTE%C5%BDE-NA%C5%A0I-PRECI-NOSILI-SA-SOBOM-ZA-ISECANJE-IZ-CASOPISAI.jpg"/>
          <p:cNvPicPr>
            <a:picLocks noChangeAspect="1" noChangeArrowheads="1"/>
          </p:cNvPicPr>
          <p:nvPr/>
        </p:nvPicPr>
        <p:blipFill>
          <a:blip r:embed="rId2" cstate="email"/>
          <a:srcRect/>
          <a:stretch>
            <a:fillRect/>
          </a:stretch>
        </p:blipFill>
        <p:spPr bwMode="auto">
          <a:xfrm>
            <a:off x="0" y="0"/>
            <a:ext cx="9144000" cy="6931509"/>
          </a:xfrm>
          <a:prstGeom prst="rect">
            <a:avLst/>
          </a:prstGeom>
          <a:noFill/>
        </p:spPr>
      </p:pic>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oglasnatabla.rs/img/upload/slike/oglasi/11/71/11716_CUVARKUCE-grupna3.jpg"/>
          <p:cNvPicPr>
            <a:picLocks noChangeAspect="1" noChangeArrowheads="1"/>
          </p:cNvPicPr>
          <p:nvPr/>
        </p:nvPicPr>
        <p:blipFill>
          <a:blip r:embed="rId2"/>
          <a:srcRect/>
          <a:stretch>
            <a:fillRect/>
          </a:stretch>
        </p:blipFill>
        <p:spPr bwMode="auto">
          <a:xfrm>
            <a:off x="0" y="0"/>
            <a:ext cx="9215466" cy="6858000"/>
          </a:xfrm>
          <a:prstGeom prst="rect">
            <a:avLst/>
          </a:prstGeom>
          <a:noFill/>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97040"/>
          </a:xfrm>
        </p:spPr>
        <p:txBody>
          <a:bodyPr>
            <a:normAutofit fontScale="90000"/>
          </a:bodyPr>
          <a:lstStyle/>
          <a:p>
            <a:r>
              <a:rPr lang="sr-Cyrl-CS" sz="2400" dirty="0">
                <a:solidFill>
                  <a:schemeClr val="bg1"/>
                </a:solidFill>
              </a:rPr>
              <a:t>Треба, свакако, напоменути да овде поред ужасних имамо и смешне моменте. Поред сатаниста постоје и преваранти који злоупотребљавају наивност народа, представљајући се као астролози и познаваоци будућности. Таквима веровати значи бити жртва обмане. </a:t>
            </a:r>
            <a:r>
              <a:rPr lang="sr-Cyrl-CS" sz="2400" dirty="0" smtClean="0">
                <a:solidFill>
                  <a:schemeClr val="bg1"/>
                </a:solidFill>
              </a:rPr>
              <a:t/>
            </a:r>
            <a:br>
              <a:rPr lang="sr-Cyrl-CS" sz="2400" dirty="0" smtClean="0">
                <a:solidFill>
                  <a:schemeClr val="bg1"/>
                </a:solidFill>
              </a:rPr>
            </a:br>
            <a:endParaRPr lang="sr-Cyrl-CS" sz="2400" dirty="0">
              <a:solidFill>
                <a:schemeClr val="bg1"/>
              </a:solidFill>
            </a:endParaRPr>
          </a:p>
        </p:txBody>
      </p:sp>
      <p:pic>
        <p:nvPicPr>
          <p:cNvPr id="20482" name="Picture 2" descr="http://media-portal.biz/wp-content/uploads/1257353732Vidoviti_Milan.jpg"/>
          <p:cNvPicPr>
            <a:picLocks noChangeAspect="1" noChangeArrowheads="1"/>
          </p:cNvPicPr>
          <p:nvPr/>
        </p:nvPicPr>
        <p:blipFill>
          <a:blip r:embed="rId2" cstate="email"/>
          <a:srcRect/>
          <a:stretch>
            <a:fillRect/>
          </a:stretch>
        </p:blipFill>
        <p:spPr bwMode="auto">
          <a:xfrm>
            <a:off x="214283" y="1952346"/>
            <a:ext cx="3571900" cy="4905654"/>
          </a:xfrm>
          <a:prstGeom prst="rect">
            <a:avLst/>
          </a:prstGeom>
          <a:noFill/>
        </p:spPr>
      </p:pic>
      <p:pic>
        <p:nvPicPr>
          <p:cNvPr id="20484" name="Picture 4" descr="http://cdn.aktuelno.me/wp-content/uploads/vidoviti-milan-tarot.jpg"/>
          <p:cNvPicPr>
            <a:picLocks noChangeAspect="1" noChangeArrowheads="1"/>
          </p:cNvPicPr>
          <p:nvPr/>
        </p:nvPicPr>
        <p:blipFill>
          <a:blip r:embed="rId3" cstate="email"/>
          <a:srcRect/>
          <a:stretch>
            <a:fillRect/>
          </a:stretch>
        </p:blipFill>
        <p:spPr bwMode="auto">
          <a:xfrm>
            <a:off x="3571875" y="1928802"/>
            <a:ext cx="5572125" cy="4257675"/>
          </a:xfrm>
          <a:prstGeom prst="rect">
            <a:avLst/>
          </a:prstGeom>
          <a:noFill/>
        </p:spPr>
      </p:pic>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797040"/>
          </a:xfrm>
        </p:spPr>
        <p:txBody>
          <a:bodyPr>
            <a:normAutofit fontScale="90000"/>
          </a:bodyPr>
          <a:lstStyle/>
          <a:p>
            <a:r>
              <a:rPr lang="sr-Cyrl-CS" sz="2400" dirty="0">
                <a:solidFill>
                  <a:schemeClr val="bg1"/>
                </a:solidFill>
              </a:rPr>
              <a:t>За остварење жеља користе се разне необичне ствари и средства без којих сила магије не може да утиче на лица и објекте. На први поглед ова средства изгледају смешна и детињаста. За магију су, међутим, основни принципи </a:t>
            </a:r>
            <a:r>
              <a:rPr lang="sr-Cyrl-CS" sz="2400" b="1" dirty="0">
                <a:solidFill>
                  <a:schemeClr val="bg1"/>
                </a:solidFill>
              </a:rPr>
              <a:t>јер </a:t>
            </a:r>
            <a:r>
              <a:rPr lang="sr-Cyrl-CS" sz="2400" dirty="0">
                <a:solidFill>
                  <a:schemeClr val="bg1"/>
                </a:solidFill>
              </a:rPr>
              <a:t>се преко њих преноси моћ. </a:t>
            </a:r>
            <a:r>
              <a:rPr lang="sr-Cyrl-CS" sz="2400" dirty="0" smtClean="0">
                <a:solidFill>
                  <a:schemeClr val="bg1"/>
                </a:solidFill>
              </a:rPr>
              <a:t/>
            </a:r>
            <a:br>
              <a:rPr lang="sr-Cyrl-CS" sz="2400" dirty="0" smtClean="0">
                <a:solidFill>
                  <a:schemeClr val="bg1"/>
                </a:solidFill>
              </a:rPr>
            </a:br>
            <a:endParaRPr lang="sr-Cyrl-CS" sz="2400" dirty="0">
              <a:solidFill>
                <a:schemeClr val="bg1"/>
              </a:solidFill>
            </a:endParaRPr>
          </a:p>
        </p:txBody>
      </p:sp>
      <p:pic>
        <p:nvPicPr>
          <p:cNvPr id="49154" name="Picture 2" descr="Image result for vlaška lutka"/>
          <p:cNvPicPr>
            <a:picLocks noChangeAspect="1" noChangeArrowheads="1"/>
          </p:cNvPicPr>
          <p:nvPr/>
        </p:nvPicPr>
        <p:blipFill>
          <a:blip r:embed="rId3"/>
          <a:srcRect/>
          <a:stretch>
            <a:fillRect/>
          </a:stretch>
        </p:blipFill>
        <p:spPr bwMode="auto">
          <a:xfrm>
            <a:off x="2071670" y="1857970"/>
            <a:ext cx="5629283" cy="4218976"/>
          </a:xfrm>
          <a:prstGeom prst="rect">
            <a:avLst/>
          </a:prstGeom>
          <a:noFill/>
        </p:spPr>
      </p:pic>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telegraf.rs/wp-content/uploads/2014/01/16/vidovitost-2-670x44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274638"/>
            <a:ext cx="8229600" cy="3868742"/>
          </a:xfrm>
        </p:spPr>
        <p:txBody>
          <a:bodyPr>
            <a:normAutofit/>
          </a:bodyPr>
          <a:lstStyle/>
          <a:p>
            <a:r>
              <a:rPr lang="sr-Cyrl-CS" sz="2400" dirty="0" smtClean="0"/>
              <a:t/>
            </a:r>
            <a:br>
              <a:rPr lang="sr-Cyrl-CS" sz="2400" dirty="0" smtClean="0"/>
            </a:br>
            <a:endParaRPr lang="sr-Cyrl-CS" sz="2400" dirty="0"/>
          </a:p>
        </p:txBody>
      </p:sp>
      <p:sp>
        <p:nvSpPr>
          <p:cNvPr id="3" name="Rectangle 2"/>
          <p:cNvSpPr/>
          <p:nvPr/>
        </p:nvSpPr>
        <p:spPr>
          <a:xfrm>
            <a:off x="0" y="0"/>
            <a:ext cx="9144000" cy="1384995"/>
          </a:xfrm>
          <a:prstGeom prst="rect">
            <a:avLst/>
          </a:prstGeom>
        </p:spPr>
        <p:txBody>
          <a:bodyPr wrap="square">
            <a:spAutoFit/>
          </a:bodyPr>
          <a:lstStyle/>
          <a:p>
            <a:r>
              <a:rPr lang="sr-Cyrl-CS" sz="2800" dirty="0">
                <a:solidFill>
                  <a:schemeClr val="bg1"/>
                </a:solidFill>
              </a:rPr>
              <a:t>Сродно магији је прорицање, гатање, које помоћу злих духова покушава да продре у тајанствени свет будућности и расветли будуће догађаје. Главни облици ове појаве су:</a:t>
            </a:r>
          </a:p>
        </p:txBody>
      </p:sp>
      <p:sp>
        <p:nvSpPr>
          <p:cNvPr id="4" name="TextBox 3"/>
          <p:cNvSpPr txBox="1"/>
          <p:nvPr/>
        </p:nvSpPr>
        <p:spPr>
          <a:xfrm>
            <a:off x="411997" y="5214950"/>
            <a:ext cx="8732003" cy="830997"/>
          </a:xfrm>
          <a:prstGeom prst="rect">
            <a:avLst/>
          </a:prstGeom>
          <a:noFill/>
        </p:spPr>
        <p:txBody>
          <a:bodyPr wrap="square" rtlCol="0">
            <a:spAutoFit/>
          </a:bodyPr>
          <a:lstStyle/>
          <a:p>
            <a:r>
              <a:rPr lang="sr-Cyrl-CS" sz="2400" b="1" dirty="0">
                <a:solidFill>
                  <a:schemeClr val="bg1"/>
                </a:solidFill>
              </a:rPr>
              <a:t>1)    Сновиђења, где се на основу снова покушава протумачити будућност.</a:t>
            </a: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srpskikulturniklub.com/wp-content/uploads/2013/07/crna-magija.jpg"/>
          <p:cNvPicPr>
            <a:picLocks noChangeAspect="1" noChangeArrowheads="1"/>
          </p:cNvPicPr>
          <p:nvPr/>
        </p:nvPicPr>
        <p:blipFill>
          <a:blip r:embed="rId3"/>
          <a:srcRect/>
          <a:stretch>
            <a:fillRect/>
          </a:stretch>
        </p:blipFill>
        <p:spPr bwMode="auto">
          <a:xfrm>
            <a:off x="0" y="0"/>
            <a:ext cx="9114462" cy="6858000"/>
          </a:xfrm>
          <a:prstGeom prst="rect">
            <a:avLst/>
          </a:prstGeom>
          <a:noFill/>
        </p:spPr>
      </p:pic>
      <p:sp>
        <p:nvSpPr>
          <p:cNvPr id="3" name="Content Placeholder 2"/>
          <p:cNvSpPr>
            <a:spLocks noGrp="1"/>
          </p:cNvSpPr>
          <p:nvPr>
            <p:ph idx="1"/>
          </p:nvPr>
        </p:nvSpPr>
        <p:spPr>
          <a:xfrm>
            <a:off x="0" y="4743448"/>
            <a:ext cx="8229600" cy="2114552"/>
          </a:xfrm>
          <a:solidFill>
            <a:schemeClr val="tx1"/>
          </a:solidFill>
        </p:spPr>
        <p:txBody>
          <a:bodyPr/>
          <a:lstStyle/>
          <a:p>
            <a:r>
              <a:rPr lang="sr-Cyrl-CS" dirty="0">
                <a:solidFill>
                  <a:schemeClr val="bg1"/>
                </a:solidFill>
              </a:rPr>
              <a:t>Магија је покушај човека да насилно себи потчини све оно што жели, да неутралише сваку супротну силу, да упозна будућност и постигне све што жели.</a:t>
            </a:r>
          </a:p>
        </p:txBody>
      </p:sp>
      <p:pic>
        <p:nvPicPr>
          <p:cNvPr id="4" name="Halloween 2.mp3">
            <a:hlinkClick r:id="" action="ppaction://media"/>
          </p:cNvPr>
          <p:cNvPicPr>
            <a:picLocks noRot="1" noChangeAspect="1"/>
          </p:cNvPicPr>
          <p:nvPr>
            <a:audioFile r:link="rId1"/>
          </p:nvPr>
        </p:nvPicPr>
        <p:blipFill>
          <a:blip r:embed="rId4"/>
          <a:stretch>
            <a:fillRect/>
          </a:stretch>
        </p:blipFill>
        <p:spPr>
          <a:xfrm>
            <a:off x="7500958" y="4000504"/>
            <a:ext cx="304800" cy="30480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numSld="4"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386" name="Picture 2" descr="http://www.alexanthorn.com/knjige/nekro_pic/necronomicon1.jpg"/>
          <p:cNvPicPr>
            <a:picLocks noChangeAspect="1" noChangeArrowheads="1"/>
          </p:cNvPicPr>
          <p:nvPr/>
        </p:nvPicPr>
        <p:blipFill>
          <a:blip r:embed="rId2" cstate="email"/>
          <a:srcRect/>
          <a:stretch>
            <a:fillRect/>
          </a:stretch>
        </p:blipFill>
        <p:spPr bwMode="auto">
          <a:xfrm>
            <a:off x="1785918" y="0"/>
            <a:ext cx="4786346" cy="6763864"/>
          </a:xfrm>
          <a:prstGeom prst="rect">
            <a:avLst/>
          </a:prstGeom>
          <a:noFill/>
        </p:spPr>
      </p:pic>
      <p:sp>
        <p:nvSpPr>
          <p:cNvPr id="3" name="TextBox 2"/>
          <p:cNvSpPr txBox="1"/>
          <p:nvPr/>
        </p:nvSpPr>
        <p:spPr>
          <a:xfrm>
            <a:off x="357158" y="4929198"/>
            <a:ext cx="8001056" cy="830997"/>
          </a:xfrm>
          <a:prstGeom prst="rect">
            <a:avLst/>
          </a:prstGeom>
          <a:solidFill>
            <a:schemeClr val="accent1">
              <a:lumMod val="20000"/>
              <a:lumOff val="80000"/>
            </a:schemeClr>
          </a:solidFill>
        </p:spPr>
        <p:txBody>
          <a:bodyPr wrap="square" rtlCol="0">
            <a:spAutoFit/>
          </a:bodyPr>
          <a:lstStyle/>
          <a:p>
            <a:r>
              <a:rPr lang="sr-Cyrl-CS" sz="2400" b="1" dirty="0"/>
              <a:t>2)    Некромантија, тј. спиритизам кроз којег се тобоже успоставља контакт са духовима мртвих.</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alexanthorn.com/knjige/nekro_pic/nec62.gif"/>
          <p:cNvPicPr>
            <a:picLocks noChangeAspect="1" noChangeArrowheads="1"/>
          </p:cNvPicPr>
          <p:nvPr/>
        </p:nvPicPr>
        <p:blipFill>
          <a:blip r:embed="rId2"/>
          <a:srcRect/>
          <a:stretch>
            <a:fillRect/>
          </a:stretch>
        </p:blipFill>
        <p:spPr bwMode="auto">
          <a:xfrm>
            <a:off x="1357290" y="0"/>
            <a:ext cx="6786578" cy="6863264"/>
          </a:xfrm>
          <a:prstGeom prst="rect">
            <a:avLst/>
          </a:prstGeom>
          <a:noFill/>
        </p:spPr>
      </p:pic>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Cyrl-CS"/>
          </a:p>
        </p:txBody>
      </p:sp>
      <p:pic>
        <p:nvPicPr>
          <p:cNvPr id="55298" name="Picture 2" descr="http://www.segodnya.ua/img/article/4869/60_main.jpg"/>
          <p:cNvPicPr>
            <a:picLocks noChangeAspect="1" noChangeArrowheads="1"/>
          </p:cNvPicPr>
          <p:nvPr/>
        </p:nvPicPr>
        <p:blipFill>
          <a:blip r:embed="rId2"/>
          <a:srcRect/>
          <a:stretch>
            <a:fillRect/>
          </a:stretch>
        </p:blipFill>
        <p:spPr bwMode="auto">
          <a:xfrm>
            <a:off x="-1" y="0"/>
            <a:ext cx="9121167" cy="6858000"/>
          </a:xfrm>
          <a:prstGeom prst="rect">
            <a:avLst/>
          </a:prstGeom>
          <a:noFill/>
        </p:spPr>
      </p:pic>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362" name="Picture 2" descr="http://ww1.prweb.com/prfiles/2012/08/29/9849600/The%20Raven%20Mocker%20Photo.jpg"/>
          <p:cNvPicPr>
            <a:picLocks noChangeAspect="1" noChangeArrowheads="1"/>
          </p:cNvPicPr>
          <p:nvPr/>
        </p:nvPicPr>
        <p:blipFill>
          <a:blip r:embed="rId2" cstate="email"/>
          <a:srcRect/>
          <a:stretch>
            <a:fillRect/>
          </a:stretch>
        </p:blipFill>
        <p:spPr bwMode="auto">
          <a:xfrm>
            <a:off x="1214414" y="0"/>
            <a:ext cx="6643702" cy="6821546"/>
          </a:xfrm>
          <a:prstGeom prst="rect">
            <a:avLst/>
          </a:prstGeom>
          <a:noFill/>
        </p:spPr>
      </p:pic>
      <p:sp>
        <p:nvSpPr>
          <p:cNvPr id="2" name="Title 1"/>
          <p:cNvSpPr>
            <a:spLocks noGrp="1"/>
          </p:cNvSpPr>
          <p:nvPr>
            <p:ph type="title"/>
          </p:nvPr>
        </p:nvSpPr>
        <p:spPr>
          <a:xfrm>
            <a:off x="457200" y="274638"/>
            <a:ext cx="8229600" cy="3868742"/>
          </a:xfrm>
        </p:spPr>
        <p:txBody>
          <a:bodyPr>
            <a:normAutofit/>
          </a:bodyPr>
          <a:lstStyle/>
          <a:p>
            <a:r>
              <a:rPr lang="sr-Cyrl-CS" sz="2400" dirty="0" smtClean="0"/>
              <a:t/>
            </a:r>
            <a:br>
              <a:rPr lang="sr-Cyrl-CS" sz="2400" dirty="0" smtClean="0"/>
            </a:br>
            <a:endParaRPr lang="sr-Cyrl-CS" sz="2400" dirty="0"/>
          </a:p>
        </p:txBody>
      </p:sp>
      <p:sp>
        <p:nvSpPr>
          <p:cNvPr id="4" name="TextBox 3"/>
          <p:cNvSpPr txBox="1"/>
          <p:nvPr/>
        </p:nvSpPr>
        <p:spPr>
          <a:xfrm>
            <a:off x="357158" y="4929198"/>
            <a:ext cx="8747716" cy="461665"/>
          </a:xfrm>
          <a:prstGeom prst="rect">
            <a:avLst/>
          </a:prstGeom>
          <a:solidFill>
            <a:schemeClr val="accent1">
              <a:lumMod val="20000"/>
              <a:lumOff val="80000"/>
            </a:schemeClr>
          </a:solidFill>
        </p:spPr>
        <p:txBody>
          <a:bodyPr wrap="square" rtlCol="0">
            <a:spAutoFit/>
          </a:bodyPr>
          <a:lstStyle/>
          <a:p>
            <a:r>
              <a:rPr lang="sr-Cyrl-CS" sz="2400" b="1" dirty="0"/>
              <a:t>3)    Гатање помоћу птица, њиховог лета, крила, гласова</a:t>
            </a:r>
            <a:r>
              <a:rPr lang="sr-Cyrl-CS" sz="2400" b="1" dirty="0" smtClean="0"/>
              <a:t>..</a:t>
            </a:r>
            <a:endParaRPr lang="sr-Cyrl-CS" sz="2400" b="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868742"/>
          </a:xfrm>
        </p:spPr>
        <p:txBody>
          <a:bodyPr>
            <a:normAutofit/>
          </a:bodyPr>
          <a:lstStyle/>
          <a:p>
            <a:r>
              <a:rPr lang="sr-Cyrl-CS" sz="2400" dirty="0" smtClean="0"/>
              <a:t/>
            </a:r>
            <a:br>
              <a:rPr lang="sr-Cyrl-CS" sz="2400" dirty="0" smtClean="0"/>
            </a:br>
            <a:endParaRPr lang="sr-Cyrl-CS" sz="2400" dirty="0"/>
          </a:p>
        </p:txBody>
      </p:sp>
      <p:sp>
        <p:nvSpPr>
          <p:cNvPr id="4" name="TextBox 3"/>
          <p:cNvSpPr txBox="1"/>
          <p:nvPr/>
        </p:nvSpPr>
        <p:spPr>
          <a:xfrm>
            <a:off x="428596" y="0"/>
            <a:ext cx="8215370" cy="954107"/>
          </a:xfrm>
          <a:prstGeom prst="rect">
            <a:avLst/>
          </a:prstGeom>
          <a:solidFill>
            <a:schemeClr val="accent1">
              <a:lumMod val="20000"/>
              <a:lumOff val="80000"/>
            </a:schemeClr>
          </a:solidFill>
        </p:spPr>
        <p:txBody>
          <a:bodyPr wrap="square" rtlCol="0">
            <a:spAutoFit/>
          </a:bodyPr>
          <a:lstStyle/>
          <a:p>
            <a:r>
              <a:rPr lang="sr-Cyrl-CS" sz="2800" dirty="0"/>
              <a:t>4)    Астрологија, која се занима кретањем и положајем небеских тела.</a:t>
            </a:r>
            <a:endParaRPr lang="sr-Cyrl-CS" sz="2800" b="1" dirty="0"/>
          </a:p>
        </p:txBody>
      </p:sp>
      <p:pic>
        <p:nvPicPr>
          <p:cNvPr id="14338" name="Picture 2" descr="http://www.nadlanu.com/upload/thumbs/images/articles/2013/08/20/horoskop12_1377028160_670x0.jpg"/>
          <p:cNvPicPr>
            <a:picLocks noChangeAspect="1" noChangeArrowheads="1"/>
          </p:cNvPicPr>
          <p:nvPr/>
        </p:nvPicPr>
        <p:blipFill>
          <a:blip r:embed="rId2"/>
          <a:srcRect/>
          <a:stretch>
            <a:fillRect/>
          </a:stretch>
        </p:blipFill>
        <p:spPr bwMode="auto">
          <a:xfrm>
            <a:off x="-21343" y="1071546"/>
            <a:ext cx="9165343" cy="5143536"/>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Cyrl-CS"/>
          </a:p>
        </p:txBody>
      </p:sp>
      <p:pic>
        <p:nvPicPr>
          <p:cNvPr id="51202" name="Picture 2" descr="http://www.astrologijanenaradasin.com/slike/covek-kosmos-astrologija.jpg"/>
          <p:cNvPicPr>
            <a:picLocks noChangeAspect="1" noChangeArrowheads="1"/>
          </p:cNvPicPr>
          <p:nvPr/>
        </p:nvPicPr>
        <p:blipFill>
          <a:blip r:embed="rId2"/>
          <a:srcRect/>
          <a:stretch>
            <a:fillRect/>
          </a:stretch>
        </p:blipFill>
        <p:spPr bwMode="auto">
          <a:xfrm>
            <a:off x="0" y="33551"/>
            <a:ext cx="9144000" cy="6824449"/>
          </a:xfrm>
          <a:prstGeom prst="rect">
            <a:avLst/>
          </a:prstGeom>
          <a:noFill/>
        </p:spPr>
      </p:pic>
      <p:pic>
        <p:nvPicPr>
          <p:cNvPr id="4" name="Picture 2" descr="http://www.udeoghjemme.dk/%7E/media/websites/udeoghjemme.dk/Website2/2012/Horoskop/horoskop-og-astrologi-456x260.ashx"/>
          <p:cNvPicPr>
            <a:picLocks noChangeAspect="1" noChangeArrowheads="1"/>
          </p:cNvPicPr>
          <p:nvPr/>
        </p:nvPicPr>
        <p:blipFill>
          <a:blip r:embed="rId3"/>
          <a:srcRect/>
          <a:stretch>
            <a:fillRect/>
          </a:stretch>
        </p:blipFill>
        <p:spPr bwMode="auto">
          <a:xfrm>
            <a:off x="0" y="0"/>
            <a:ext cx="9146216" cy="6858000"/>
          </a:xfrm>
          <a:prstGeom prst="rect">
            <a:avLst/>
          </a:prstGeom>
          <a:noFill/>
        </p:spPr>
      </p:pic>
      <p:pic>
        <p:nvPicPr>
          <p:cNvPr id="51204" name="Picture 4" descr="http://www.astrousluge.com/horoskop/wp-content/uploads/2012/10/novine-kiosk.jpg"/>
          <p:cNvPicPr>
            <a:picLocks noChangeAspect="1" noChangeArrowheads="1"/>
          </p:cNvPicPr>
          <p:nvPr/>
        </p:nvPicPr>
        <p:blipFill>
          <a:blip r:embed="rId4"/>
          <a:srcRect/>
          <a:stretch>
            <a:fillRect/>
          </a:stretch>
        </p:blipFill>
        <p:spPr bwMode="auto">
          <a:xfrm>
            <a:off x="0" y="785794"/>
            <a:ext cx="9115742" cy="5357826"/>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1204"/>
                                        </p:tgtEl>
                                        <p:attrNameLst>
                                          <p:attrName>style.visibility</p:attrName>
                                        </p:attrNameLst>
                                      </p:cBhvr>
                                      <p:to>
                                        <p:strVal val="visible"/>
                                      </p:to>
                                    </p:set>
                                    <p:animEffect transition="in" filter="diamond(in)">
                                      <p:cBhvr>
                                        <p:cTn id="12" dur="20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868742"/>
          </a:xfrm>
        </p:spPr>
        <p:txBody>
          <a:bodyPr>
            <a:normAutofit/>
          </a:bodyPr>
          <a:lstStyle/>
          <a:p>
            <a:r>
              <a:rPr lang="sr-Cyrl-CS" sz="2400" dirty="0" smtClean="0"/>
              <a:t/>
            </a:r>
            <a:br>
              <a:rPr lang="sr-Cyrl-CS" sz="2400" dirty="0" smtClean="0"/>
            </a:br>
            <a:endParaRPr lang="sr-Cyrl-CS" sz="2400" dirty="0"/>
          </a:p>
        </p:txBody>
      </p:sp>
      <p:sp>
        <p:nvSpPr>
          <p:cNvPr id="4" name="TextBox 3"/>
          <p:cNvSpPr txBox="1"/>
          <p:nvPr/>
        </p:nvSpPr>
        <p:spPr>
          <a:xfrm>
            <a:off x="357158" y="4929198"/>
            <a:ext cx="8477705" cy="707886"/>
          </a:xfrm>
          <a:prstGeom prst="rect">
            <a:avLst/>
          </a:prstGeom>
          <a:solidFill>
            <a:schemeClr val="accent1">
              <a:lumMod val="20000"/>
              <a:lumOff val="80000"/>
            </a:schemeClr>
          </a:solidFill>
        </p:spPr>
        <p:txBody>
          <a:bodyPr wrap="none" rtlCol="0">
            <a:spAutoFit/>
          </a:bodyPr>
          <a:lstStyle/>
          <a:p>
            <a:r>
              <a:rPr lang="ru-RU" sz="2000" b="1" dirty="0"/>
              <a:t>    Гледање у длан, где се проучавају линије длана и сходно томе прориче.</a:t>
            </a:r>
            <a:endParaRPr lang="ru-RU" sz="2000" b="1" dirty="0" smtClean="0"/>
          </a:p>
          <a:p>
            <a:endParaRPr lang="sr-Cyrl-CS" sz="2000" b="1" dirty="0"/>
          </a:p>
        </p:txBody>
      </p:sp>
      <p:pic>
        <p:nvPicPr>
          <p:cNvPr id="13314" name="Picture 2" descr="http://magazin.navidiku.rs/wp-content/uploads/2009/05/hiromantija-207x300.jpg"/>
          <p:cNvPicPr>
            <a:picLocks noChangeAspect="1" noChangeArrowheads="1"/>
          </p:cNvPicPr>
          <p:nvPr/>
        </p:nvPicPr>
        <p:blipFill>
          <a:blip r:embed="rId2"/>
          <a:srcRect/>
          <a:stretch>
            <a:fillRect/>
          </a:stretch>
        </p:blipFill>
        <p:spPr bwMode="auto">
          <a:xfrm>
            <a:off x="0" y="0"/>
            <a:ext cx="3214678" cy="4658954"/>
          </a:xfrm>
          <a:prstGeom prst="rect">
            <a:avLst/>
          </a:prstGeom>
          <a:noFill/>
        </p:spPr>
      </p:pic>
      <p:pic>
        <p:nvPicPr>
          <p:cNvPr id="13316" name="Picture 4" descr="http://media-cache-ak0.pinimg.com/736x/bf/cd/5f/bfcd5feeb3551268a4f9d9bfa7c815fd.jpg"/>
          <p:cNvPicPr>
            <a:picLocks noChangeAspect="1" noChangeArrowheads="1"/>
          </p:cNvPicPr>
          <p:nvPr/>
        </p:nvPicPr>
        <p:blipFill>
          <a:blip r:embed="rId3"/>
          <a:srcRect/>
          <a:stretch>
            <a:fillRect/>
          </a:stretch>
        </p:blipFill>
        <p:spPr bwMode="auto">
          <a:xfrm>
            <a:off x="3214677" y="0"/>
            <a:ext cx="5859325" cy="4143380"/>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868742"/>
          </a:xfrm>
        </p:spPr>
        <p:txBody>
          <a:bodyPr>
            <a:normAutofit/>
          </a:bodyPr>
          <a:lstStyle/>
          <a:p>
            <a:r>
              <a:rPr lang="sr-Cyrl-CS" sz="2400" dirty="0" smtClean="0"/>
              <a:t/>
            </a:r>
            <a:br>
              <a:rPr lang="sr-Cyrl-CS" sz="2400" dirty="0" smtClean="0"/>
            </a:br>
            <a:endParaRPr lang="sr-Cyrl-CS" sz="2400" dirty="0"/>
          </a:p>
        </p:txBody>
      </p:sp>
      <p:pic>
        <p:nvPicPr>
          <p:cNvPr id="12290" name="Picture 2" descr="http://www.vlaskamagija.com/wp-content/uploads/2011/06/oglas-karte-manji.jpg"/>
          <p:cNvPicPr>
            <a:picLocks noChangeAspect="1" noChangeArrowheads="1"/>
          </p:cNvPicPr>
          <p:nvPr/>
        </p:nvPicPr>
        <p:blipFill>
          <a:blip r:embed="rId2" cstate="email"/>
          <a:srcRect/>
          <a:stretch>
            <a:fillRect/>
          </a:stretch>
        </p:blipFill>
        <p:spPr bwMode="auto">
          <a:xfrm>
            <a:off x="1857356" y="1"/>
            <a:ext cx="7193283" cy="4939634"/>
          </a:xfrm>
          <a:prstGeom prst="rect">
            <a:avLst/>
          </a:prstGeom>
          <a:noFill/>
        </p:spPr>
      </p:pic>
      <p:sp>
        <p:nvSpPr>
          <p:cNvPr id="4" name="TextBox 3"/>
          <p:cNvSpPr txBox="1"/>
          <p:nvPr/>
        </p:nvSpPr>
        <p:spPr>
          <a:xfrm>
            <a:off x="1071506" y="3441680"/>
            <a:ext cx="8072494" cy="3416320"/>
          </a:xfrm>
          <a:prstGeom prst="rect">
            <a:avLst/>
          </a:prstGeom>
          <a:solidFill>
            <a:schemeClr val="accent1">
              <a:lumMod val="20000"/>
              <a:lumOff val="80000"/>
            </a:schemeClr>
          </a:solidFill>
        </p:spPr>
        <p:txBody>
          <a:bodyPr wrap="square" rtlCol="0">
            <a:spAutoFit/>
          </a:bodyPr>
          <a:lstStyle/>
          <a:p>
            <a:r>
              <a:rPr lang="ru-RU" sz="2400" dirty="0"/>
              <a:t>7)    Магично огледало. Овде спада гледање у карте, шољу, и сл.</a:t>
            </a:r>
            <a:endParaRPr lang="ru-RU" sz="2400" dirty="0" smtClean="0"/>
          </a:p>
          <a:p>
            <a:r>
              <a:rPr lang="ru-RU" sz="2400" dirty="0"/>
              <a:t>8)    Опсенарство. Опсенари су магови који молбама и заклињањима призивају демоне да учине зло неком човеку.</a:t>
            </a:r>
            <a:endParaRPr lang="ru-RU" sz="2400" dirty="0" smtClean="0"/>
          </a:p>
          <a:p>
            <a:r>
              <a:rPr lang="ru-RU" sz="2400" dirty="0" smtClean="0"/>
              <a:t>9)</a:t>
            </a:r>
            <a:r>
              <a:rPr lang="ru-RU" sz="2400" dirty="0"/>
              <a:t> Визионари. Овде спадају људи који тврде да контактирају са Богом, Богородицом и светима. Од њих, тобоже, добијају упутства за лечење болесних.</a:t>
            </a:r>
            <a:endParaRPr lang="ru-RU" sz="2400" dirty="0" smtClean="0"/>
          </a:p>
          <a:p>
            <a:endParaRPr lang="sr-Cyrl-CS" sz="2400" b="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Cyrl-CS"/>
          </a:p>
        </p:txBody>
      </p:sp>
      <p:pic>
        <p:nvPicPr>
          <p:cNvPr id="56322" name="Picture 2" descr="http://perm.barahla.net/images/photo/2/20120324/3961517/big/133258974243998700.jpg"/>
          <p:cNvPicPr>
            <a:picLocks noChangeAspect="1" noChangeArrowheads="1"/>
          </p:cNvPicPr>
          <p:nvPr/>
        </p:nvPicPr>
        <p:blipFill>
          <a:blip r:embed="rId2"/>
          <a:srcRect/>
          <a:stretch>
            <a:fillRect/>
          </a:stretch>
        </p:blipFill>
        <p:spPr bwMode="auto">
          <a:xfrm>
            <a:off x="-1" y="0"/>
            <a:ext cx="9082797" cy="6858000"/>
          </a:xfrm>
          <a:prstGeom prst="rect">
            <a:avLst/>
          </a:prstGeom>
          <a:noFill/>
        </p:spPr>
      </p:pic>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Cyrl-CS"/>
          </a:p>
        </p:txBody>
      </p:sp>
      <p:pic>
        <p:nvPicPr>
          <p:cNvPr id="57346" name="Picture 2" descr="http://opusteno.rs/slike/2014/01/vlaska-magija-21157/_sp-vlaska-magija.jpg"/>
          <p:cNvPicPr>
            <a:picLocks noChangeAspect="1" noChangeArrowheads="1"/>
          </p:cNvPicPr>
          <p:nvPr/>
        </p:nvPicPr>
        <p:blipFill>
          <a:blip r:embed="rId2"/>
          <a:srcRect/>
          <a:stretch>
            <a:fillRect/>
          </a:stretch>
        </p:blipFill>
        <p:spPr bwMode="auto">
          <a:xfrm>
            <a:off x="0" y="214290"/>
            <a:ext cx="9144064" cy="5715040"/>
          </a:xfrm>
          <a:prstGeom prst="rect">
            <a:avLst/>
          </a:prstGeom>
          <a:noFill/>
        </p:spPr>
      </p:pic>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643306" cy="6858000"/>
          </a:xfrm>
        </p:spPr>
        <p:txBody>
          <a:bodyPr>
            <a:normAutofit/>
          </a:bodyPr>
          <a:lstStyle/>
          <a:p>
            <a:r>
              <a:rPr lang="sr-Cyrl-CS" sz="3200" dirty="0">
                <a:solidFill>
                  <a:schemeClr val="bg1"/>
                </a:solidFill>
              </a:rPr>
              <a:t>Магија се сусреће не само код примитивних, него и код цивилизованих народа, код Асираца, Вавилонаца, Египћана, Индуса, Грка, Римљана и Јевреја.</a:t>
            </a:r>
          </a:p>
        </p:txBody>
      </p:sp>
      <p:pic>
        <p:nvPicPr>
          <p:cNvPr id="62466" name="Picture 2" descr="https://s-media-cache-ak0.pinimg.com/736x/33/88/7e/33887e0b832e3b7906b728148dddbe0b.jpg"/>
          <p:cNvPicPr>
            <a:picLocks noChangeAspect="1" noChangeArrowheads="1"/>
          </p:cNvPicPr>
          <p:nvPr/>
        </p:nvPicPr>
        <p:blipFill>
          <a:blip r:embed="rId2"/>
          <a:srcRect/>
          <a:stretch>
            <a:fillRect/>
          </a:stretch>
        </p:blipFill>
        <p:spPr bwMode="auto">
          <a:xfrm>
            <a:off x="3500430" y="214289"/>
            <a:ext cx="5167330" cy="6459163"/>
          </a:xfrm>
          <a:prstGeom prst="rect">
            <a:avLst/>
          </a:prstGeom>
          <a:noFill/>
        </p:spPr>
      </p:pic>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Cyrl-CS"/>
          </a:p>
        </p:txBody>
      </p:sp>
      <p:pic>
        <p:nvPicPr>
          <p:cNvPr id="53250" name="Picture 2" descr="http://bible-propoved.in.ua/wp-content/uploads/2011/03/gadanie-na-kartah-hiromantija-tarro.png"/>
          <p:cNvPicPr>
            <a:picLocks noChangeAspect="1" noChangeArrowheads="1"/>
          </p:cNvPicPr>
          <p:nvPr/>
        </p:nvPicPr>
        <p:blipFill>
          <a:blip r:embed="rId2"/>
          <a:srcRect/>
          <a:stretch>
            <a:fillRect/>
          </a:stretch>
        </p:blipFill>
        <p:spPr bwMode="auto">
          <a:xfrm>
            <a:off x="0" y="0"/>
            <a:ext cx="9144000" cy="6871113"/>
          </a:xfrm>
          <a:prstGeom prst="rect">
            <a:avLst/>
          </a:prstGeom>
          <a:noFill/>
        </p:spPr>
      </p:pic>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r-Cyrl-CS"/>
          </a:p>
        </p:txBody>
      </p:sp>
      <p:pic>
        <p:nvPicPr>
          <p:cNvPr id="50178" name="Picture 2" descr="http://images3.kurir-info.rs/slika-900x608/gatanje-pasulj-odgovori-sudbina-1328585176-11268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868742"/>
          </a:xfrm>
        </p:spPr>
        <p:txBody>
          <a:bodyPr>
            <a:normAutofit/>
          </a:bodyPr>
          <a:lstStyle/>
          <a:p>
            <a:r>
              <a:rPr lang="sr-Cyrl-CS" sz="2400" dirty="0" smtClean="0"/>
              <a:t/>
            </a:r>
            <a:br>
              <a:rPr lang="sr-Cyrl-CS" sz="2400" dirty="0" smtClean="0"/>
            </a:br>
            <a:endParaRPr lang="sr-Cyrl-CS" sz="2400" dirty="0"/>
          </a:p>
        </p:txBody>
      </p:sp>
      <p:pic>
        <p:nvPicPr>
          <p:cNvPr id="5" name="Picture 2" descr="http://www.goglasi.com/img/47554732"/>
          <p:cNvPicPr>
            <a:picLocks noChangeAspect="1" noChangeArrowheads="1"/>
          </p:cNvPicPr>
          <p:nvPr/>
        </p:nvPicPr>
        <p:blipFill>
          <a:blip r:embed="rId2"/>
          <a:srcRect l="25569" r="24999"/>
          <a:stretch>
            <a:fillRect/>
          </a:stretch>
        </p:blipFill>
        <p:spPr bwMode="auto">
          <a:xfrm>
            <a:off x="0" y="0"/>
            <a:ext cx="2636714" cy="4000504"/>
          </a:xfrm>
          <a:prstGeom prst="rect">
            <a:avLst/>
          </a:prstGeom>
          <a:noFill/>
        </p:spPr>
      </p:pic>
      <p:pic>
        <p:nvPicPr>
          <p:cNvPr id="11266" name="Picture 2" descr="http://www.okultopedija.com/Pocnimo/Strane/DKK/DKK_files/Naslovi%20Knjiga_Sveta%20Magija_Okultopedija/Magija%20za%20Ljubavnike_Sveta%20Magija_Okultopedija.jpg"/>
          <p:cNvPicPr>
            <a:picLocks noChangeAspect="1" noChangeArrowheads="1"/>
          </p:cNvPicPr>
          <p:nvPr/>
        </p:nvPicPr>
        <p:blipFill>
          <a:blip r:embed="rId3"/>
          <a:srcRect/>
          <a:stretch>
            <a:fillRect/>
          </a:stretch>
        </p:blipFill>
        <p:spPr bwMode="auto">
          <a:xfrm>
            <a:off x="2643174" y="0"/>
            <a:ext cx="5143536" cy="6905198"/>
          </a:xfrm>
          <a:prstGeom prst="rect">
            <a:avLst/>
          </a:prstGeom>
          <a:noFill/>
        </p:spPr>
      </p:pic>
      <p:pic>
        <p:nvPicPr>
          <p:cNvPr id="11268" name="Picture 4" descr="http://knjigeobradovic.com/wp-content/uploads/2010/08/knjigeobradovic_00251-200x300.jpg"/>
          <p:cNvPicPr>
            <a:picLocks noChangeAspect="1" noChangeArrowheads="1"/>
          </p:cNvPicPr>
          <p:nvPr/>
        </p:nvPicPr>
        <p:blipFill>
          <a:blip r:embed="rId4"/>
          <a:srcRect/>
          <a:stretch>
            <a:fillRect/>
          </a:stretch>
        </p:blipFill>
        <p:spPr bwMode="auto">
          <a:xfrm>
            <a:off x="5714992" y="0"/>
            <a:ext cx="3429008" cy="5143512"/>
          </a:xfrm>
          <a:prstGeom prst="rect">
            <a:avLst/>
          </a:prstGeom>
          <a:noFill/>
        </p:spPr>
      </p:pic>
      <p:sp>
        <p:nvSpPr>
          <p:cNvPr id="4" name="TextBox 3"/>
          <p:cNvSpPr txBox="1"/>
          <p:nvPr/>
        </p:nvSpPr>
        <p:spPr>
          <a:xfrm>
            <a:off x="0" y="4143380"/>
            <a:ext cx="8929718" cy="2308324"/>
          </a:xfrm>
          <a:prstGeom prst="rect">
            <a:avLst/>
          </a:prstGeom>
          <a:solidFill>
            <a:schemeClr val="accent1">
              <a:lumMod val="20000"/>
              <a:lumOff val="80000"/>
            </a:schemeClr>
          </a:solidFill>
        </p:spPr>
        <p:txBody>
          <a:bodyPr wrap="square" rtlCol="0">
            <a:spAutoFit/>
          </a:bodyPr>
          <a:lstStyle/>
          <a:p>
            <a:r>
              <a:rPr lang="sr-Cyrl-CS" sz="2400" dirty="0"/>
              <a:t>Магија са своје две врсте, црном и белом, је врло раширена у данашњем свету</a:t>
            </a:r>
            <a:r>
              <a:rPr lang="sr-Cyrl-CS" sz="2400" dirty="0" smtClean="0"/>
              <a:t>.</a:t>
            </a:r>
            <a:r>
              <a:rPr lang="sr-Latn-CS" sz="2400" dirty="0" smtClean="0"/>
              <a:t> </a:t>
            </a:r>
            <a:r>
              <a:rPr lang="sr-Cyrl-CS" sz="2400" dirty="0"/>
              <a:t>У западном свету магија је уздигнута на ниво религије, и то се види по великом тиражу продатих књига о магијским ритуалима и по продаји разних магијских предмета. У Лондону постоји за незапослене специјални обред са призивањем демона за изналажење посла.</a:t>
            </a:r>
            <a:endParaRPr lang="sr-Cyrl-CS" sz="2400" b="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ox(in)">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descr="http://www.alo.rs/resources/img/18-10-2012/intext_big/81977-reportaza-vracara-4.JPG"/>
          <p:cNvPicPr>
            <a:picLocks noChangeAspect="1" noChangeArrowheads="1"/>
          </p:cNvPicPr>
          <p:nvPr/>
        </p:nvPicPr>
        <p:blipFill>
          <a:blip r:embed="rId3" cstate="email"/>
          <a:srcRect/>
          <a:stretch>
            <a:fillRect/>
          </a:stretch>
        </p:blipFill>
        <p:spPr bwMode="auto">
          <a:xfrm>
            <a:off x="0" y="0"/>
            <a:ext cx="4476764" cy="6715148"/>
          </a:xfrm>
          <a:prstGeom prst="rect">
            <a:avLst/>
          </a:prstGeom>
          <a:noFill/>
        </p:spPr>
      </p:pic>
      <p:sp>
        <p:nvSpPr>
          <p:cNvPr id="2" name="Rectangle 1"/>
          <p:cNvSpPr/>
          <p:nvPr/>
        </p:nvSpPr>
        <p:spPr>
          <a:xfrm>
            <a:off x="0" y="0"/>
            <a:ext cx="9144000" cy="584775"/>
          </a:xfrm>
          <a:prstGeom prst="rect">
            <a:avLst/>
          </a:prstGeom>
        </p:spPr>
        <p:txBody>
          <a:bodyPr wrap="square">
            <a:spAutoFit/>
          </a:bodyPr>
          <a:lstStyle/>
          <a:p>
            <a:r>
              <a:rPr lang="sr-Cyrl-CS" sz="3200" b="1" dirty="0"/>
              <a:t>који су узроци </a:t>
            </a:r>
            <a:r>
              <a:rPr lang="sr-Cyrl-CS" sz="3200" b="1" dirty="0">
                <a:solidFill>
                  <a:schemeClr val="bg1"/>
                </a:solidFill>
              </a:rPr>
              <a:t>привлачности магије?</a:t>
            </a:r>
          </a:p>
        </p:txBody>
      </p:sp>
      <p:sp>
        <p:nvSpPr>
          <p:cNvPr id="3" name="TextBox 2"/>
          <p:cNvSpPr txBox="1"/>
          <p:nvPr/>
        </p:nvSpPr>
        <p:spPr>
          <a:xfrm>
            <a:off x="4929190" y="857232"/>
            <a:ext cx="3857652" cy="2308324"/>
          </a:xfrm>
          <a:prstGeom prst="rect">
            <a:avLst/>
          </a:prstGeom>
          <a:solidFill>
            <a:schemeClr val="accent1">
              <a:lumMod val="20000"/>
              <a:lumOff val="80000"/>
            </a:schemeClr>
          </a:solidFill>
        </p:spPr>
        <p:txBody>
          <a:bodyPr wrap="square" rtlCol="0">
            <a:spAutoFit/>
          </a:bodyPr>
          <a:lstStyle/>
          <a:p>
            <a:r>
              <a:rPr lang="sr-Cyrl-CS" sz="2400" b="1" dirty="0"/>
              <a:t>Жеља да се спозна непознато </a:t>
            </a:r>
            <a:r>
              <a:rPr lang="sr-Cyrl-CS" sz="2400" dirty="0"/>
              <a:t>и </a:t>
            </a:r>
            <a:r>
              <a:rPr lang="sr-Cyrl-CS" sz="2400" b="1" dirty="0"/>
              <a:t>будуће</a:t>
            </a:r>
            <a:r>
              <a:rPr lang="sr-Cyrl-CS" sz="2400" b="1" dirty="0" smtClean="0"/>
              <a:t>.</a:t>
            </a:r>
            <a:r>
              <a:rPr lang="sr-Latn-CS" sz="2400" b="1" dirty="0" smtClean="0"/>
              <a:t> </a:t>
            </a:r>
            <a:endParaRPr lang="ru-RU" sz="2400" dirty="0" smtClean="0"/>
          </a:p>
          <a:p>
            <a:r>
              <a:rPr lang="ru-RU" sz="2400" dirty="0"/>
              <a:t>Само Бог који „испитује срца и бубреге" зна тајне и будућност. </a:t>
            </a:r>
            <a:endParaRPr lang="ru-RU" sz="2400" dirty="0" smtClean="0"/>
          </a:p>
          <a:p>
            <a:endParaRPr lang="sr-Cyrl-CS" sz="2400" b="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8" name="Picture 4" descr="http://www.blic.rs/data/images/2012-08-13/266571_najdanovi-krugovi-foto-sasa-maricic_orig.jpg?ver=1344884418"/>
          <p:cNvPicPr>
            <a:picLocks noChangeAspect="1" noChangeArrowheads="1"/>
          </p:cNvPicPr>
          <p:nvPr/>
        </p:nvPicPr>
        <p:blipFill>
          <a:blip r:embed="rId2"/>
          <a:srcRect/>
          <a:stretch>
            <a:fillRect/>
          </a:stretch>
        </p:blipFill>
        <p:spPr bwMode="auto">
          <a:xfrm>
            <a:off x="0" y="0"/>
            <a:ext cx="9144000" cy="6096002"/>
          </a:xfrm>
          <a:prstGeom prst="rect">
            <a:avLst/>
          </a:prstGeom>
          <a:noFill/>
        </p:spPr>
      </p:pic>
      <p:sp>
        <p:nvSpPr>
          <p:cNvPr id="2" name="TextBox 1"/>
          <p:cNvSpPr txBox="1"/>
          <p:nvPr/>
        </p:nvSpPr>
        <p:spPr>
          <a:xfrm>
            <a:off x="214282" y="4919008"/>
            <a:ext cx="8429684" cy="1938992"/>
          </a:xfrm>
          <a:prstGeom prst="rect">
            <a:avLst/>
          </a:prstGeom>
          <a:solidFill>
            <a:schemeClr val="accent1">
              <a:lumMod val="20000"/>
              <a:lumOff val="80000"/>
            </a:schemeClr>
          </a:solidFill>
        </p:spPr>
        <p:txBody>
          <a:bodyPr wrap="square" rtlCol="0">
            <a:spAutoFit/>
          </a:bodyPr>
          <a:lstStyle/>
          <a:p>
            <a:r>
              <a:rPr lang="sr-Cyrl-CS" sz="2400" b="1" dirty="0"/>
              <a:t>Бол и болест</a:t>
            </a:r>
            <a:r>
              <a:rPr lang="sr-Cyrl-CS" sz="2400" b="1" dirty="0" smtClean="0"/>
              <a:t>.</a:t>
            </a:r>
            <a:r>
              <a:rPr lang="sr-Latn-CS" sz="2400" b="1" dirty="0" smtClean="0"/>
              <a:t> </a:t>
            </a:r>
            <a:r>
              <a:rPr lang="sr-Cyrl-CS" sz="2400" b="1" dirty="0"/>
              <a:t>Б</a:t>
            </a:r>
            <a:r>
              <a:rPr lang="ru-RU" sz="2400" dirty="0" smtClean="0"/>
              <a:t>ол </a:t>
            </a:r>
            <a:r>
              <a:rPr lang="ru-RU" sz="2400" dirty="0"/>
              <a:t>уместо да их приведе Богу, удаљује их од Бога.</a:t>
            </a:r>
            <a:endParaRPr lang="ru-RU" sz="2400" dirty="0" smtClean="0"/>
          </a:p>
          <a:p>
            <a:r>
              <a:rPr lang="ru-RU" sz="2400" dirty="0"/>
              <a:t>Ма колико разумевања имали за ове људе, ипак их морамо упозорити на опасности које магија собом носи.</a:t>
            </a:r>
            <a:endParaRPr lang="ru-RU" sz="2400" dirty="0" smtClean="0"/>
          </a:p>
          <a:p>
            <a:endParaRPr lang="sr-Cyrl-CS" sz="2400" b="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571472" y="5143512"/>
            <a:ext cx="7858180" cy="1569660"/>
          </a:xfrm>
          <a:prstGeom prst="rect">
            <a:avLst/>
          </a:prstGeom>
        </p:spPr>
        <p:txBody>
          <a:bodyPr wrap="square">
            <a:spAutoFit/>
          </a:bodyPr>
          <a:lstStyle/>
          <a:p>
            <a:r>
              <a:rPr lang="sr-Cyrl-CS" sz="2400" dirty="0">
                <a:solidFill>
                  <a:schemeClr val="bg1"/>
                </a:solidFill>
              </a:rPr>
              <a:t>3.   </a:t>
            </a:r>
            <a:r>
              <a:rPr lang="sr-Cyrl-CS" sz="2400" b="1" dirty="0">
                <a:solidFill>
                  <a:schemeClr val="bg1"/>
                </a:solidFill>
              </a:rPr>
              <a:t>Жеља за контактом са </a:t>
            </a:r>
            <a:r>
              <a:rPr lang="sr-Cyrl-CS" sz="2400" b="1" dirty="0" smtClean="0">
                <a:solidFill>
                  <a:schemeClr val="bg1"/>
                </a:solidFill>
              </a:rPr>
              <a:t>мртвима. </a:t>
            </a:r>
            <a:r>
              <a:rPr lang="sr-Cyrl-CS" sz="2400" dirty="0">
                <a:solidFill>
                  <a:schemeClr val="bg1"/>
                </a:solidFill>
              </a:rPr>
              <a:t>Спиритизмом се производи утисак да се стварно чује глас умрле особе. А у стварности то су гласови злих </a:t>
            </a:r>
            <a:r>
              <a:rPr lang="sr-Cyrl-CS" sz="2400" dirty="0" smtClean="0">
                <a:solidFill>
                  <a:schemeClr val="bg1"/>
                </a:solidFill>
              </a:rPr>
              <a:t>духова – или спиритуалисте -  </a:t>
            </a:r>
            <a:r>
              <a:rPr lang="sr-Cyrl-CS" sz="2400" dirty="0">
                <a:solidFill>
                  <a:schemeClr val="bg1"/>
                </a:solidFill>
              </a:rPr>
              <a:t>који имитирају глас умрле особе.</a:t>
            </a:r>
          </a:p>
        </p:txBody>
      </p:sp>
      <p:pic>
        <p:nvPicPr>
          <p:cNvPr id="5122" name="Picture 2" descr="http://t3.gstatic.com/images?q=tbn:ANd9GcROZa6p0dZLp1wu6ZJBOHqFyFtpH_mLwbwPqX4Lf6FWihBTD3PqRQ"/>
          <p:cNvPicPr>
            <a:picLocks noChangeAspect="1" noChangeArrowheads="1"/>
          </p:cNvPicPr>
          <p:nvPr/>
        </p:nvPicPr>
        <p:blipFill>
          <a:blip r:embed="rId2"/>
          <a:srcRect/>
          <a:stretch>
            <a:fillRect/>
          </a:stretch>
        </p:blipFill>
        <p:spPr bwMode="auto">
          <a:xfrm>
            <a:off x="714348" y="0"/>
            <a:ext cx="7696200" cy="5114926"/>
          </a:xfrm>
          <a:prstGeom prst="rect">
            <a:avLst/>
          </a:prstGeom>
          <a:noFill/>
        </p:spPr>
      </p:pic>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lh3.ggpht.com/_jXarQ-7OXCU/THoYeRVLP1I/AAAAAAAAAR0/jNKE8kI2-Qk/s800/spiritism%20002.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http://www.daycody.com/wp-content/uploads/2010/11/magic.jpg"/>
          <p:cNvPicPr>
            <a:picLocks noChangeAspect="1" noChangeArrowheads="1"/>
          </p:cNvPicPr>
          <p:nvPr/>
        </p:nvPicPr>
        <p:blipFill>
          <a:blip r:embed="rId2"/>
          <a:srcRect/>
          <a:stretch>
            <a:fillRect/>
          </a:stretch>
        </p:blipFill>
        <p:spPr bwMode="auto">
          <a:xfrm>
            <a:off x="0" y="285728"/>
            <a:ext cx="9046706" cy="5786478"/>
          </a:xfrm>
          <a:prstGeom prst="rect">
            <a:avLst/>
          </a:prstGeom>
          <a:noFill/>
        </p:spPr>
      </p:pic>
      <p:sp>
        <p:nvSpPr>
          <p:cNvPr id="2" name="TextBox 1"/>
          <p:cNvSpPr txBox="1"/>
          <p:nvPr/>
        </p:nvSpPr>
        <p:spPr>
          <a:xfrm>
            <a:off x="500034" y="928670"/>
            <a:ext cx="3214710" cy="523220"/>
          </a:xfrm>
          <a:prstGeom prst="rect">
            <a:avLst/>
          </a:prstGeom>
          <a:solidFill>
            <a:schemeClr val="accent1">
              <a:lumMod val="20000"/>
              <a:lumOff val="80000"/>
            </a:schemeClr>
          </a:solidFill>
        </p:spPr>
        <p:txBody>
          <a:bodyPr wrap="square" rtlCol="0">
            <a:spAutoFit/>
          </a:bodyPr>
          <a:lstStyle/>
          <a:p>
            <a:r>
              <a:rPr lang="sr-Cyrl-CS" sz="2800" dirty="0"/>
              <a:t>   </a:t>
            </a:r>
            <a:r>
              <a:rPr lang="sr-Cyrl-CS" sz="2800" b="1" dirty="0"/>
              <a:t>Радозналост</a:t>
            </a:r>
          </a:p>
        </p:txBody>
      </p:sp>
      <p:sp>
        <p:nvSpPr>
          <p:cNvPr id="3" name="TextBox 2"/>
          <p:cNvSpPr txBox="1"/>
          <p:nvPr/>
        </p:nvSpPr>
        <p:spPr>
          <a:xfrm>
            <a:off x="5572132" y="1857364"/>
            <a:ext cx="2714612" cy="461665"/>
          </a:xfrm>
          <a:prstGeom prst="rect">
            <a:avLst/>
          </a:prstGeom>
          <a:solidFill>
            <a:schemeClr val="accent1">
              <a:lumMod val="20000"/>
              <a:lumOff val="80000"/>
            </a:schemeClr>
          </a:solidFill>
        </p:spPr>
        <p:txBody>
          <a:bodyPr wrap="square" rtlCol="0">
            <a:spAutoFit/>
          </a:bodyPr>
          <a:lstStyle/>
          <a:p>
            <a:r>
              <a:rPr lang="sr-Cyrl-CS" sz="2400" dirty="0"/>
              <a:t>  </a:t>
            </a:r>
            <a:r>
              <a:rPr lang="sr-Cyrl-CS" sz="2400" b="1" dirty="0"/>
              <a:t> Осветољубивост. </a:t>
            </a:r>
          </a:p>
        </p:txBody>
      </p:sp>
      <p:sp>
        <p:nvSpPr>
          <p:cNvPr id="4" name="TextBox 3"/>
          <p:cNvSpPr txBox="1"/>
          <p:nvPr/>
        </p:nvSpPr>
        <p:spPr>
          <a:xfrm>
            <a:off x="357158" y="4286256"/>
            <a:ext cx="4500594" cy="523220"/>
          </a:xfrm>
          <a:prstGeom prst="rect">
            <a:avLst/>
          </a:prstGeom>
          <a:solidFill>
            <a:schemeClr val="accent1">
              <a:lumMod val="20000"/>
              <a:lumOff val="80000"/>
            </a:schemeClr>
          </a:solidFill>
        </p:spPr>
        <p:txBody>
          <a:bodyPr wrap="square" rtlCol="0">
            <a:spAutoFit/>
          </a:bodyPr>
          <a:lstStyle/>
          <a:p>
            <a:r>
              <a:rPr lang="sr-Cyrl-CS" sz="2800" dirty="0"/>
              <a:t>  </a:t>
            </a:r>
            <a:r>
              <a:rPr lang="sr-Cyrl-CS" sz="2800" b="1" dirty="0"/>
              <a:t>Несигурност и стрес. </a:t>
            </a:r>
          </a:p>
        </p:txBody>
      </p:sp>
      <p:sp>
        <p:nvSpPr>
          <p:cNvPr id="5" name="TextBox 4"/>
          <p:cNvSpPr txBox="1"/>
          <p:nvPr/>
        </p:nvSpPr>
        <p:spPr>
          <a:xfrm>
            <a:off x="5357786" y="5929330"/>
            <a:ext cx="3786214" cy="523220"/>
          </a:xfrm>
          <a:prstGeom prst="rect">
            <a:avLst/>
          </a:prstGeom>
          <a:solidFill>
            <a:schemeClr val="accent1">
              <a:lumMod val="20000"/>
              <a:lumOff val="80000"/>
            </a:schemeClr>
          </a:solidFill>
        </p:spPr>
        <p:txBody>
          <a:bodyPr wrap="square" rtlCol="0">
            <a:spAutoFit/>
          </a:bodyPr>
          <a:lstStyle/>
          <a:p>
            <a:r>
              <a:rPr lang="sr-Cyrl-CS" sz="2800" dirty="0"/>
              <a:t>  </a:t>
            </a:r>
            <a:r>
              <a:rPr lang="sr-Cyrl-CS" sz="2800" b="1" dirty="0"/>
              <a:t> Удаљавање од вере</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http://www.astrozmaj.com/system/img/fotografije/magija/vlaska_magija/image002.jpg"/>
          <p:cNvPicPr>
            <a:picLocks noChangeAspect="1" noChangeArrowheads="1"/>
          </p:cNvPicPr>
          <p:nvPr/>
        </p:nvPicPr>
        <p:blipFill>
          <a:blip r:embed="rId2"/>
          <a:srcRect/>
          <a:stretch>
            <a:fillRect/>
          </a:stretch>
        </p:blipFill>
        <p:spPr bwMode="auto">
          <a:xfrm>
            <a:off x="428596" y="642918"/>
            <a:ext cx="8358246" cy="5936254"/>
          </a:xfrm>
          <a:prstGeom prst="rect">
            <a:avLst/>
          </a:prstGeom>
          <a:noFill/>
        </p:spPr>
      </p:pic>
      <p:sp>
        <p:nvSpPr>
          <p:cNvPr id="2" name="Rectangle 1"/>
          <p:cNvSpPr/>
          <p:nvPr/>
        </p:nvSpPr>
        <p:spPr>
          <a:xfrm>
            <a:off x="1928794" y="2786058"/>
            <a:ext cx="4627485" cy="523220"/>
          </a:xfrm>
          <a:prstGeom prst="rect">
            <a:avLst/>
          </a:prstGeom>
        </p:spPr>
        <p:txBody>
          <a:bodyPr wrap="none">
            <a:spAutoFit/>
          </a:bodyPr>
          <a:lstStyle/>
          <a:p>
            <a:r>
              <a:rPr lang="sr-Cyrl-CS" sz="2800" b="1" dirty="0"/>
              <a:t>Да ли је магија делотворна?</a:t>
            </a:r>
            <a:endParaRPr lang="sr-Cyrl-CS" sz="2800" dirty="0"/>
          </a:p>
        </p:txBody>
      </p:sp>
      <p:sp>
        <p:nvSpPr>
          <p:cNvPr id="3" name="TextBox 2"/>
          <p:cNvSpPr txBox="1"/>
          <p:nvPr/>
        </p:nvSpPr>
        <p:spPr>
          <a:xfrm>
            <a:off x="214282" y="4000504"/>
            <a:ext cx="8286808" cy="2246769"/>
          </a:xfrm>
          <a:prstGeom prst="rect">
            <a:avLst/>
          </a:prstGeom>
          <a:solidFill>
            <a:schemeClr val="accent1">
              <a:lumMod val="20000"/>
              <a:lumOff val="80000"/>
            </a:schemeClr>
          </a:solidFill>
        </p:spPr>
        <p:txBody>
          <a:bodyPr wrap="square" rtlCol="0">
            <a:spAutoFit/>
          </a:bodyPr>
          <a:lstStyle/>
          <a:p>
            <a:r>
              <a:rPr lang="sr-Cyrl-CS" sz="2000" b="1" dirty="0"/>
              <a:t>М</a:t>
            </a:r>
            <a:r>
              <a:rPr lang="sr-Cyrl-CS" sz="2000" b="1" dirty="0" smtClean="0"/>
              <a:t>агија </a:t>
            </a:r>
            <a:r>
              <a:rPr lang="sr-Cyrl-CS" sz="2000" b="1" dirty="0"/>
              <a:t>се реализује интервенцијом и дејством сатане. </a:t>
            </a:r>
            <a:r>
              <a:rPr lang="sr-Cyrl-CS" sz="2000" b="1" dirty="0" smtClean="0"/>
              <a:t>Својом </a:t>
            </a:r>
            <a:r>
              <a:rPr lang="sr-Cyrl-CS" sz="2000" b="1" dirty="0"/>
              <a:t>силом (а по допуштењу Божијем), ђаво чини да неко оздрави, али само наизглед. У суштини лечи тело да би усмртио душу. А придобија човекову душу захваљујући човековом нестрпљењу.</a:t>
            </a:r>
            <a:endParaRPr lang="sr-Cyrl-CS" sz="2000" b="1" dirty="0" smtClean="0"/>
          </a:p>
          <a:p>
            <a:r>
              <a:rPr lang="sr-Cyrl-CS" sz="2000" b="1" dirty="0"/>
              <a:t>Св. Јован Златоуст говорећи на ту тему каже да од човека зависи колико ће ђаво бити ефикасан: „Ако ми хоћемо он је велики (тј. моћан), ако ми хоћемо он је мали (тј. немоћан)"</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images.kurir-info.rs/slika-900x608/vracara-dobrinka-magija-skidanje-magije-1375392081-347223.jpg"/>
          <p:cNvPicPr>
            <a:picLocks noChangeAspect="1" noChangeArrowheads="1"/>
          </p:cNvPicPr>
          <p:nvPr/>
        </p:nvPicPr>
        <p:blipFill>
          <a:blip r:embed="rId2"/>
          <a:srcRect/>
          <a:stretch>
            <a:fillRect/>
          </a:stretch>
        </p:blipFill>
        <p:spPr bwMode="auto">
          <a:xfrm>
            <a:off x="131671" y="1071546"/>
            <a:ext cx="8915026" cy="4786346"/>
          </a:xfrm>
          <a:prstGeom prst="rect">
            <a:avLst/>
          </a:prstGeom>
          <a:noFill/>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143372" cy="6858000"/>
          </a:xfrm>
        </p:spPr>
        <p:txBody>
          <a:bodyPr>
            <a:normAutofit/>
          </a:bodyPr>
          <a:lstStyle/>
          <a:p>
            <a:r>
              <a:rPr lang="sr-Cyrl-CS" dirty="0"/>
              <a:t>У Византији су Црква и држава оштро реаговале законима и канонима и строго забрањивали магију у било ком облику.</a:t>
            </a:r>
            <a:r>
              <a:rPr lang="sr-Cyrl-CS" dirty="0" smtClean="0"/>
              <a:t>.</a:t>
            </a:r>
            <a:endParaRPr lang="sr-Cyrl-CS" dirty="0"/>
          </a:p>
        </p:txBody>
      </p:sp>
      <p:pic>
        <p:nvPicPr>
          <p:cNvPr id="30722" name="Picture 2" descr="http://wannabemagazine.com/wp-content/uploads/2012/11/SLIKA-65.jpg?e83a2c"/>
          <p:cNvPicPr>
            <a:picLocks noChangeAspect="1" noChangeArrowheads="1"/>
          </p:cNvPicPr>
          <p:nvPr/>
        </p:nvPicPr>
        <p:blipFill>
          <a:blip r:embed="rId2" cstate="email"/>
          <a:srcRect/>
          <a:stretch>
            <a:fillRect/>
          </a:stretch>
        </p:blipFill>
        <p:spPr bwMode="auto">
          <a:xfrm>
            <a:off x="4214811" y="88242"/>
            <a:ext cx="4929190" cy="6769758"/>
          </a:xfrm>
          <a:prstGeom prst="rect">
            <a:avLst/>
          </a:prstGeom>
          <a:noFill/>
        </p:spPr>
      </p:pic>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adlanu.com/upload/thumbs/images/articles/2013/02/7/crkva/deca-za-pevnicom_1360265739_675x0.jpg"/>
          <p:cNvPicPr>
            <a:picLocks noChangeAspect="1" noChangeArrowheads="1"/>
          </p:cNvPicPr>
          <p:nvPr/>
        </p:nvPicPr>
        <p:blipFill>
          <a:blip r:embed="rId2"/>
          <a:srcRect/>
          <a:stretch>
            <a:fillRect/>
          </a:stretch>
        </p:blipFill>
        <p:spPr bwMode="auto">
          <a:xfrm>
            <a:off x="0" y="0"/>
            <a:ext cx="9068982" cy="6643710"/>
          </a:xfrm>
          <a:prstGeom prst="rect">
            <a:avLst/>
          </a:prstGeom>
          <a:noFill/>
        </p:spPr>
      </p:pic>
      <p:sp>
        <p:nvSpPr>
          <p:cNvPr id="2" name="TextBox 1"/>
          <p:cNvSpPr txBox="1"/>
          <p:nvPr/>
        </p:nvSpPr>
        <p:spPr>
          <a:xfrm>
            <a:off x="642910" y="3857628"/>
            <a:ext cx="8286808" cy="2308324"/>
          </a:xfrm>
          <a:prstGeom prst="rect">
            <a:avLst/>
          </a:prstGeom>
          <a:solidFill>
            <a:schemeClr val="accent1">
              <a:lumMod val="20000"/>
              <a:lumOff val="80000"/>
            </a:schemeClr>
          </a:solidFill>
        </p:spPr>
        <p:txBody>
          <a:bodyPr wrap="square" rtlCol="0">
            <a:spAutoFit/>
          </a:bodyPr>
          <a:lstStyle/>
          <a:p>
            <a:r>
              <a:rPr lang="sr-Cyrl-CS" sz="2400" b="1" dirty="0"/>
              <a:t>Међутим, у језику Цркве „призивање имена Христовог" не значи само „призивање Христа у помоћ", него пре свега значи живети у сагласности са Његовом вољом, примењивати Његове заповести, остваривати Његова јеванђелска назначења. Вером, дакле, стичемо силу Христову који ће „сатрети сатану под ноге ваше"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rbin.info/wp-content/uploads/2013/10/Otac-Ignjati-pricest.b.jpg"/>
          <p:cNvPicPr>
            <a:picLocks noChangeAspect="1" noChangeArrowheads="1"/>
          </p:cNvPicPr>
          <p:nvPr/>
        </p:nvPicPr>
        <p:blipFill>
          <a:blip r:embed="rId2"/>
          <a:srcRect/>
          <a:stretch>
            <a:fillRect/>
          </a:stretch>
        </p:blipFill>
        <p:spPr bwMode="auto">
          <a:xfrm>
            <a:off x="-63285" y="0"/>
            <a:ext cx="9207285" cy="6000768"/>
          </a:xfrm>
          <a:prstGeom prst="rect">
            <a:avLst/>
          </a:prstGeom>
          <a:noFill/>
        </p:spPr>
      </p:pic>
      <p:sp>
        <p:nvSpPr>
          <p:cNvPr id="3" name="TextBox 2"/>
          <p:cNvSpPr txBox="1"/>
          <p:nvPr/>
        </p:nvSpPr>
        <p:spPr>
          <a:xfrm>
            <a:off x="357158" y="3811012"/>
            <a:ext cx="8286808" cy="3046988"/>
          </a:xfrm>
          <a:prstGeom prst="rect">
            <a:avLst/>
          </a:prstGeom>
          <a:solidFill>
            <a:schemeClr val="accent1">
              <a:lumMod val="20000"/>
              <a:lumOff val="80000"/>
              <a:alpha val="49000"/>
            </a:schemeClr>
          </a:solidFill>
        </p:spPr>
        <p:txBody>
          <a:bodyPr wrap="square" rtlCol="0">
            <a:spAutoFit/>
          </a:bodyPr>
          <a:lstStyle/>
          <a:p>
            <a:r>
              <a:rPr lang="sr-Cyrl-CS" sz="2400" b="1" dirty="0"/>
              <a:t>Борба ђавола против верујућег човека је чињеница у коју не сумњамо. Али он ипак нема ту моћ да нас примора на зло, уколико, наравно, ми не пристајемо на тако нешто</a:t>
            </a:r>
            <a:r>
              <a:rPr lang="sr-Cyrl-CS" sz="2400" b="1" dirty="0" smtClean="0"/>
              <a:t>. </a:t>
            </a:r>
            <a:r>
              <a:rPr lang="sr-Cyrl-CS" sz="2400" b="1" dirty="0"/>
              <a:t>Спаситељ разара демонска дела (1. Јн. 3,8), и благодаћу својом наоружава сваког верујућег. Као што су апостоли силом имена Христовог потчињавали демоне, тако и ми призивањем Његовог светог имена можемо остати поштеђени демонског утицаја.</a:t>
            </a:r>
          </a:p>
        </p:txBody>
      </p:sp>
      <p:sp>
        <p:nvSpPr>
          <p:cNvPr id="4" name="Rectangle 3"/>
          <p:cNvSpPr/>
          <p:nvPr/>
        </p:nvSpPr>
        <p:spPr>
          <a:xfrm>
            <a:off x="0" y="0"/>
            <a:ext cx="6676443" cy="584775"/>
          </a:xfrm>
          <a:prstGeom prst="rect">
            <a:avLst/>
          </a:prstGeom>
        </p:spPr>
        <p:txBody>
          <a:bodyPr wrap="none">
            <a:spAutoFit/>
          </a:bodyPr>
          <a:lstStyle/>
          <a:p>
            <a:r>
              <a:rPr lang="sr-Cyrl-CS" sz="3200" b="1" dirty="0"/>
              <a:t>Како се сачувати од утицаја </a:t>
            </a:r>
            <a:r>
              <a:rPr lang="sr-Cyrl-CS" sz="3200" b="1" dirty="0" smtClean="0"/>
              <a:t>магије ?</a:t>
            </a:r>
            <a:endParaRPr lang="sr-Cyrl-CS" sz="32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0418" name="Picture 2" descr="http://1.bp.blogspot.com/-GpoJt0_I48g/UQiQ66DkrcI/AAAAAAAAE-I/t3y3W_bpJHY/s1600/creepy+street.jpg"/>
          <p:cNvPicPr>
            <a:picLocks noChangeAspect="1" noChangeArrowheads="1"/>
          </p:cNvPicPr>
          <p:nvPr/>
        </p:nvPicPr>
        <p:blipFill>
          <a:blip r:embed="rId2"/>
          <a:srcRect/>
          <a:stretch>
            <a:fillRect/>
          </a:stretch>
        </p:blipFill>
        <p:spPr bwMode="auto">
          <a:xfrm>
            <a:off x="0" y="1785926"/>
            <a:ext cx="9175468" cy="5072074"/>
          </a:xfrm>
          <a:prstGeom prst="rect">
            <a:avLst/>
          </a:prstGeom>
          <a:noFill/>
        </p:spPr>
      </p:pic>
      <p:sp>
        <p:nvSpPr>
          <p:cNvPr id="4" name="TextBox 3"/>
          <p:cNvSpPr txBox="1"/>
          <p:nvPr/>
        </p:nvSpPr>
        <p:spPr>
          <a:xfrm>
            <a:off x="1357290" y="214290"/>
            <a:ext cx="5290038" cy="1200329"/>
          </a:xfrm>
          <a:prstGeom prst="rect">
            <a:avLst/>
          </a:prstGeom>
          <a:noFill/>
        </p:spPr>
        <p:txBody>
          <a:bodyPr wrap="none" rtlCol="0">
            <a:spAutoFit/>
          </a:bodyPr>
          <a:lstStyle/>
          <a:p>
            <a:r>
              <a:rPr lang="sr-Cyrl-CS" sz="3600" dirty="0" smtClean="0">
                <a:solidFill>
                  <a:schemeClr val="bg1"/>
                </a:solidFill>
              </a:rPr>
              <a:t>ДОДАТАК ЗА РАДОЗНАЛЕ: </a:t>
            </a:r>
          </a:p>
          <a:p>
            <a:r>
              <a:rPr lang="sr-Cyrl-CS" sz="3600" dirty="0" smtClean="0">
                <a:solidFill>
                  <a:schemeClr val="bg1"/>
                </a:solidFill>
              </a:rPr>
              <a:t>СЛУЧАЈЕВИ ЦРНЕ МАГИЈЕ</a:t>
            </a:r>
            <a:endParaRPr lang="sr-Cyrl-CS" sz="3600"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285728"/>
            <a:ext cx="2818400" cy="369332"/>
          </a:xfrm>
          <a:prstGeom prst="rect">
            <a:avLst/>
          </a:prstGeom>
          <a:solidFill>
            <a:schemeClr val="bg1"/>
          </a:solidFill>
        </p:spPr>
        <p:txBody>
          <a:bodyPr wrap="none" rtlCol="0">
            <a:spAutoFit/>
          </a:bodyPr>
          <a:lstStyle/>
          <a:p>
            <a:r>
              <a:rPr lang="sr-Cyrl-CS" dirty="0" smtClean="0"/>
              <a:t>Часопис “Ало” 18.10.2012 .</a:t>
            </a:r>
            <a:endParaRPr lang="sr-Cyrl-CS" dirty="0"/>
          </a:p>
        </p:txBody>
      </p:sp>
      <p:pic>
        <p:nvPicPr>
          <p:cNvPr id="61442" name="Picture 2" descr="Centar vlaške magije - Selo Jabukovac"/>
          <p:cNvPicPr>
            <a:picLocks noChangeAspect="1" noChangeArrowheads="1"/>
          </p:cNvPicPr>
          <p:nvPr/>
        </p:nvPicPr>
        <p:blipFill>
          <a:blip r:embed="rId2"/>
          <a:srcRect/>
          <a:stretch>
            <a:fillRect/>
          </a:stretch>
        </p:blipFill>
        <p:spPr bwMode="auto">
          <a:xfrm>
            <a:off x="3286116" y="428604"/>
            <a:ext cx="5857884" cy="3163259"/>
          </a:xfrm>
          <a:prstGeom prst="rect">
            <a:avLst/>
          </a:prstGeom>
          <a:noFill/>
        </p:spPr>
      </p:pic>
      <p:sp>
        <p:nvSpPr>
          <p:cNvPr id="4" name="TextBox 3"/>
          <p:cNvSpPr txBox="1"/>
          <p:nvPr/>
        </p:nvSpPr>
        <p:spPr>
          <a:xfrm>
            <a:off x="357158" y="4071942"/>
            <a:ext cx="8286808" cy="2308324"/>
          </a:xfrm>
          <a:prstGeom prst="rect">
            <a:avLst/>
          </a:prstGeom>
          <a:noFill/>
        </p:spPr>
        <p:txBody>
          <a:bodyPr wrap="square" rtlCol="0">
            <a:spAutoFit/>
          </a:bodyPr>
          <a:lstStyle/>
          <a:p>
            <a:r>
              <a:rPr lang="en-US" b="1" dirty="0" smtClean="0"/>
              <a:t>U </a:t>
            </a:r>
            <a:r>
              <a:rPr lang="en-US" b="1" dirty="0" err="1" smtClean="0"/>
              <a:t>selu</a:t>
            </a:r>
            <a:r>
              <a:rPr lang="en-US" b="1" dirty="0" smtClean="0"/>
              <a:t> </a:t>
            </a:r>
            <a:r>
              <a:rPr lang="en-US" b="1" dirty="0" err="1" smtClean="0"/>
              <a:t>Jabukovac</a:t>
            </a:r>
            <a:r>
              <a:rPr lang="en-US" b="1" dirty="0" smtClean="0"/>
              <a:t> </a:t>
            </a:r>
            <a:r>
              <a:rPr lang="sr-Cyrl-CS" b="1" dirty="0" smtClean="0"/>
              <a:t>, </a:t>
            </a:r>
            <a:r>
              <a:rPr lang="sr-Latn-CS" b="1" dirty="0" smtClean="0"/>
              <a:t>u Negotinskoj krajini, </a:t>
            </a:r>
            <a:r>
              <a:rPr lang="en-US" b="1" dirty="0" err="1" smtClean="0"/>
              <a:t>smo</a:t>
            </a:r>
            <a:r>
              <a:rPr lang="en-US" b="1" dirty="0" smtClean="0"/>
              <a:t> </a:t>
            </a:r>
            <a:r>
              <a:rPr lang="en-US" b="1" dirty="0" err="1" smtClean="0"/>
              <a:t>posetili</a:t>
            </a:r>
            <a:r>
              <a:rPr lang="en-US" b="1" dirty="0" smtClean="0"/>
              <a:t> </a:t>
            </a:r>
            <a:r>
              <a:rPr lang="en-US" b="1" dirty="0" err="1" smtClean="0"/>
              <a:t>baku</a:t>
            </a:r>
            <a:r>
              <a:rPr lang="en-US" b="1" dirty="0" smtClean="0"/>
              <a:t> </a:t>
            </a:r>
            <a:r>
              <a:rPr lang="en-US" b="1" dirty="0" err="1" smtClean="0"/>
              <a:t>Jovanku</a:t>
            </a:r>
            <a:r>
              <a:rPr lang="en-US" b="1" dirty="0" smtClean="0"/>
              <a:t>, </a:t>
            </a:r>
            <a:r>
              <a:rPr lang="en-US" b="1" dirty="0" err="1" smtClean="0"/>
              <a:t>koja</a:t>
            </a:r>
            <a:r>
              <a:rPr lang="en-US" b="1" dirty="0" smtClean="0"/>
              <a:t> </a:t>
            </a:r>
            <a:r>
              <a:rPr lang="en-US" b="1" dirty="0" err="1" smtClean="0"/>
              <a:t>ima</a:t>
            </a:r>
            <a:r>
              <a:rPr lang="en-US" b="1" dirty="0" smtClean="0"/>
              <a:t> 78 </a:t>
            </a:r>
            <a:r>
              <a:rPr lang="en-US" b="1" dirty="0" err="1" smtClean="0"/>
              <a:t>godina</a:t>
            </a:r>
            <a:r>
              <a:rPr lang="en-US" b="1" dirty="0" smtClean="0"/>
              <a:t>, a </a:t>
            </a:r>
            <a:r>
              <a:rPr lang="en-US" b="1" dirty="0" err="1" smtClean="0"/>
              <a:t>bajanjem</a:t>
            </a:r>
            <a:r>
              <a:rPr lang="en-US" b="1" dirty="0" smtClean="0"/>
              <a:t> se </a:t>
            </a:r>
            <a:r>
              <a:rPr lang="en-US" b="1" dirty="0" err="1" smtClean="0"/>
              <a:t>bavi</a:t>
            </a:r>
            <a:r>
              <a:rPr lang="en-US" b="1" dirty="0" smtClean="0"/>
              <a:t> </a:t>
            </a:r>
            <a:r>
              <a:rPr lang="en-US" b="1" dirty="0" err="1" smtClean="0"/>
              <a:t>oko</a:t>
            </a:r>
            <a:r>
              <a:rPr lang="en-US" b="1" dirty="0" smtClean="0"/>
              <a:t> 50. </a:t>
            </a:r>
            <a:r>
              <a:rPr lang="en-US" b="1" dirty="0" err="1" smtClean="0"/>
              <a:t>Magijom</a:t>
            </a:r>
            <a:r>
              <a:rPr lang="en-US" b="1" dirty="0" smtClean="0"/>
              <a:t> je, </a:t>
            </a:r>
            <a:r>
              <a:rPr lang="en-US" b="1" dirty="0" err="1" smtClean="0"/>
              <a:t>kaže</a:t>
            </a:r>
            <a:r>
              <a:rPr lang="en-US" b="1" dirty="0" smtClean="0"/>
              <a:t>, </a:t>
            </a:r>
            <a:r>
              <a:rPr lang="en-US" b="1" dirty="0" err="1" smtClean="0"/>
              <a:t>počela</a:t>
            </a:r>
            <a:r>
              <a:rPr lang="en-US" b="1" dirty="0" smtClean="0"/>
              <a:t> </a:t>
            </a:r>
            <a:r>
              <a:rPr lang="en-US" b="1" dirty="0" err="1" smtClean="0"/>
              <a:t>da</a:t>
            </a:r>
            <a:r>
              <a:rPr lang="en-US" b="1" dirty="0" smtClean="0"/>
              <a:t> se </a:t>
            </a:r>
            <a:r>
              <a:rPr lang="en-US" b="1" dirty="0" err="1" smtClean="0"/>
              <a:t>bavi</a:t>
            </a:r>
            <a:r>
              <a:rPr lang="en-US" b="1" dirty="0" smtClean="0"/>
              <a:t> </a:t>
            </a:r>
            <a:r>
              <a:rPr lang="en-US" b="1" dirty="0" err="1" smtClean="0"/>
              <a:t>sasvim</a:t>
            </a:r>
            <a:r>
              <a:rPr lang="en-US" b="1" dirty="0" smtClean="0"/>
              <a:t> </a:t>
            </a:r>
            <a:r>
              <a:rPr lang="en-US" b="1" dirty="0" err="1" smtClean="0"/>
              <a:t>slučajno</a:t>
            </a:r>
            <a:r>
              <a:rPr lang="en-US" b="1" dirty="0" smtClean="0"/>
              <a:t>, </a:t>
            </a:r>
            <a:r>
              <a:rPr lang="en-US" b="1" dirty="0" err="1" smtClean="0"/>
              <a:t>te</a:t>
            </a:r>
            <a:r>
              <a:rPr lang="en-US" b="1" dirty="0" smtClean="0"/>
              <a:t> </a:t>
            </a:r>
            <a:r>
              <a:rPr lang="en-US" b="1" dirty="0" err="1" smtClean="0"/>
              <a:t>da</a:t>
            </a:r>
            <a:r>
              <a:rPr lang="en-US" b="1" dirty="0" smtClean="0"/>
              <a:t> je to „</a:t>
            </a:r>
            <a:r>
              <a:rPr lang="en-US" b="1" dirty="0" err="1" smtClean="0"/>
              <a:t>božji</a:t>
            </a:r>
            <a:r>
              <a:rPr lang="en-US" b="1" dirty="0" smtClean="0"/>
              <a:t> </a:t>
            </a:r>
            <a:r>
              <a:rPr lang="en-US" b="1" dirty="0" err="1" smtClean="0"/>
              <a:t>dar</a:t>
            </a:r>
            <a:r>
              <a:rPr lang="en-US" b="1" dirty="0" smtClean="0"/>
              <a:t>”.</a:t>
            </a:r>
            <a:r>
              <a:rPr lang="sr-Latn-CS" b="1" dirty="0" smtClean="0"/>
              <a:t> </a:t>
            </a:r>
            <a:r>
              <a:rPr lang="en-US" b="1" dirty="0" err="1" smtClean="0"/>
              <a:t>Čuvala</a:t>
            </a:r>
            <a:r>
              <a:rPr lang="en-US" b="1" dirty="0" smtClean="0"/>
              <a:t> je </a:t>
            </a:r>
            <a:r>
              <a:rPr lang="en-US" b="1" dirty="0" err="1" smtClean="0"/>
              <a:t>ovce</a:t>
            </a:r>
            <a:r>
              <a:rPr lang="en-US" b="1" dirty="0" smtClean="0"/>
              <a:t> </a:t>
            </a:r>
            <a:r>
              <a:rPr lang="en-US" b="1" dirty="0" err="1" smtClean="0"/>
              <a:t>kad</a:t>
            </a:r>
            <a:r>
              <a:rPr lang="en-US" b="1" dirty="0" smtClean="0"/>
              <a:t> se </a:t>
            </a:r>
            <a:r>
              <a:rPr lang="en-US" b="1" dirty="0" err="1" smtClean="0"/>
              <a:t>odjednom</a:t>
            </a:r>
            <a:r>
              <a:rPr lang="en-US" b="1" dirty="0" smtClean="0"/>
              <a:t> </a:t>
            </a:r>
            <a:r>
              <a:rPr lang="en-US" b="1" dirty="0" err="1" smtClean="0"/>
              <a:t>naoblačilo</a:t>
            </a:r>
            <a:r>
              <a:rPr lang="en-US" b="1" dirty="0" smtClean="0"/>
              <a:t>, </a:t>
            </a:r>
            <a:r>
              <a:rPr lang="en-US" b="1" dirty="0" err="1" smtClean="0"/>
              <a:t>počela</a:t>
            </a:r>
            <a:r>
              <a:rPr lang="en-US" b="1" dirty="0" smtClean="0"/>
              <a:t> je </a:t>
            </a:r>
            <a:r>
              <a:rPr lang="en-US" b="1" dirty="0" err="1" smtClean="0"/>
              <a:t>kiša</a:t>
            </a:r>
            <a:r>
              <a:rPr lang="en-US" b="1" dirty="0" smtClean="0"/>
              <a:t>, </a:t>
            </a:r>
            <a:r>
              <a:rPr lang="en-US" b="1" dirty="0" err="1" smtClean="0"/>
              <a:t>grmelo</a:t>
            </a:r>
            <a:r>
              <a:rPr lang="en-US" b="1" dirty="0" smtClean="0"/>
              <a:t> je </a:t>
            </a:r>
            <a:r>
              <a:rPr lang="en-US" b="1" dirty="0" err="1" smtClean="0"/>
              <a:t>i</a:t>
            </a:r>
            <a:r>
              <a:rPr lang="en-US" b="1" dirty="0" smtClean="0"/>
              <a:t> </a:t>
            </a:r>
            <a:r>
              <a:rPr lang="en-US" b="1" dirty="0" err="1" smtClean="0"/>
              <a:t>sevalo</a:t>
            </a:r>
            <a:r>
              <a:rPr lang="en-US" b="1" dirty="0" smtClean="0"/>
              <a:t>. U </a:t>
            </a:r>
            <a:r>
              <a:rPr lang="en-US" b="1" dirty="0" err="1" smtClean="0"/>
              <a:t>jednom</a:t>
            </a:r>
            <a:r>
              <a:rPr lang="en-US" b="1" dirty="0" smtClean="0"/>
              <a:t> </a:t>
            </a:r>
            <a:r>
              <a:rPr lang="en-US" b="1" dirty="0" err="1" smtClean="0"/>
              <a:t>trenutku</a:t>
            </a:r>
            <a:r>
              <a:rPr lang="en-US" b="1" dirty="0" smtClean="0"/>
              <a:t> je </a:t>
            </a:r>
            <a:r>
              <a:rPr lang="en-US" b="1" dirty="0" err="1" smtClean="0"/>
              <a:t>udario</a:t>
            </a:r>
            <a:r>
              <a:rPr lang="en-US" b="1" dirty="0" smtClean="0"/>
              <a:t> </a:t>
            </a:r>
            <a:r>
              <a:rPr lang="en-US" b="1" dirty="0" err="1" smtClean="0"/>
              <a:t>grom</a:t>
            </a:r>
            <a:r>
              <a:rPr lang="en-US" b="1" dirty="0" smtClean="0"/>
              <a:t>.</a:t>
            </a:r>
          </a:p>
          <a:p>
            <a:r>
              <a:rPr lang="en-US" b="1" dirty="0" err="1" smtClean="0"/>
              <a:t>Uveče</a:t>
            </a:r>
            <a:r>
              <a:rPr lang="en-US" b="1" dirty="0" smtClean="0"/>
              <a:t> </a:t>
            </a:r>
            <a:r>
              <a:rPr lang="en-US" b="1" dirty="0" err="1" smtClean="0"/>
              <a:t>su</a:t>
            </a:r>
            <a:r>
              <a:rPr lang="en-US" b="1" dirty="0" smtClean="0"/>
              <a:t> </a:t>
            </a:r>
            <a:r>
              <a:rPr lang="en-US" b="1" dirty="0" err="1" smtClean="0"/>
              <a:t>joj</a:t>
            </a:r>
            <a:r>
              <a:rPr lang="en-US" b="1" dirty="0" smtClean="0"/>
              <a:t> u san </a:t>
            </a:r>
            <a:r>
              <a:rPr lang="en-US" b="1" dirty="0" err="1" smtClean="0"/>
              <a:t>došle</a:t>
            </a:r>
            <a:r>
              <a:rPr lang="en-US" b="1" dirty="0" smtClean="0"/>
              <a:t> tri vile, </a:t>
            </a:r>
            <a:r>
              <a:rPr lang="en-US" b="1" dirty="0" err="1" smtClean="0"/>
              <a:t>spasle</a:t>
            </a:r>
            <a:r>
              <a:rPr lang="en-US" b="1" dirty="0" smtClean="0"/>
              <a:t> je </a:t>
            </a:r>
            <a:r>
              <a:rPr lang="en-US" b="1" dirty="0" err="1" smtClean="0"/>
              <a:t>od</a:t>
            </a:r>
            <a:r>
              <a:rPr lang="en-US" b="1" dirty="0" smtClean="0"/>
              <a:t> </a:t>
            </a:r>
            <a:r>
              <a:rPr lang="en-US" b="1" dirty="0" err="1" smtClean="0"/>
              <a:t>groma</a:t>
            </a:r>
            <a:r>
              <a:rPr lang="en-US" b="1" dirty="0" smtClean="0"/>
              <a:t>, </a:t>
            </a:r>
            <a:r>
              <a:rPr lang="en-US" b="1" dirty="0" err="1" smtClean="0"/>
              <a:t>ali</a:t>
            </a:r>
            <a:r>
              <a:rPr lang="en-US" b="1" dirty="0" smtClean="0"/>
              <a:t> je </a:t>
            </a:r>
            <a:r>
              <a:rPr lang="en-US" b="1" dirty="0" err="1" smtClean="0"/>
              <a:t>ona</a:t>
            </a:r>
            <a:r>
              <a:rPr lang="en-US" b="1" dirty="0" smtClean="0"/>
              <a:t> </a:t>
            </a:r>
            <a:r>
              <a:rPr lang="en-US" b="1" dirty="0" err="1" smtClean="0"/>
              <a:t>zauzvrat</a:t>
            </a:r>
            <a:r>
              <a:rPr lang="en-US" b="1" dirty="0" smtClean="0"/>
              <a:t> </a:t>
            </a:r>
            <a:r>
              <a:rPr lang="en-US" b="1" dirty="0" err="1" smtClean="0"/>
              <a:t>morala</a:t>
            </a:r>
            <a:r>
              <a:rPr lang="en-US" b="1" dirty="0" smtClean="0"/>
              <a:t> </a:t>
            </a:r>
            <a:r>
              <a:rPr lang="en-US" b="1" dirty="0" err="1" smtClean="0"/>
              <a:t>da</a:t>
            </a:r>
            <a:r>
              <a:rPr lang="en-US" b="1" dirty="0" smtClean="0"/>
              <a:t> </a:t>
            </a:r>
            <a:r>
              <a:rPr lang="en-US" b="1" dirty="0" err="1" smtClean="0"/>
              <a:t>spasava</a:t>
            </a:r>
            <a:r>
              <a:rPr lang="en-US" b="1" dirty="0" smtClean="0"/>
              <a:t> </a:t>
            </a:r>
            <a:r>
              <a:rPr lang="en-US" b="1" dirty="0" err="1" smtClean="0"/>
              <a:t>narod</a:t>
            </a:r>
            <a:r>
              <a:rPr lang="en-US" b="1" dirty="0" smtClean="0"/>
              <a:t>. </a:t>
            </a:r>
            <a:r>
              <a:rPr lang="en-US" b="1" dirty="0" err="1" smtClean="0"/>
              <a:t>Baka</a:t>
            </a:r>
            <a:r>
              <a:rPr lang="en-US" b="1" dirty="0" smtClean="0"/>
              <a:t> </a:t>
            </a:r>
            <a:r>
              <a:rPr lang="en-US" b="1" dirty="0" err="1" smtClean="0"/>
              <a:t>Jovanka</a:t>
            </a:r>
            <a:r>
              <a:rPr lang="en-US" b="1" dirty="0" smtClean="0"/>
              <a:t> </a:t>
            </a:r>
            <a:r>
              <a:rPr lang="en-US" b="1" dirty="0" err="1" smtClean="0"/>
              <a:t>gleda</a:t>
            </a:r>
            <a:r>
              <a:rPr lang="en-US" b="1" dirty="0" smtClean="0"/>
              <a:t> </a:t>
            </a:r>
            <a:r>
              <a:rPr lang="en-US" b="1" dirty="0" err="1" smtClean="0"/>
              <a:t>pomoću</a:t>
            </a:r>
            <a:r>
              <a:rPr lang="en-US" b="1" dirty="0" smtClean="0"/>
              <a:t> </a:t>
            </a:r>
            <a:r>
              <a:rPr lang="en-US" b="1" dirty="0" err="1" smtClean="0"/>
              <a:t>karata</a:t>
            </a:r>
            <a:r>
              <a:rPr lang="en-US" b="1" dirty="0" smtClean="0"/>
              <a:t> </a:t>
            </a:r>
            <a:r>
              <a:rPr lang="en-US" b="1" dirty="0" err="1" smtClean="0"/>
              <a:t>koje</a:t>
            </a:r>
            <a:r>
              <a:rPr lang="en-US" b="1" dirty="0" smtClean="0"/>
              <a:t> </a:t>
            </a:r>
            <a:r>
              <a:rPr lang="en-US" b="1" dirty="0" err="1" smtClean="0"/>
              <a:t>su</a:t>
            </a:r>
            <a:r>
              <a:rPr lang="en-US" b="1" dirty="0" smtClean="0"/>
              <a:t>, </a:t>
            </a:r>
            <a:r>
              <a:rPr lang="en-US" b="1" dirty="0" err="1" smtClean="0"/>
              <a:t>kaže</a:t>
            </a:r>
            <a:r>
              <a:rPr lang="en-US" b="1" dirty="0" smtClean="0"/>
              <a:t>, </a:t>
            </a:r>
            <a:r>
              <a:rPr lang="en-US" b="1" dirty="0" err="1" smtClean="0"/>
              <a:t>najiskrenije</a:t>
            </a:r>
            <a:r>
              <a:rPr lang="en-US" b="1" dirty="0" smtClean="0"/>
              <a:t>, „</a:t>
            </a:r>
            <a:r>
              <a:rPr lang="en-US" b="1" dirty="0" err="1" smtClean="0"/>
              <a:t>jer</a:t>
            </a:r>
            <a:r>
              <a:rPr lang="en-US" b="1" dirty="0" smtClean="0"/>
              <a:t> </a:t>
            </a:r>
            <a:r>
              <a:rPr lang="en-US" b="1" dirty="0" err="1" smtClean="0"/>
              <a:t>kafa</a:t>
            </a:r>
            <a:r>
              <a:rPr lang="en-US" b="1" dirty="0" smtClean="0"/>
              <a:t> </a:t>
            </a:r>
            <a:r>
              <a:rPr lang="en-US" b="1" dirty="0" err="1" smtClean="0"/>
              <a:t>i</a:t>
            </a:r>
            <a:r>
              <a:rPr lang="en-US" b="1" dirty="0" smtClean="0"/>
              <a:t> </a:t>
            </a:r>
            <a:r>
              <a:rPr lang="en-US" b="1" dirty="0" err="1" smtClean="0"/>
              <a:t>kukuruz</a:t>
            </a:r>
            <a:r>
              <a:rPr lang="en-US" b="1" dirty="0" smtClean="0"/>
              <a:t> </a:t>
            </a:r>
            <a:r>
              <a:rPr lang="en-US" b="1" dirty="0" err="1" smtClean="0"/>
              <a:t>hoće</a:t>
            </a:r>
            <a:r>
              <a:rPr lang="en-US" b="1" dirty="0" smtClean="0"/>
              <a:t> </a:t>
            </a:r>
            <a:r>
              <a:rPr lang="en-US" b="1" dirty="0" err="1" smtClean="0"/>
              <a:t>da</a:t>
            </a:r>
            <a:r>
              <a:rPr lang="en-US" b="1" dirty="0" smtClean="0"/>
              <a:t> </a:t>
            </a:r>
            <a:r>
              <a:rPr lang="en-US" b="1" dirty="0" err="1" smtClean="0"/>
              <a:t>prevare</a:t>
            </a:r>
            <a:r>
              <a:rPr lang="en-US" b="1" dirty="0" smtClean="0"/>
              <a:t>“.</a:t>
            </a:r>
          </a:p>
          <a:p>
            <a:endParaRPr lang="sr-Cyrl-CS" b="1" dirty="0"/>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Vrhunski profesionalac - Baka Jovanka"/>
          <p:cNvPicPr>
            <a:picLocks noChangeAspect="1" noChangeArrowheads="1"/>
          </p:cNvPicPr>
          <p:nvPr/>
        </p:nvPicPr>
        <p:blipFill>
          <a:blip r:embed="rId2" cstate="email"/>
          <a:srcRect/>
          <a:stretch>
            <a:fillRect/>
          </a:stretch>
        </p:blipFill>
        <p:spPr bwMode="auto">
          <a:xfrm>
            <a:off x="0" y="0"/>
            <a:ext cx="4762500" cy="6858000"/>
          </a:xfrm>
          <a:prstGeom prst="rect">
            <a:avLst/>
          </a:prstGeom>
          <a:noFill/>
        </p:spPr>
      </p:pic>
      <p:sp>
        <p:nvSpPr>
          <p:cNvPr id="3" name="TextBox 2"/>
          <p:cNvSpPr txBox="1"/>
          <p:nvPr/>
        </p:nvSpPr>
        <p:spPr>
          <a:xfrm>
            <a:off x="5000628" y="214290"/>
            <a:ext cx="3286148" cy="5632311"/>
          </a:xfrm>
          <a:prstGeom prst="rect">
            <a:avLst/>
          </a:prstGeom>
          <a:noFill/>
        </p:spPr>
        <p:txBody>
          <a:bodyPr wrap="square" rtlCol="0">
            <a:spAutoFit/>
          </a:bodyPr>
          <a:lstStyle/>
          <a:p>
            <a:r>
              <a:rPr lang="sr-Latn-CS" b="1" dirty="0" smtClean="0"/>
              <a:t>U </a:t>
            </a:r>
            <a:r>
              <a:rPr lang="vi-VN" b="1" dirty="0" smtClean="0"/>
              <a:t>svako doba dana i noći ko dođe ja mu bajem, samo ne radim na crveno slovo. I ko dođe, mora da bude kršten u crkvi, ako nije, ne vredi mu ništa!</a:t>
            </a:r>
            <a:r>
              <a:rPr lang="sr-Latn-CS" b="1" dirty="0" smtClean="0"/>
              <a:t> </a:t>
            </a:r>
          </a:p>
          <a:p>
            <a:r>
              <a:rPr lang="en-US" b="1" dirty="0" smtClean="0"/>
              <a:t>U </a:t>
            </a:r>
            <a:r>
              <a:rPr lang="en-US" b="1" dirty="0" err="1" smtClean="0"/>
              <a:t>vodu</a:t>
            </a:r>
            <a:r>
              <a:rPr lang="en-US" b="1" dirty="0" smtClean="0"/>
              <a:t> se </a:t>
            </a:r>
            <a:r>
              <a:rPr lang="en-US" b="1" dirty="0" err="1" smtClean="0"/>
              <a:t>stavi</a:t>
            </a:r>
            <a:r>
              <a:rPr lang="en-US" b="1" dirty="0" smtClean="0"/>
              <a:t> </a:t>
            </a:r>
            <a:r>
              <a:rPr lang="en-US" b="1" dirty="0" err="1" smtClean="0"/>
              <a:t>bosiljak</a:t>
            </a:r>
            <a:r>
              <a:rPr lang="en-US" b="1" dirty="0" smtClean="0"/>
              <a:t>, </a:t>
            </a:r>
            <a:r>
              <a:rPr lang="en-US" b="1" dirty="0" err="1" smtClean="0"/>
              <a:t>seme</a:t>
            </a:r>
            <a:r>
              <a:rPr lang="en-US" b="1" dirty="0" smtClean="0"/>
              <a:t> </a:t>
            </a:r>
            <a:r>
              <a:rPr lang="en-US" b="1" dirty="0" err="1" smtClean="0"/>
              <a:t>slatke</a:t>
            </a:r>
            <a:r>
              <a:rPr lang="en-US" b="1" dirty="0" smtClean="0"/>
              <a:t> </a:t>
            </a:r>
            <a:r>
              <a:rPr lang="en-US" b="1" dirty="0" err="1" smtClean="0"/>
              <a:t>paprike</a:t>
            </a:r>
            <a:r>
              <a:rPr lang="en-US" b="1" dirty="0" smtClean="0"/>
              <a:t>, so, </a:t>
            </a:r>
            <a:r>
              <a:rPr lang="en-US" b="1" dirty="0" err="1" smtClean="0"/>
              <a:t>tamjan</a:t>
            </a:r>
            <a:r>
              <a:rPr lang="en-US" b="1" dirty="0" smtClean="0"/>
              <a:t>, </a:t>
            </a:r>
            <a:r>
              <a:rPr lang="en-US" b="1" dirty="0" err="1" smtClean="0"/>
              <a:t>grančica</a:t>
            </a:r>
            <a:r>
              <a:rPr lang="en-US" b="1" dirty="0" smtClean="0"/>
              <a:t> </a:t>
            </a:r>
            <a:r>
              <a:rPr lang="en-US" b="1" dirty="0" err="1" smtClean="0"/>
              <a:t>vrbe</a:t>
            </a:r>
            <a:r>
              <a:rPr lang="en-US" b="1" dirty="0" smtClean="0"/>
              <a:t>, </a:t>
            </a:r>
            <a:r>
              <a:rPr lang="en-US" b="1" dirty="0" err="1" smtClean="0"/>
              <a:t>jabuke</a:t>
            </a:r>
            <a:r>
              <a:rPr lang="en-US" b="1" dirty="0" smtClean="0"/>
              <a:t> </a:t>
            </a:r>
            <a:r>
              <a:rPr lang="en-US" b="1" dirty="0" err="1" smtClean="0"/>
              <a:t>i</a:t>
            </a:r>
            <a:r>
              <a:rPr lang="en-US" b="1" dirty="0" smtClean="0"/>
              <a:t> </a:t>
            </a:r>
            <a:r>
              <a:rPr lang="en-US" b="1" dirty="0" err="1" smtClean="0"/>
              <a:t>divlja</a:t>
            </a:r>
            <a:r>
              <a:rPr lang="en-US" b="1" dirty="0" smtClean="0"/>
              <a:t> </a:t>
            </a:r>
            <a:r>
              <a:rPr lang="en-US" b="1" dirty="0" err="1" smtClean="0"/>
              <a:t>metla</a:t>
            </a:r>
            <a:r>
              <a:rPr lang="en-US" b="1" dirty="0" smtClean="0"/>
              <a:t> </a:t>
            </a:r>
            <a:r>
              <a:rPr lang="en-US" b="1" dirty="0" err="1" smtClean="0"/>
              <a:t>koja</a:t>
            </a:r>
            <a:r>
              <a:rPr lang="en-US" b="1" dirty="0" smtClean="0"/>
              <a:t> se </a:t>
            </a:r>
            <a:r>
              <a:rPr lang="en-US" b="1" dirty="0" err="1" smtClean="0"/>
              <a:t>bere</a:t>
            </a:r>
            <a:r>
              <a:rPr lang="en-US" b="1" dirty="0" smtClean="0"/>
              <a:t> 7. </a:t>
            </a:r>
            <a:r>
              <a:rPr lang="en-US" b="1" dirty="0" err="1" smtClean="0"/>
              <a:t>jula</a:t>
            </a:r>
            <a:r>
              <a:rPr lang="en-US" b="1" dirty="0" smtClean="0"/>
              <a:t>, </a:t>
            </a:r>
            <a:r>
              <a:rPr lang="en-US" b="1" dirty="0" err="1" smtClean="0"/>
              <a:t>na</a:t>
            </a:r>
            <a:r>
              <a:rPr lang="en-US" b="1" dirty="0" smtClean="0"/>
              <a:t> </a:t>
            </a:r>
            <a:r>
              <a:rPr lang="en-US" b="1" dirty="0" err="1" smtClean="0"/>
              <a:t>Svetog</a:t>
            </a:r>
            <a:r>
              <a:rPr lang="en-US" b="1" dirty="0" smtClean="0"/>
              <a:t> </a:t>
            </a:r>
            <a:r>
              <a:rPr lang="en-US" b="1" dirty="0" err="1" smtClean="0"/>
              <a:t>Jovana</a:t>
            </a:r>
            <a:r>
              <a:rPr lang="en-US" b="1" dirty="0" smtClean="0"/>
              <a:t>. </a:t>
            </a:r>
            <a:r>
              <a:rPr lang="en-US" b="1" dirty="0" err="1" smtClean="0"/>
              <a:t>Uzme</a:t>
            </a:r>
            <a:r>
              <a:rPr lang="en-US" b="1" dirty="0" smtClean="0"/>
              <a:t> se </a:t>
            </a:r>
            <a:r>
              <a:rPr lang="en-US" b="1" dirty="0" err="1" smtClean="0"/>
              <a:t>konac</a:t>
            </a:r>
            <a:r>
              <a:rPr lang="en-US" b="1" dirty="0" smtClean="0"/>
              <a:t> </a:t>
            </a:r>
            <a:r>
              <a:rPr lang="en-US" b="1" dirty="0" err="1" smtClean="0"/>
              <a:t>i</a:t>
            </a:r>
            <a:r>
              <a:rPr lang="en-US" b="1" dirty="0" smtClean="0"/>
              <a:t> </a:t>
            </a:r>
            <a:r>
              <a:rPr lang="en-US" b="1" dirty="0" err="1" smtClean="0"/>
              <a:t>izmeri</a:t>
            </a:r>
            <a:r>
              <a:rPr lang="en-US" b="1" dirty="0" smtClean="0"/>
              <a:t> </a:t>
            </a:r>
            <a:r>
              <a:rPr lang="en-US" b="1" dirty="0" err="1" smtClean="0"/>
              <a:t>koliko</a:t>
            </a:r>
            <a:r>
              <a:rPr lang="en-US" b="1" dirty="0" smtClean="0"/>
              <a:t> je </a:t>
            </a:r>
            <a:r>
              <a:rPr lang="en-US" b="1" dirty="0" err="1" smtClean="0"/>
              <a:t>čovek</a:t>
            </a:r>
            <a:r>
              <a:rPr lang="en-US" b="1" dirty="0" smtClean="0"/>
              <a:t> </a:t>
            </a:r>
            <a:r>
              <a:rPr lang="en-US" b="1" dirty="0" err="1" smtClean="0"/>
              <a:t>visok</a:t>
            </a:r>
            <a:r>
              <a:rPr lang="en-US" b="1" dirty="0" smtClean="0"/>
              <a:t>, </a:t>
            </a:r>
            <a:r>
              <a:rPr lang="en-US" b="1" dirty="0" err="1" smtClean="0"/>
              <a:t>njime</a:t>
            </a:r>
            <a:r>
              <a:rPr lang="en-US" b="1" dirty="0" smtClean="0"/>
              <a:t> se </a:t>
            </a:r>
            <a:r>
              <a:rPr lang="en-US" b="1" dirty="0" err="1" smtClean="0"/>
              <a:t>veže</a:t>
            </a:r>
            <a:r>
              <a:rPr lang="en-US" b="1" dirty="0" smtClean="0"/>
              <a:t> </a:t>
            </a:r>
            <a:r>
              <a:rPr lang="en-US" b="1" dirty="0" err="1" smtClean="0"/>
              <a:t>bosiljak</a:t>
            </a:r>
            <a:r>
              <a:rPr lang="en-US" b="1" dirty="0" smtClean="0"/>
              <a:t>, </a:t>
            </a:r>
            <a:r>
              <a:rPr lang="en-US" b="1" dirty="0" err="1" smtClean="0"/>
              <a:t>stavlja</a:t>
            </a:r>
            <a:r>
              <a:rPr lang="en-US" b="1" dirty="0" smtClean="0"/>
              <a:t> u </a:t>
            </a:r>
            <a:r>
              <a:rPr lang="en-US" b="1" dirty="0" err="1" smtClean="0"/>
              <a:t>vodu</a:t>
            </a:r>
            <a:r>
              <a:rPr lang="en-US" b="1" dirty="0" smtClean="0"/>
              <a:t> </a:t>
            </a:r>
            <a:r>
              <a:rPr lang="en-US" b="1" dirty="0" err="1" smtClean="0"/>
              <a:t>i</a:t>
            </a:r>
            <a:r>
              <a:rPr lang="en-US" b="1" dirty="0" smtClean="0"/>
              <a:t> </a:t>
            </a:r>
            <a:r>
              <a:rPr lang="en-US" b="1" dirty="0" err="1" smtClean="0"/>
              <a:t>tako</a:t>
            </a:r>
            <a:r>
              <a:rPr lang="en-US" b="1" dirty="0" smtClean="0"/>
              <a:t> se </a:t>
            </a:r>
            <a:r>
              <a:rPr lang="en-US" b="1" dirty="0" err="1" smtClean="0"/>
              <a:t>skida</a:t>
            </a:r>
            <a:r>
              <a:rPr lang="en-US" b="1" dirty="0" smtClean="0"/>
              <a:t> </a:t>
            </a:r>
            <a:r>
              <a:rPr lang="en-US" b="1" dirty="0" err="1" smtClean="0"/>
              <a:t>crna</a:t>
            </a:r>
            <a:r>
              <a:rPr lang="en-US" b="1" dirty="0" smtClean="0"/>
              <a:t> </a:t>
            </a:r>
            <a:r>
              <a:rPr lang="en-US" b="1" dirty="0" err="1" smtClean="0"/>
              <a:t>magija</a:t>
            </a:r>
            <a:r>
              <a:rPr lang="en-US" b="1" dirty="0" smtClean="0"/>
              <a:t> - </a:t>
            </a:r>
            <a:r>
              <a:rPr lang="en-US" b="1" dirty="0" err="1" smtClean="0"/>
              <a:t>kaže</a:t>
            </a:r>
            <a:r>
              <a:rPr lang="en-US" b="1" dirty="0" smtClean="0"/>
              <a:t> </a:t>
            </a:r>
            <a:r>
              <a:rPr lang="en-US" b="1" dirty="0" err="1" smtClean="0"/>
              <a:t>baka</a:t>
            </a:r>
            <a:r>
              <a:rPr lang="en-US" b="1" dirty="0" smtClean="0"/>
              <a:t> </a:t>
            </a:r>
            <a:r>
              <a:rPr lang="en-US" b="1" dirty="0" err="1" smtClean="0"/>
              <a:t>Jovanka</a:t>
            </a:r>
            <a:r>
              <a:rPr lang="en-US" b="1" dirty="0" smtClean="0"/>
              <a:t> </a:t>
            </a:r>
            <a:r>
              <a:rPr lang="en-US" b="1" dirty="0" err="1" smtClean="0"/>
              <a:t>i</a:t>
            </a:r>
            <a:r>
              <a:rPr lang="en-US" b="1" dirty="0" smtClean="0"/>
              <a:t> </a:t>
            </a:r>
            <a:r>
              <a:rPr lang="en-US" b="1" dirty="0" err="1" smtClean="0"/>
              <a:t>dodaje</a:t>
            </a:r>
            <a:r>
              <a:rPr lang="en-US" b="1" dirty="0" smtClean="0"/>
              <a:t> </a:t>
            </a:r>
            <a:r>
              <a:rPr lang="en-US" b="1" dirty="0" err="1" smtClean="0"/>
              <a:t>da</a:t>
            </a:r>
            <a:r>
              <a:rPr lang="en-US" b="1" dirty="0" smtClean="0"/>
              <a:t> </a:t>
            </a:r>
            <a:r>
              <a:rPr lang="en-US" b="1" dirty="0" err="1" smtClean="0"/>
              <a:t>joj</a:t>
            </a:r>
            <a:r>
              <a:rPr lang="en-US" b="1" dirty="0" smtClean="0"/>
              <a:t> </a:t>
            </a:r>
            <a:r>
              <a:rPr lang="en-US" b="1" dirty="0" err="1" smtClean="0"/>
              <a:t>podjednako</a:t>
            </a:r>
            <a:r>
              <a:rPr lang="en-US" b="1" dirty="0" smtClean="0"/>
              <a:t> </a:t>
            </a:r>
            <a:r>
              <a:rPr lang="en-US" b="1" dirty="0" err="1" smtClean="0"/>
              <a:t>dolaze</a:t>
            </a:r>
            <a:r>
              <a:rPr lang="en-US" b="1" dirty="0" smtClean="0"/>
              <a:t> </a:t>
            </a:r>
            <a:r>
              <a:rPr lang="en-US" b="1" dirty="0" err="1" smtClean="0"/>
              <a:t>momci</a:t>
            </a:r>
            <a:r>
              <a:rPr lang="en-US" b="1" dirty="0" smtClean="0"/>
              <a:t> </a:t>
            </a:r>
            <a:r>
              <a:rPr lang="en-US" b="1" dirty="0" err="1" smtClean="0"/>
              <a:t>i</a:t>
            </a:r>
            <a:r>
              <a:rPr lang="en-US" b="1" dirty="0" smtClean="0"/>
              <a:t> </a:t>
            </a:r>
            <a:r>
              <a:rPr lang="en-US" b="1" dirty="0" err="1" smtClean="0"/>
              <a:t>devojke</a:t>
            </a:r>
            <a:r>
              <a:rPr lang="en-US" b="1" dirty="0" smtClean="0"/>
              <a:t> </a:t>
            </a:r>
            <a:r>
              <a:rPr lang="en-US" b="1" dirty="0" err="1" smtClean="0"/>
              <a:t>koji</a:t>
            </a:r>
            <a:r>
              <a:rPr lang="en-US" b="1" dirty="0" smtClean="0"/>
              <a:t> </a:t>
            </a:r>
            <a:r>
              <a:rPr lang="en-US" b="1" dirty="0" err="1" smtClean="0"/>
              <a:t>žele</a:t>
            </a:r>
            <a:r>
              <a:rPr lang="en-US" b="1" dirty="0" smtClean="0"/>
              <a:t> </a:t>
            </a:r>
            <a:r>
              <a:rPr lang="en-US" b="1" dirty="0" err="1" smtClean="0"/>
              <a:t>brak</a:t>
            </a:r>
            <a:r>
              <a:rPr lang="en-US" b="1" dirty="0" smtClean="0"/>
              <a:t>. </a:t>
            </a:r>
            <a:r>
              <a:rPr lang="en-US" b="1" dirty="0" err="1" smtClean="0"/>
              <a:t>Baka</a:t>
            </a:r>
            <a:r>
              <a:rPr lang="en-US" b="1" dirty="0" smtClean="0"/>
              <a:t> </a:t>
            </a:r>
            <a:r>
              <a:rPr lang="en-US" b="1" dirty="0" err="1" smtClean="0"/>
              <a:t>Jovanka</a:t>
            </a:r>
            <a:r>
              <a:rPr lang="en-US" b="1" dirty="0" smtClean="0"/>
              <a:t> je </a:t>
            </a:r>
            <a:r>
              <a:rPr lang="en-US" b="1" dirty="0" err="1" smtClean="0"/>
              <a:t>stečeno</a:t>
            </a:r>
            <a:r>
              <a:rPr lang="en-US" b="1" dirty="0" smtClean="0"/>
              <a:t> </a:t>
            </a:r>
            <a:r>
              <a:rPr lang="en-US" b="1" dirty="0" err="1" smtClean="0"/>
              <a:t>znanje</a:t>
            </a:r>
            <a:r>
              <a:rPr lang="en-US" b="1" dirty="0" smtClean="0"/>
              <a:t> </a:t>
            </a:r>
            <a:r>
              <a:rPr lang="en-US" b="1" dirty="0" err="1" smtClean="0"/>
              <a:t>prenela</a:t>
            </a:r>
            <a:r>
              <a:rPr lang="en-US" b="1" dirty="0" smtClean="0"/>
              <a:t> </a:t>
            </a:r>
            <a:r>
              <a:rPr lang="en-US" b="1" dirty="0" err="1" smtClean="0"/>
              <a:t>unuci</a:t>
            </a:r>
            <a:r>
              <a:rPr lang="en-US" b="1" dirty="0" smtClean="0"/>
              <a:t>, </a:t>
            </a:r>
            <a:r>
              <a:rPr lang="en-US" b="1" dirty="0" err="1" smtClean="0"/>
              <a:t>koja</a:t>
            </a:r>
            <a:r>
              <a:rPr lang="en-US" b="1" dirty="0" smtClean="0"/>
              <a:t> </a:t>
            </a:r>
            <a:r>
              <a:rPr lang="en-US" b="1" dirty="0" err="1" smtClean="0"/>
              <a:t>će</a:t>
            </a:r>
            <a:r>
              <a:rPr lang="en-US" b="1" dirty="0" smtClean="0"/>
              <a:t> </a:t>
            </a:r>
            <a:r>
              <a:rPr lang="en-US" b="1" dirty="0" err="1" smtClean="0"/>
              <a:t>moći</a:t>
            </a:r>
            <a:r>
              <a:rPr lang="en-US" b="1" dirty="0" smtClean="0"/>
              <a:t> </a:t>
            </a:r>
            <a:r>
              <a:rPr lang="en-US" b="1" dirty="0" err="1" smtClean="0"/>
              <a:t>tim</a:t>
            </a:r>
            <a:r>
              <a:rPr lang="en-US" b="1" dirty="0" smtClean="0"/>
              <a:t> </a:t>
            </a:r>
            <a:r>
              <a:rPr lang="en-US" b="1" dirty="0" err="1" smtClean="0"/>
              <a:t>da</a:t>
            </a:r>
            <a:r>
              <a:rPr lang="en-US" b="1" dirty="0" smtClean="0"/>
              <a:t> se </a:t>
            </a:r>
            <a:r>
              <a:rPr lang="en-US" b="1" dirty="0" err="1" smtClean="0"/>
              <a:t>bavi</a:t>
            </a:r>
            <a:r>
              <a:rPr lang="en-US" b="1" dirty="0" smtClean="0"/>
              <a:t> </a:t>
            </a:r>
            <a:r>
              <a:rPr lang="en-US" b="1" dirty="0" err="1" smtClean="0"/>
              <a:t>tek</a:t>
            </a:r>
            <a:r>
              <a:rPr lang="en-US" b="1" dirty="0" smtClean="0"/>
              <a:t> </a:t>
            </a:r>
            <a:r>
              <a:rPr lang="en-US" b="1" dirty="0" err="1" smtClean="0"/>
              <a:t>posle</a:t>
            </a:r>
            <a:r>
              <a:rPr lang="en-US" b="1" dirty="0" smtClean="0"/>
              <a:t> </a:t>
            </a:r>
            <a:r>
              <a:rPr lang="en-US" b="1" dirty="0" err="1" smtClean="0"/>
              <a:t>njene</a:t>
            </a:r>
            <a:r>
              <a:rPr lang="en-US" b="1" dirty="0" smtClean="0"/>
              <a:t> </a:t>
            </a:r>
            <a:r>
              <a:rPr lang="en-US" b="1" dirty="0" err="1" smtClean="0"/>
              <a:t>smrti</a:t>
            </a:r>
            <a:r>
              <a:rPr lang="en-US" b="1" dirty="0" smtClean="0"/>
              <a:t>.</a:t>
            </a:r>
            <a:endParaRPr lang="sr-Cyrl-CS" b="1" dirty="0"/>
          </a:p>
        </p:txBody>
      </p:sp>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Znamenje u drvetu - Baka Jovanka"/>
          <p:cNvPicPr>
            <a:picLocks noChangeAspect="1" noChangeArrowheads="1"/>
          </p:cNvPicPr>
          <p:nvPr/>
        </p:nvPicPr>
        <p:blipFill>
          <a:blip r:embed="rId2"/>
          <a:srcRect/>
          <a:stretch>
            <a:fillRect/>
          </a:stretch>
        </p:blipFill>
        <p:spPr bwMode="auto">
          <a:xfrm>
            <a:off x="0" y="0"/>
            <a:ext cx="9144000" cy="5715016"/>
          </a:xfrm>
          <a:prstGeom prst="rect">
            <a:avLst/>
          </a:prstGeom>
          <a:noFill/>
        </p:spPr>
      </p:pic>
      <p:sp>
        <p:nvSpPr>
          <p:cNvPr id="3" name="TextBox 2"/>
          <p:cNvSpPr txBox="1"/>
          <p:nvPr/>
        </p:nvSpPr>
        <p:spPr>
          <a:xfrm>
            <a:off x="0" y="0"/>
            <a:ext cx="4000496" cy="6555641"/>
          </a:xfrm>
          <a:prstGeom prst="rect">
            <a:avLst/>
          </a:prstGeom>
          <a:solidFill>
            <a:schemeClr val="bg1"/>
          </a:solidFill>
        </p:spPr>
        <p:txBody>
          <a:bodyPr wrap="square" rtlCol="0">
            <a:spAutoFit/>
          </a:bodyPr>
          <a:lstStyle/>
          <a:p>
            <a:r>
              <a:rPr lang="vi-VN" sz="2000" b="1" dirty="0" smtClean="0"/>
              <a:t>Zlatimir Pantić, diplomirani etnolog iz sela Štubik kod Negotina, kaže da vračare koriste nečiste sile.</a:t>
            </a:r>
            <a:br>
              <a:rPr lang="vi-VN" sz="2000" b="1" dirty="0" smtClean="0"/>
            </a:br>
            <a:r>
              <a:rPr lang="vi-VN" sz="2000" b="1" dirty="0" smtClean="0"/>
              <a:t>- Sve vračare koriste nečiste sile, ali nijedna neće to javno da prizna. Navodno, ne traže ništa, nemaju tarifu, ali daju do znanja da treba da platiš. Razlika između srpske i vlaške magije jedino je u jeziku na kojem se izgovaraju bajalice. To su uglavnom nepismene babe, koje znaju napamet tekstove koje su naučile od neke druge vračare. One tvrde da rade sve u saradnji sa bogom, čak koriste i crkvene rekvizite, ali njih Crkva ne podržava i ne priznaje - objašnjava Pantić.</a:t>
            </a:r>
            <a:endParaRPr lang="sr-Cyrl-CS" sz="2000" b="1" dirty="0"/>
          </a:p>
        </p:txBody>
      </p:sp>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214290"/>
            <a:ext cx="6357950" cy="1938992"/>
          </a:xfrm>
          <a:prstGeom prst="rect">
            <a:avLst/>
          </a:prstGeom>
          <a:noFill/>
        </p:spPr>
        <p:txBody>
          <a:bodyPr wrap="square" rtlCol="0">
            <a:spAutoFit/>
          </a:bodyPr>
          <a:lstStyle/>
          <a:p>
            <a:r>
              <a:rPr lang="ru-RU" sz="2000" b="1" dirty="0" smtClean="0">
                <a:solidFill>
                  <a:schemeClr val="bg1"/>
                </a:solidFill>
              </a:rPr>
              <a:t>Вишеструко убиство у </a:t>
            </a:r>
            <a:r>
              <a:rPr lang="sr-Cyrl-CS" sz="2000" b="1" dirty="0" smtClean="0">
                <a:solidFill>
                  <a:schemeClr val="bg1"/>
                </a:solidFill>
              </a:rPr>
              <a:t>( малопре поменутом) </a:t>
            </a:r>
            <a:r>
              <a:rPr lang="ru-RU" sz="2000" b="1" dirty="0" smtClean="0">
                <a:solidFill>
                  <a:schemeClr val="bg1"/>
                </a:solidFill>
              </a:rPr>
              <a:t>Јабуковцу десило се 27. јулa 2007. године, у селу Јабуковац</a:t>
            </a:r>
            <a:r>
              <a:rPr lang="sr-Latn-CS" sz="2000" b="1" dirty="0" smtClean="0">
                <a:solidFill>
                  <a:schemeClr val="bg1"/>
                </a:solidFill>
              </a:rPr>
              <a:t> </a:t>
            </a:r>
            <a:r>
              <a:rPr lang="ru-RU" sz="2000" b="1" dirty="0" smtClean="0">
                <a:solidFill>
                  <a:schemeClr val="bg1"/>
                </a:solidFill>
              </a:rPr>
              <a:t>код Неготина. Наоружан ловачком пушком, 39-годишњи Никола Радосављевић убио је девет мештана, а троје теже ранио.</a:t>
            </a:r>
            <a:r>
              <a:rPr lang="sr-Latn-CS" sz="2000" b="1" dirty="0" smtClean="0">
                <a:solidFill>
                  <a:schemeClr val="bg1"/>
                </a:solidFill>
              </a:rPr>
              <a:t> </a:t>
            </a:r>
            <a:r>
              <a:rPr lang="sr-Cyrl-CS" sz="2000" b="1" dirty="0" smtClean="0">
                <a:solidFill>
                  <a:schemeClr val="bg1"/>
                </a:solidFill>
              </a:rPr>
              <a:t>Ухапшен је на сеоском гробљу . За убиства је кривио црну магију.</a:t>
            </a:r>
            <a:endParaRPr lang="sr-Cyrl-CS" sz="20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0"/>
            <a:ext cx="2285984" cy="830997"/>
          </a:xfrm>
          <a:prstGeom prst="rect">
            <a:avLst/>
          </a:prstGeom>
        </p:spPr>
        <p:txBody>
          <a:bodyPr wrap="square">
            <a:spAutoFit/>
          </a:bodyPr>
          <a:lstStyle/>
          <a:p>
            <a:r>
              <a:rPr lang="sr-Latn-CS" sz="2400" dirty="0" smtClean="0">
                <a:solidFill>
                  <a:schemeClr val="bg1"/>
                </a:solidFill>
              </a:rPr>
              <a:t>Kurir 30.04.2014.</a:t>
            </a:r>
            <a:endParaRPr lang="sr-Cyrl-CS" sz="2400" dirty="0">
              <a:solidFill>
                <a:schemeClr val="bg1"/>
              </a:solidFill>
            </a:endParaRPr>
          </a:p>
        </p:txBody>
      </p:sp>
      <p:sp>
        <p:nvSpPr>
          <p:cNvPr id="4" name="TextBox 3"/>
          <p:cNvSpPr txBox="1"/>
          <p:nvPr/>
        </p:nvSpPr>
        <p:spPr>
          <a:xfrm>
            <a:off x="285720" y="928670"/>
            <a:ext cx="8072494" cy="923330"/>
          </a:xfrm>
          <a:prstGeom prst="rect">
            <a:avLst/>
          </a:prstGeom>
          <a:noFill/>
        </p:spPr>
        <p:txBody>
          <a:bodyPr wrap="square" rtlCol="0">
            <a:spAutoFit/>
          </a:bodyPr>
          <a:lstStyle/>
          <a:p>
            <a:r>
              <a:rPr lang="en-US" b="1" dirty="0" err="1" smtClean="0">
                <a:solidFill>
                  <a:schemeClr val="bg1"/>
                </a:solidFill>
              </a:rPr>
              <a:t>Istočna</a:t>
            </a:r>
            <a:r>
              <a:rPr lang="en-US" b="1" dirty="0" smtClean="0">
                <a:solidFill>
                  <a:schemeClr val="bg1"/>
                </a:solidFill>
              </a:rPr>
              <a:t> </a:t>
            </a:r>
            <a:r>
              <a:rPr lang="en-US" b="1" dirty="0" err="1" smtClean="0">
                <a:solidFill>
                  <a:schemeClr val="bg1"/>
                </a:solidFill>
              </a:rPr>
              <a:t>Srbija</a:t>
            </a:r>
            <a:r>
              <a:rPr lang="en-US" b="1" dirty="0" smtClean="0">
                <a:solidFill>
                  <a:schemeClr val="bg1"/>
                </a:solidFill>
              </a:rPr>
              <a:t> je </a:t>
            </a:r>
            <a:r>
              <a:rPr lang="en-US" b="1" dirty="0" err="1" smtClean="0">
                <a:solidFill>
                  <a:schemeClr val="bg1"/>
                </a:solidFill>
              </a:rPr>
              <a:t>poznata</a:t>
            </a:r>
            <a:r>
              <a:rPr lang="en-US" b="1" dirty="0" smtClean="0">
                <a:solidFill>
                  <a:schemeClr val="bg1"/>
                </a:solidFill>
              </a:rPr>
              <a:t> </a:t>
            </a:r>
            <a:r>
              <a:rPr lang="en-US" b="1" dirty="0" err="1" smtClean="0">
                <a:solidFill>
                  <a:schemeClr val="bg1"/>
                </a:solidFill>
              </a:rPr>
              <a:t>po</a:t>
            </a:r>
            <a:r>
              <a:rPr lang="en-US" b="1" dirty="0" smtClean="0">
                <a:solidFill>
                  <a:schemeClr val="bg1"/>
                </a:solidFill>
              </a:rPr>
              <a:t> </a:t>
            </a:r>
            <a:r>
              <a:rPr lang="en-US" b="1" dirty="0" err="1" smtClean="0">
                <a:solidFill>
                  <a:schemeClr val="bg1"/>
                </a:solidFill>
              </a:rPr>
              <a:t>magiji</a:t>
            </a:r>
            <a:r>
              <a:rPr lang="en-US" b="1" dirty="0" smtClean="0">
                <a:solidFill>
                  <a:schemeClr val="bg1"/>
                </a:solidFill>
              </a:rPr>
              <a:t>, </a:t>
            </a:r>
            <a:r>
              <a:rPr lang="en-US" b="1" dirty="0" err="1" smtClean="0">
                <a:solidFill>
                  <a:schemeClr val="bg1"/>
                </a:solidFill>
              </a:rPr>
              <a:t>ali</a:t>
            </a:r>
            <a:r>
              <a:rPr lang="en-US" b="1" dirty="0" smtClean="0">
                <a:solidFill>
                  <a:schemeClr val="bg1"/>
                </a:solidFill>
              </a:rPr>
              <a:t> </a:t>
            </a:r>
            <a:r>
              <a:rPr lang="en-US" b="1" dirty="0" err="1" smtClean="0">
                <a:solidFill>
                  <a:schemeClr val="bg1"/>
                </a:solidFill>
              </a:rPr>
              <a:t>i</a:t>
            </a:r>
            <a:r>
              <a:rPr lang="en-US" b="1" dirty="0" smtClean="0">
                <a:solidFill>
                  <a:schemeClr val="bg1"/>
                </a:solidFill>
              </a:rPr>
              <a:t> </a:t>
            </a:r>
            <a:r>
              <a:rPr lang="en-US" b="1" dirty="0" err="1" smtClean="0">
                <a:solidFill>
                  <a:schemeClr val="bg1"/>
                </a:solidFill>
              </a:rPr>
              <a:t>pećinama</a:t>
            </a:r>
            <a:r>
              <a:rPr lang="en-US" b="1" dirty="0" smtClean="0">
                <a:solidFill>
                  <a:schemeClr val="bg1"/>
                </a:solidFill>
              </a:rPr>
              <a:t> </a:t>
            </a:r>
            <a:r>
              <a:rPr lang="en-US" b="1" dirty="0" err="1" smtClean="0">
                <a:solidFill>
                  <a:schemeClr val="bg1"/>
                </a:solidFill>
              </a:rPr>
              <a:t>koje</a:t>
            </a:r>
            <a:r>
              <a:rPr lang="en-US" b="1" dirty="0" smtClean="0">
                <a:solidFill>
                  <a:schemeClr val="bg1"/>
                </a:solidFill>
              </a:rPr>
              <a:t> </a:t>
            </a:r>
            <a:r>
              <a:rPr lang="en-US" b="1" dirty="0" err="1" smtClean="0">
                <a:solidFill>
                  <a:schemeClr val="bg1"/>
                </a:solidFill>
              </a:rPr>
              <a:t>odišu</a:t>
            </a:r>
            <a:r>
              <a:rPr lang="en-US" b="1" dirty="0" smtClean="0">
                <a:solidFill>
                  <a:schemeClr val="bg1"/>
                </a:solidFill>
              </a:rPr>
              <a:t> </a:t>
            </a:r>
            <a:r>
              <a:rPr lang="en-US" b="1" dirty="0" err="1" smtClean="0">
                <a:solidFill>
                  <a:schemeClr val="bg1"/>
                </a:solidFill>
              </a:rPr>
              <a:t>mistikom</a:t>
            </a:r>
            <a:r>
              <a:rPr lang="en-US" b="1" dirty="0" smtClean="0">
                <a:solidFill>
                  <a:schemeClr val="bg1"/>
                </a:solidFill>
              </a:rPr>
              <a:t>, </a:t>
            </a:r>
            <a:r>
              <a:rPr lang="en-US" b="1" dirty="0" err="1" smtClean="0">
                <a:solidFill>
                  <a:schemeClr val="bg1"/>
                </a:solidFill>
              </a:rPr>
              <a:t>natprirodnim</a:t>
            </a:r>
            <a:r>
              <a:rPr lang="en-US" b="1" dirty="0" smtClean="0">
                <a:solidFill>
                  <a:schemeClr val="bg1"/>
                </a:solidFill>
              </a:rPr>
              <a:t> </a:t>
            </a:r>
            <a:r>
              <a:rPr lang="en-US" b="1" dirty="0" err="1" smtClean="0">
                <a:solidFill>
                  <a:schemeClr val="bg1"/>
                </a:solidFill>
              </a:rPr>
              <a:t>i</a:t>
            </a:r>
            <a:r>
              <a:rPr lang="en-US" b="1" dirty="0" smtClean="0">
                <a:solidFill>
                  <a:schemeClr val="bg1"/>
                </a:solidFill>
              </a:rPr>
              <a:t> </a:t>
            </a:r>
            <a:r>
              <a:rPr lang="en-US" b="1" dirty="0" err="1" smtClean="0">
                <a:solidFill>
                  <a:schemeClr val="bg1"/>
                </a:solidFill>
              </a:rPr>
              <a:t>nesvakidašnjim</a:t>
            </a:r>
            <a:r>
              <a:rPr lang="en-US" b="1" dirty="0" smtClean="0">
                <a:solidFill>
                  <a:schemeClr val="bg1"/>
                </a:solidFill>
              </a:rPr>
              <a:t>. </a:t>
            </a:r>
            <a:r>
              <a:rPr lang="en-US" b="1" dirty="0" err="1" smtClean="0">
                <a:solidFill>
                  <a:schemeClr val="bg1"/>
                </a:solidFill>
              </a:rPr>
              <a:t>Kurir</a:t>
            </a:r>
            <a:r>
              <a:rPr lang="en-US" b="1" dirty="0" smtClean="0">
                <a:solidFill>
                  <a:schemeClr val="bg1"/>
                </a:solidFill>
              </a:rPr>
              <a:t> je </a:t>
            </a:r>
            <a:r>
              <a:rPr lang="en-US" b="1" dirty="0" err="1" smtClean="0">
                <a:solidFill>
                  <a:schemeClr val="bg1"/>
                </a:solidFill>
              </a:rPr>
              <a:t>posetio</a:t>
            </a:r>
            <a:r>
              <a:rPr lang="en-US" b="1" dirty="0" smtClean="0">
                <a:solidFill>
                  <a:schemeClr val="bg1"/>
                </a:solidFill>
              </a:rPr>
              <a:t> </a:t>
            </a:r>
            <a:r>
              <a:rPr lang="en-US" b="1" dirty="0" err="1" smtClean="0">
                <a:solidFill>
                  <a:schemeClr val="bg1"/>
                </a:solidFill>
              </a:rPr>
              <a:t>i</a:t>
            </a:r>
            <a:r>
              <a:rPr lang="en-US" b="1" dirty="0" smtClean="0">
                <a:solidFill>
                  <a:schemeClr val="bg1"/>
                </a:solidFill>
              </a:rPr>
              <a:t> </a:t>
            </a:r>
            <a:r>
              <a:rPr lang="en-US" b="1" dirty="0" err="1" smtClean="0">
                <a:solidFill>
                  <a:schemeClr val="bg1"/>
                </a:solidFill>
              </a:rPr>
              <a:t>iskusio</a:t>
            </a:r>
            <a:r>
              <a:rPr lang="en-US" b="1" dirty="0" smtClean="0">
                <a:solidFill>
                  <a:schemeClr val="bg1"/>
                </a:solidFill>
              </a:rPr>
              <a:t> </a:t>
            </a:r>
            <a:r>
              <a:rPr lang="en-US" b="1" dirty="0" err="1" smtClean="0">
                <a:solidFill>
                  <a:schemeClr val="bg1"/>
                </a:solidFill>
              </a:rPr>
              <a:t>samo</a:t>
            </a:r>
            <a:r>
              <a:rPr lang="en-US" b="1" dirty="0" smtClean="0">
                <a:solidFill>
                  <a:schemeClr val="bg1"/>
                </a:solidFill>
              </a:rPr>
              <a:t> </a:t>
            </a:r>
            <a:r>
              <a:rPr lang="en-US" b="1" dirty="0" err="1" smtClean="0">
                <a:solidFill>
                  <a:schemeClr val="bg1"/>
                </a:solidFill>
              </a:rPr>
              <a:t>delić</a:t>
            </a:r>
            <a:r>
              <a:rPr lang="en-US" b="1" dirty="0" smtClean="0">
                <a:solidFill>
                  <a:schemeClr val="bg1"/>
                </a:solidFill>
              </a:rPr>
              <a:t> </a:t>
            </a:r>
            <a:r>
              <a:rPr lang="en-US" b="1" dirty="0" err="1" smtClean="0">
                <a:solidFill>
                  <a:schemeClr val="bg1"/>
                </a:solidFill>
              </a:rPr>
              <a:t>folklora</a:t>
            </a:r>
            <a:r>
              <a:rPr lang="en-US" b="1" dirty="0" smtClean="0">
                <a:solidFill>
                  <a:schemeClr val="bg1"/>
                </a:solidFill>
              </a:rPr>
              <a:t> tog </a:t>
            </a:r>
            <a:r>
              <a:rPr lang="en-US" b="1" dirty="0" err="1" smtClean="0">
                <a:solidFill>
                  <a:schemeClr val="bg1"/>
                </a:solidFill>
              </a:rPr>
              <a:t>kraja</a:t>
            </a:r>
            <a:r>
              <a:rPr lang="en-US" b="1" dirty="0" smtClean="0">
                <a:solidFill>
                  <a:schemeClr val="bg1"/>
                </a:solidFill>
              </a:rPr>
              <a:t> - </a:t>
            </a:r>
            <a:r>
              <a:rPr lang="en-US" b="1" dirty="0" err="1" smtClean="0">
                <a:solidFill>
                  <a:schemeClr val="bg1"/>
                </a:solidFill>
              </a:rPr>
              <a:t>nije</a:t>
            </a:r>
            <a:r>
              <a:rPr lang="en-US" b="1" dirty="0" smtClean="0">
                <a:solidFill>
                  <a:schemeClr val="bg1"/>
                </a:solidFill>
              </a:rPr>
              <a:t> </a:t>
            </a:r>
            <a:r>
              <a:rPr lang="en-US" b="1" dirty="0" err="1" smtClean="0">
                <a:solidFill>
                  <a:schemeClr val="bg1"/>
                </a:solidFill>
              </a:rPr>
              <a:t>svejedno</a:t>
            </a:r>
            <a:endParaRPr lang="sr-Cyrl-CS" b="1" dirty="0">
              <a:solidFill>
                <a:schemeClr val="bg1"/>
              </a:solidFill>
            </a:endParaRPr>
          </a:p>
        </p:txBody>
      </p:sp>
      <p:pic>
        <p:nvPicPr>
          <p:cNvPr id="72706" name="Picture 2" descr="magija, crna magija, vlaška magija, Ku&amp;ccaron;evo, misterija,"/>
          <p:cNvPicPr>
            <a:picLocks noChangeAspect="1" noChangeArrowheads="1"/>
          </p:cNvPicPr>
          <p:nvPr/>
        </p:nvPicPr>
        <p:blipFill>
          <a:blip r:embed="rId3"/>
          <a:srcRect/>
          <a:stretch>
            <a:fillRect/>
          </a:stretch>
        </p:blipFill>
        <p:spPr bwMode="auto">
          <a:xfrm>
            <a:off x="1142976" y="1857364"/>
            <a:ext cx="7119946" cy="4811707"/>
          </a:xfrm>
          <a:prstGeom prst="rect">
            <a:avLst/>
          </a:prstGeom>
          <a:ln>
            <a:noFill/>
          </a:ln>
          <a:effectLst>
            <a:softEdge rad="112500"/>
          </a:effectLst>
        </p:spPr>
      </p:pic>
      <p:pic>
        <p:nvPicPr>
          <p:cNvPr id="5" name="Omen 1.mp3">
            <a:hlinkClick r:id="" action="ppaction://media"/>
          </p:cNvPr>
          <p:cNvPicPr>
            <a:picLocks noRot="1" noChangeAspect="1"/>
          </p:cNvPicPr>
          <p:nvPr>
            <a:audioFile r:link="rId1"/>
          </p:nvPr>
        </p:nvPicPr>
        <p:blipFill>
          <a:blip r:embed="rId4"/>
          <a:stretch>
            <a:fillRect/>
          </a:stretch>
        </p:blipFill>
        <p:spPr>
          <a:xfrm>
            <a:off x="8358214" y="4286256"/>
            <a:ext cx="304800" cy="30480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5">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6802" name="Picture 2" descr="http://images.kurir-info.rs/slika-620x419/magija-crna-magija-vlaska-magija-kucevo-misterija-1396133156-470661.jpg"/>
          <p:cNvPicPr>
            <a:picLocks noChangeAspect="1" noChangeArrowheads="1"/>
          </p:cNvPicPr>
          <p:nvPr/>
        </p:nvPicPr>
        <p:blipFill>
          <a:blip r:embed="rId2"/>
          <a:srcRect/>
          <a:stretch>
            <a:fillRect/>
          </a:stretch>
        </p:blipFill>
        <p:spPr bwMode="auto">
          <a:xfrm>
            <a:off x="357158" y="571480"/>
            <a:ext cx="8456585" cy="5715016"/>
          </a:xfrm>
          <a:prstGeom prst="rect">
            <a:avLst/>
          </a:prstGeom>
          <a:ln>
            <a:noFill/>
          </a:ln>
          <a:effectLst>
            <a:softEdge rad="112500"/>
          </a:effectLst>
        </p:spPr>
      </p:pic>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8850" name="Picture 2" descr="http://images.kurir-info.rs/slika-620x419/pecina-ravnistarka-1396133156-470667.jpg"/>
          <p:cNvPicPr>
            <a:picLocks noChangeAspect="1" noChangeArrowheads="1"/>
          </p:cNvPicPr>
          <p:nvPr/>
        </p:nvPicPr>
        <p:blipFill>
          <a:blip r:embed="rId2"/>
          <a:srcRect/>
          <a:stretch>
            <a:fillRect/>
          </a:stretch>
        </p:blipFill>
        <p:spPr bwMode="auto">
          <a:xfrm>
            <a:off x="1643042" y="1788803"/>
            <a:ext cx="7500958" cy="5069197"/>
          </a:xfrm>
          <a:prstGeom prst="rect">
            <a:avLst/>
          </a:prstGeom>
          <a:ln>
            <a:noFill/>
          </a:ln>
          <a:effectLst>
            <a:softEdge rad="112500"/>
          </a:effectLst>
        </p:spPr>
      </p:pic>
      <p:sp>
        <p:nvSpPr>
          <p:cNvPr id="3" name="TextBox 2"/>
          <p:cNvSpPr txBox="1"/>
          <p:nvPr/>
        </p:nvSpPr>
        <p:spPr>
          <a:xfrm>
            <a:off x="500034" y="357166"/>
            <a:ext cx="7786742" cy="1200329"/>
          </a:xfrm>
          <a:prstGeom prst="rect">
            <a:avLst/>
          </a:prstGeom>
          <a:noFill/>
        </p:spPr>
        <p:txBody>
          <a:bodyPr wrap="square" rtlCol="0">
            <a:spAutoFit/>
          </a:bodyPr>
          <a:lstStyle/>
          <a:p>
            <a:r>
              <a:rPr lang="vi-VN" b="1" dirty="0" smtClean="0">
                <a:solidFill>
                  <a:schemeClr val="bg1"/>
                </a:solidFill>
              </a:rPr>
              <a:t>Nisu iznenađeni što se te nedelje toliko toga našlo u blizini pećine Duboka, poznatoj po tome da tu rusalje padaju u trans, a dan pre toga slavilo se 40 velikomučenika, praznik u narodu poznat kao Mladenci. Kažu, najviše vradžbina baca se na velikog sveca!</a:t>
            </a:r>
            <a:endParaRPr lang="sr-Cyrl-CS"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20" y="3714752"/>
            <a:ext cx="8229600" cy="3643338"/>
          </a:xfrm>
        </p:spPr>
        <p:txBody>
          <a:bodyPr>
            <a:normAutofit/>
          </a:bodyPr>
          <a:lstStyle/>
          <a:p>
            <a:r>
              <a:rPr lang="sr-Cyrl-CS" sz="2400" dirty="0">
                <a:solidFill>
                  <a:schemeClr val="bg1"/>
                </a:solidFill>
              </a:rPr>
              <a:t>Свој врхунац магија доживљава у </a:t>
            </a:r>
            <a:r>
              <a:rPr lang="en-US" sz="2400" dirty="0">
                <a:solidFill>
                  <a:schemeClr val="bg1"/>
                </a:solidFill>
              </a:rPr>
              <a:t>XIV </a:t>
            </a:r>
            <a:r>
              <a:rPr lang="sr-Cyrl-CS" sz="2400" dirty="0">
                <a:solidFill>
                  <a:schemeClr val="bg1"/>
                </a:solidFill>
              </a:rPr>
              <a:t>в. окултном јереси сатаниста или црне магије, где је магија била професија и учила се у специјализованим школама.</a:t>
            </a:r>
          </a:p>
        </p:txBody>
      </p:sp>
      <p:pic>
        <p:nvPicPr>
          <p:cNvPr id="29698" name="Picture 2" descr="http://num.n-um.com/files/images/6984a_0_KI8N8.jpg"/>
          <p:cNvPicPr>
            <a:picLocks noChangeAspect="1" noChangeArrowheads="1"/>
          </p:cNvPicPr>
          <p:nvPr/>
        </p:nvPicPr>
        <p:blipFill>
          <a:blip r:embed="rId2"/>
          <a:srcRect/>
          <a:stretch>
            <a:fillRect/>
          </a:stretch>
        </p:blipFill>
        <p:spPr bwMode="auto">
          <a:xfrm>
            <a:off x="2571736" y="1000108"/>
            <a:ext cx="4405322" cy="3978556"/>
          </a:xfrm>
          <a:prstGeom prst="rect">
            <a:avLst/>
          </a:prstGeom>
          <a:noFill/>
        </p:spPr>
      </p:pic>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freeserb.home.xs4all.nl/najgore/images/naj27062001.gif"/>
          <p:cNvPicPr>
            <a:picLocks noChangeAspect="1" noChangeArrowheads="1"/>
          </p:cNvPicPr>
          <p:nvPr/>
        </p:nvPicPr>
        <p:blipFill>
          <a:blip r:embed="rId2"/>
          <a:srcRect/>
          <a:stretch>
            <a:fillRect/>
          </a:stretch>
        </p:blipFill>
        <p:spPr bwMode="auto">
          <a:xfrm>
            <a:off x="0" y="0"/>
            <a:ext cx="5715008" cy="6633894"/>
          </a:xfrm>
          <a:prstGeom prst="rect">
            <a:avLst/>
          </a:prstGeom>
          <a:noFill/>
        </p:spPr>
      </p:pic>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www.magicnazona.rs/wp-content/uploads/2011/06/zona.jpg"/>
          <p:cNvPicPr>
            <a:picLocks noChangeAspect="1" noChangeArrowheads="1"/>
          </p:cNvPicPr>
          <p:nvPr/>
        </p:nvPicPr>
        <p:blipFill>
          <a:blip r:embed="rId2"/>
          <a:srcRect/>
          <a:stretch>
            <a:fillRect/>
          </a:stretch>
        </p:blipFill>
        <p:spPr bwMode="auto">
          <a:xfrm>
            <a:off x="0" y="0"/>
            <a:ext cx="5286380" cy="6854673"/>
          </a:xfrm>
          <a:prstGeom prst="rect">
            <a:avLst/>
          </a:prstGeom>
          <a:noFill/>
        </p:spPr>
      </p:pic>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novamedia.rs/data/imgs/9000/i8413_3.jpg"/>
          <p:cNvPicPr>
            <a:picLocks noChangeAspect="1" noChangeArrowheads="1"/>
          </p:cNvPicPr>
          <p:nvPr/>
        </p:nvPicPr>
        <p:blipFill>
          <a:blip r:embed="rId2"/>
          <a:srcRect/>
          <a:stretch>
            <a:fillRect/>
          </a:stretch>
        </p:blipFill>
        <p:spPr bwMode="auto">
          <a:xfrm>
            <a:off x="0" y="0"/>
            <a:ext cx="9030056" cy="6858000"/>
          </a:xfrm>
          <a:prstGeom prst="rect">
            <a:avLst/>
          </a:prstGeom>
          <a:noFill/>
        </p:spPr>
      </p:pic>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14282" y="214290"/>
            <a:ext cx="8929718" cy="1815882"/>
          </a:xfrm>
          <a:prstGeom prst="rect">
            <a:avLst/>
          </a:prstGeom>
          <a:noFill/>
        </p:spPr>
        <p:txBody>
          <a:bodyPr wrap="square" rtlCol="0">
            <a:spAutoFit/>
          </a:bodyPr>
          <a:lstStyle/>
          <a:p>
            <a:r>
              <a:rPr lang="sr-Cyrl-CS" sz="2800" b="1" dirty="0" smtClean="0">
                <a:solidFill>
                  <a:schemeClr val="bg1"/>
                </a:solidFill>
              </a:rPr>
              <a:t>Цена бављења црном магијом </a:t>
            </a:r>
            <a:endParaRPr lang="sr-Cyrl-CS" sz="2800" dirty="0" smtClean="0">
              <a:solidFill>
                <a:schemeClr val="bg1"/>
              </a:solidFill>
            </a:endParaRPr>
          </a:p>
          <a:p>
            <a:r>
              <a:rPr lang="sr-Cyrl-CS" sz="2800" b="1" dirty="0" smtClean="0">
                <a:solidFill>
                  <a:schemeClr val="bg1"/>
                </a:solidFill>
              </a:rPr>
              <a:t>ШОКАНТНА ИСПОВИЈЕСТ ВЛАСТЕ Р. ИЗ БЕЧИЋА КОЈУ</a:t>
            </a:r>
            <a:br>
              <a:rPr lang="sr-Cyrl-CS" sz="2800" b="1" dirty="0" smtClean="0">
                <a:solidFill>
                  <a:schemeClr val="bg1"/>
                </a:solidFill>
              </a:rPr>
            </a:br>
            <a:r>
              <a:rPr lang="sr-Cyrl-CS" sz="2800" b="1" dirty="0" smtClean="0">
                <a:solidFill>
                  <a:schemeClr val="bg1"/>
                </a:solidFill>
              </a:rPr>
              <a:t>ЈЕ СКУПО КОШТАЛО БАВЉЕЊЕ ЦРНОМ МАГИЈОМ</a:t>
            </a:r>
            <a:r>
              <a:rPr lang="sr-Cyrl-CS" sz="2800" dirty="0" smtClean="0">
                <a:solidFill>
                  <a:schemeClr val="bg1"/>
                </a:solidFill>
              </a:rPr>
              <a:t/>
            </a:r>
            <a:br>
              <a:rPr lang="sr-Cyrl-CS" sz="2800" dirty="0" smtClean="0">
                <a:solidFill>
                  <a:schemeClr val="bg1"/>
                </a:solidFill>
              </a:rPr>
            </a:br>
            <a:endParaRPr lang="sr-Cyrl-CS" sz="2800" dirty="0">
              <a:solidFill>
                <a:schemeClr val="bg1"/>
              </a:solidFill>
            </a:endParaRPr>
          </a:p>
        </p:txBody>
      </p:sp>
      <p:pic>
        <p:nvPicPr>
          <p:cNvPr id="6146" name="Picture 2" descr="http://generic.pixmac.com/4/a-portrait-of-a-gypsy-fortune-teller-art-image-75509719.jpg"/>
          <p:cNvPicPr>
            <a:picLocks noChangeAspect="1" noChangeArrowheads="1"/>
          </p:cNvPicPr>
          <p:nvPr/>
        </p:nvPicPr>
        <p:blipFill>
          <a:blip r:embed="rId2"/>
          <a:srcRect/>
          <a:stretch>
            <a:fillRect/>
          </a:stretch>
        </p:blipFill>
        <p:spPr bwMode="auto">
          <a:xfrm>
            <a:off x="2428860" y="1500174"/>
            <a:ext cx="3286148" cy="4948108"/>
          </a:xfrm>
          <a:prstGeom prst="rect">
            <a:avLst/>
          </a:prstGeom>
          <a:noFill/>
        </p:spPr>
      </p:pic>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http://horrorhomework.com/blog/wp-content/uploads/2013/04/fortune-teller.jpg"/>
          <p:cNvPicPr>
            <a:picLocks noChangeAspect="1" noChangeArrowheads="1"/>
          </p:cNvPicPr>
          <p:nvPr/>
        </p:nvPicPr>
        <p:blipFill>
          <a:blip r:embed="rId2"/>
          <a:srcRect/>
          <a:stretch>
            <a:fillRect/>
          </a:stretch>
        </p:blipFill>
        <p:spPr bwMode="auto">
          <a:xfrm>
            <a:off x="357158" y="1357298"/>
            <a:ext cx="8786842" cy="5500702"/>
          </a:xfrm>
          <a:prstGeom prst="rect">
            <a:avLst/>
          </a:prstGeom>
          <a:noFill/>
        </p:spPr>
      </p:pic>
      <p:sp>
        <p:nvSpPr>
          <p:cNvPr id="3" name="TextBox 2"/>
          <p:cNvSpPr txBox="1"/>
          <p:nvPr/>
        </p:nvSpPr>
        <p:spPr>
          <a:xfrm>
            <a:off x="0" y="0"/>
            <a:ext cx="3857620" cy="5262979"/>
          </a:xfrm>
          <a:prstGeom prst="rect">
            <a:avLst/>
          </a:prstGeom>
          <a:noFill/>
        </p:spPr>
        <p:txBody>
          <a:bodyPr wrap="square" rtlCol="0">
            <a:spAutoFit/>
          </a:bodyPr>
          <a:lstStyle/>
          <a:p>
            <a:r>
              <a:rPr lang="sr-Cyrl-CS" sz="2800" dirty="0" smtClean="0">
                <a:solidFill>
                  <a:schemeClr val="bg1"/>
                </a:solidFill>
              </a:rPr>
              <a:t>У гадној су заблуди сви који верују да им црна магија може решити животне проблеме, било да су здравствени, пословни, љубавни или неки други. Стидим се кад се сјетим шта сам све радила и како сам манипулисала људима и њиховим судбинама. </a:t>
            </a:r>
            <a:br>
              <a:rPr lang="sr-Cyrl-CS" sz="2800" dirty="0" smtClean="0">
                <a:solidFill>
                  <a:schemeClr val="bg1"/>
                </a:solidFill>
              </a:rPr>
            </a:br>
            <a:endParaRPr lang="sr-Cyrl-CS" sz="2800"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214290"/>
            <a:ext cx="8929718" cy="1938992"/>
          </a:xfrm>
          <a:prstGeom prst="rect">
            <a:avLst/>
          </a:prstGeom>
        </p:spPr>
        <p:txBody>
          <a:bodyPr wrap="square">
            <a:spAutoFit/>
          </a:bodyPr>
          <a:lstStyle/>
          <a:p>
            <a:r>
              <a:rPr lang="sr-Cyrl-CS" sz="2400" b="1" dirty="0" smtClean="0">
                <a:solidFill>
                  <a:schemeClr val="bg1"/>
                </a:solidFill>
              </a:rPr>
              <a:t>Бављење црном магијом у мојој породици је било традиција која се деценијама преносила са женске стране, што би се рекло, с кољена на кољено. </a:t>
            </a:r>
            <a:r>
              <a:rPr lang="sr-Cyrl-CS" sz="2400" dirty="0" smtClean="0">
                <a:solidFill>
                  <a:schemeClr val="bg1"/>
                </a:solidFill>
              </a:rPr>
              <a:t>Осим обичног свијета, долазили су ми и угледни предавачи на универзитетима, политичари, естрадне звијезде... </a:t>
            </a:r>
            <a:endParaRPr lang="sr-Cyrl-CS" sz="2400" b="1" dirty="0"/>
          </a:p>
        </p:txBody>
      </p:sp>
    </p:spTree>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14282" y="214291"/>
            <a:ext cx="8929718" cy="2677656"/>
          </a:xfrm>
          <a:prstGeom prst="rect">
            <a:avLst/>
          </a:prstGeom>
          <a:noFill/>
        </p:spPr>
        <p:txBody>
          <a:bodyPr wrap="square" rtlCol="0">
            <a:spAutoFit/>
          </a:bodyPr>
          <a:lstStyle/>
          <a:p>
            <a:r>
              <a:rPr lang="sr-Cyrl-CS" sz="2800" dirty="0" smtClean="0">
                <a:solidFill>
                  <a:schemeClr val="bg1"/>
                </a:solidFill>
              </a:rPr>
              <a:t>Растурила сам бројне бракове, завадила многе људе... Онима који су долазили код мене било је добро само кратко вријеме, а онда су страшно патили и оболијевали...</a:t>
            </a:r>
            <a:br>
              <a:rPr lang="sr-Cyrl-CS" sz="2800" dirty="0" smtClean="0">
                <a:solidFill>
                  <a:schemeClr val="bg1"/>
                </a:solidFill>
              </a:rPr>
            </a:br>
            <a:r>
              <a:rPr lang="sr-Cyrl-CS" sz="2800" dirty="0" smtClean="0">
                <a:solidFill>
                  <a:schemeClr val="bg1"/>
                </a:solidFill>
              </a:rPr>
              <a:t/>
            </a:r>
            <a:br>
              <a:rPr lang="sr-Cyrl-CS" sz="2800" dirty="0" smtClean="0">
                <a:solidFill>
                  <a:schemeClr val="bg1"/>
                </a:solidFill>
              </a:rPr>
            </a:br>
            <a:endParaRPr lang="sr-Cyrl-CS" sz="2800"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785786" y="428604"/>
            <a:ext cx="7643866" cy="4154984"/>
          </a:xfrm>
          <a:prstGeom prst="rect">
            <a:avLst/>
          </a:prstGeom>
          <a:noFill/>
        </p:spPr>
        <p:txBody>
          <a:bodyPr wrap="square" rtlCol="0">
            <a:spAutoFit/>
          </a:bodyPr>
          <a:lstStyle/>
          <a:p>
            <a:r>
              <a:rPr lang="sr-Cyrl-CS" sz="2400" dirty="0" smtClean="0">
                <a:solidFill>
                  <a:schemeClr val="bg1"/>
                </a:solidFill>
              </a:rPr>
              <a:t>25-годишњег младића који је долазио код мене да му помогнем да се у њега заљуби дјевојка која је већ била вјерена. Дала сам му упутство шта да стави испод прага улазних врата њене куће. Младић је добио оно што је пожелио, али је љубавна идила трајала свега двије године... Момак се разболио, изгубио је свијест, био је као биљка и изгледало је да му нема помоћи. То му се десило због црне магије, јер ђаво кад-тад дође по своје. Забринут за живот сина јединца, отац овог младића је с њим обишао бројне клинике, а да ствар буде гора, довео га је и код мене.</a:t>
            </a:r>
            <a:endParaRPr lang="sr-Cyrl-CS" sz="2400"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785786" y="428604"/>
            <a:ext cx="7643866" cy="2862322"/>
          </a:xfrm>
          <a:prstGeom prst="rect">
            <a:avLst/>
          </a:prstGeom>
          <a:noFill/>
        </p:spPr>
        <p:txBody>
          <a:bodyPr wrap="square" rtlCol="0">
            <a:spAutoFit/>
          </a:bodyPr>
          <a:lstStyle/>
          <a:p>
            <a:r>
              <a:rPr lang="sr-Cyrl-CS" sz="2000" b="1" dirty="0" smtClean="0">
                <a:solidFill>
                  <a:schemeClr val="bg1"/>
                </a:solidFill>
              </a:rPr>
              <a:t>Више пута ми је поновио да не жали новац само да му дијете оздрави. Дигла сам руке и рекла да је готов и да му магија тешко може помоћи. Након пола године, чула сам да се младић опоравио, заправо потпуно оздравио захваљујући одласку на Свету Гору која га је спасила. Он се, на срећу, спасио, али многи који су долазили код мене и играли се разним демонским силама и данас негдје болују од тешких болести или им је ум помрачен. Често се тај страшни гријех преноси на оне који су најмање криви, а то су дјеца, прича наша саговорница</a:t>
            </a:r>
            <a:endParaRPr lang="sr-Cyrl-CS" sz="20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2031325"/>
          </a:xfrm>
          <a:prstGeom prst="rect">
            <a:avLst/>
          </a:prstGeom>
          <a:noFill/>
        </p:spPr>
        <p:txBody>
          <a:bodyPr wrap="square" rtlCol="0">
            <a:spAutoFit/>
          </a:bodyPr>
          <a:lstStyle/>
          <a:p>
            <a:r>
              <a:rPr lang="sr-Cyrl-CS" b="1" dirty="0" smtClean="0">
                <a:solidFill>
                  <a:schemeClr val="bg1"/>
                </a:solidFill>
              </a:rPr>
              <a:t>Платила сам за све своје гријехе... И још плаћам... Прво је мог супруга на послу спржила струја... Потпуно је угљенисан ... Прије мужевљеве трагичне смрти у размаку од два дана упокојили су се и моји родитељи... Нијесам схватила да су те несреће биле опомена да баталим ђавољи посао и након двије године десило се оно што ме је највише забољело и бољеће ме док сам жива. Изгубила сам кћерку Ању на њен 18.рођендан.</a:t>
            </a:r>
            <a:br>
              <a:rPr lang="sr-Cyrl-CS" b="1" dirty="0" smtClean="0">
                <a:solidFill>
                  <a:schemeClr val="bg1"/>
                </a:solidFill>
              </a:rPr>
            </a:br>
            <a:r>
              <a:rPr lang="sr-Cyrl-CS" b="1" dirty="0" smtClean="0">
                <a:solidFill>
                  <a:schemeClr val="bg1"/>
                </a:solidFill>
              </a:rPr>
              <a:t/>
            </a:r>
            <a:br>
              <a:rPr lang="sr-Cyrl-CS" b="1" dirty="0" smtClean="0">
                <a:solidFill>
                  <a:schemeClr val="bg1"/>
                </a:solidFill>
              </a:rPr>
            </a:br>
            <a:endParaRPr lang="sr-Cyrl-CS"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28674" name="Picture 2" descr="https://lh4.googleusercontent.com/kxUv_LFhtzoLg5W864GAbjed7d91em_91jM0m43YYA4=w907-h259-p-no"/>
          <p:cNvPicPr>
            <a:picLocks noChangeAspect="1" noChangeArrowheads="1"/>
          </p:cNvPicPr>
          <p:nvPr/>
        </p:nvPicPr>
        <p:blipFill>
          <a:blip r:embed="rId2"/>
          <a:srcRect/>
          <a:stretch>
            <a:fillRect/>
          </a:stretch>
        </p:blipFill>
        <p:spPr bwMode="auto">
          <a:xfrm>
            <a:off x="-1" y="0"/>
            <a:ext cx="7286645" cy="3415600"/>
          </a:xfrm>
          <a:prstGeom prst="rect">
            <a:avLst/>
          </a:prstGeom>
          <a:noFill/>
        </p:spPr>
      </p:pic>
      <p:pic>
        <p:nvPicPr>
          <p:cNvPr id="28676" name="Picture 4" descr="https://lh4.googleusercontent.com/kxUv_LFhtzoLg5W864GAbjed7d91em_91jM0m43YYA4=w907-h259-p-no"/>
          <p:cNvPicPr>
            <a:picLocks noChangeAspect="1" noChangeArrowheads="1"/>
          </p:cNvPicPr>
          <p:nvPr/>
        </p:nvPicPr>
        <p:blipFill>
          <a:blip r:embed="rId3"/>
          <a:srcRect/>
          <a:stretch>
            <a:fillRect/>
          </a:stretch>
        </p:blipFill>
        <p:spPr bwMode="auto">
          <a:xfrm>
            <a:off x="0" y="3428999"/>
            <a:ext cx="7000892" cy="3393289"/>
          </a:xfrm>
          <a:prstGeom prst="rect">
            <a:avLst/>
          </a:prstGeom>
          <a:noFill/>
        </p:spPr>
      </p:pic>
      <p:sp>
        <p:nvSpPr>
          <p:cNvPr id="2" name="Title 1"/>
          <p:cNvSpPr>
            <a:spLocks noGrp="1"/>
          </p:cNvSpPr>
          <p:nvPr>
            <p:ph type="title"/>
          </p:nvPr>
        </p:nvSpPr>
        <p:spPr>
          <a:xfrm>
            <a:off x="0" y="4643446"/>
            <a:ext cx="9144000" cy="2214554"/>
          </a:xfrm>
          <a:solidFill>
            <a:schemeClr val="tx2">
              <a:lumMod val="60000"/>
              <a:lumOff val="40000"/>
              <a:alpha val="52000"/>
            </a:schemeClr>
          </a:solidFill>
        </p:spPr>
        <p:txBody>
          <a:bodyPr>
            <a:normAutofit/>
          </a:bodyPr>
          <a:lstStyle/>
          <a:p>
            <a:r>
              <a:rPr lang="sr-Cyrl-CS" sz="3200" dirty="0"/>
              <a:t>Мноштво института парапсихологије и школа езотерије отворено је у Европи и Америци. Потресни новинарски извештаји о магији доводе је у везу са ужасним злочинима и оргијама.</a:t>
            </a:r>
          </a:p>
        </p:txBody>
      </p:sp>
    </p:spTree>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1754326"/>
          </a:xfrm>
          <a:prstGeom prst="rect">
            <a:avLst/>
          </a:prstGeom>
        </p:spPr>
        <p:txBody>
          <a:bodyPr wrap="square">
            <a:spAutoFit/>
          </a:bodyPr>
          <a:lstStyle/>
          <a:p>
            <a:r>
              <a:rPr lang="sr-Cyrl-CS" dirty="0" smtClean="0">
                <a:solidFill>
                  <a:schemeClr val="bg1"/>
                </a:solidFill>
              </a:rPr>
              <a:t>Моје дијете је у једној дискотеци с друштвом чекало поноћ да дуне у свјећице на рођенданској торти када је погодио залутали метак. Издахнула је на лицу мјеста, а ја ни данас не могу да се опоравим од тог шока. Сад схватам да је све што ми се дешавало било опомена да престанем да се бавим црном магијом и да људима наносим зло. Да сам на вријеме престала, вјероватно бих спасила своју породицу, казала је Власта, истичући да се захваљујући разговорима с духовником, молитвама и посту, вратила на прави пут...</a:t>
            </a:r>
            <a:endParaRPr lang="sr-Cyrl-CS" dirty="0"/>
          </a:p>
        </p:txBody>
      </p:sp>
    </p:spTree>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357166"/>
            <a:ext cx="2010550" cy="369332"/>
          </a:xfrm>
          <a:prstGeom prst="rect">
            <a:avLst/>
          </a:prstGeom>
          <a:solidFill>
            <a:schemeClr val="bg1"/>
          </a:solidFill>
        </p:spPr>
        <p:txBody>
          <a:bodyPr wrap="none" rtlCol="0">
            <a:spAutoFit/>
          </a:bodyPr>
          <a:lstStyle/>
          <a:p>
            <a:r>
              <a:rPr lang="sr-Cyrl-CS" dirty="0" smtClean="0"/>
              <a:t>Блиц, 15. 08. 2012.</a:t>
            </a:r>
            <a:endParaRPr lang="sr-Cyrl-CS" dirty="0"/>
          </a:p>
        </p:txBody>
      </p:sp>
      <p:sp>
        <p:nvSpPr>
          <p:cNvPr id="3" name="TextBox 2"/>
          <p:cNvSpPr txBox="1"/>
          <p:nvPr/>
        </p:nvSpPr>
        <p:spPr>
          <a:xfrm>
            <a:off x="357158" y="857232"/>
            <a:ext cx="8286808" cy="3416320"/>
          </a:xfrm>
          <a:prstGeom prst="rect">
            <a:avLst/>
          </a:prstGeom>
          <a:noFill/>
        </p:spPr>
        <p:txBody>
          <a:bodyPr wrap="square" rtlCol="0">
            <a:spAutoFit/>
          </a:bodyPr>
          <a:lstStyle/>
          <a:p>
            <a:r>
              <a:rPr lang="vi-VN" sz="2400" dirty="0" smtClean="0"/>
              <a:t>Policija u Srbiji mesečno uhapsi bar jednog vidovnjaka, vračaru, iscelitelja, nadrilekara, čiji je moto da finansijski ojade građane koji su bolesni ili je neko od njihovih najbližih teškog zdravstvenog stanja, a koji su spremni da daju i poslednji dinar, pa i da se zaduže zarad ozdravljenja. Ipak, zbog blage kaznene politike oni najčešće prođu sa novčanim kaznama i nastave „posao”, pa je tako policija otkrila da su pojedine vračare flaširanom mineralnom vodom „lečile” obolele od kancera. </a:t>
            </a:r>
            <a:endParaRPr lang="sr-Cyrl-CS" sz="2400" dirty="0"/>
          </a:p>
        </p:txBody>
      </p:sp>
      <p:pic>
        <p:nvPicPr>
          <p:cNvPr id="65538" name="Picture 2" descr="http://neobicno.com/slike/lecim-sve-bolesti.jpg"/>
          <p:cNvPicPr>
            <a:picLocks noChangeAspect="1" noChangeArrowheads="1"/>
          </p:cNvPicPr>
          <p:nvPr/>
        </p:nvPicPr>
        <p:blipFill>
          <a:blip r:embed="rId2"/>
          <a:srcRect/>
          <a:stretch>
            <a:fillRect/>
          </a:stretch>
        </p:blipFill>
        <p:spPr bwMode="auto">
          <a:xfrm>
            <a:off x="5072" y="0"/>
            <a:ext cx="9138928" cy="6858000"/>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additive="base">
                                        <p:cTn id="7" dur="5000" fill="hold"/>
                                        <p:tgtEl>
                                          <p:spTgt spid="65538"/>
                                        </p:tgtEl>
                                        <p:attrNameLst>
                                          <p:attrName>ppt_x</p:attrName>
                                        </p:attrNameLst>
                                      </p:cBhvr>
                                      <p:tavLst>
                                        <p:tav tm="0">
                                          <p:val>
                                            <p:strVal val="#ppt_x"/>
                                          </p:val>
                                        </p:tav>
                                        <p:tav tm="100000">
                                          <p:val>
                                            <p:strVal val="#ppt_x"/>
                                          </p:val>
                                        </p:tav>
                                      </p:tavLst>
                                    </p:anim>
                                    <p:anim calcmode="lin" valueType="num">
                                      <p:cBhvr additive="base">
                                        <p:cTn id="8" dur="5000" fill="hold"/>
                                        <p:tgtEl>
                                          <p:spTgt spid="655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6562" name="Picture 2" descr="http://img429.imageshack.us/img429/7189/sonja2sd.jpg"/>
          <p:cNvPicPr>
            <a:picLocks noChangeAspect="1" noChangeArrowheads="1"/>
          </p:cNvPicPr>
          <p:nvPr/>
        </p:nvPicPr>
        <p:blipFill>
          <a:blip r:embed="rId2" cstate="email"/>
          <a:srcRect/>
          <a:stretch>
            <a:fillRect/>
          </a:stretch>
        </p:blipFill>
        <p:spPr bwMode="auto">
          <a:xfrm>
            <a:off x="0" y="0"/>
            <a:ext cx="5143504" cy="6783211"/>
          </a:xfrm>
          <a:prstGeom prst="rect">
            <a:avLst/>
          </a:prstGeom>
          <a:noFill/>
        </p:spPr>
      </p:pic>
      <p:sp>
        <p:nvSpPr>
          <p:cNvPr id="3" name="TextBox 2"/>
          <p:cNvSpPr txBox="1"/>
          <p:nvPr/>
        </p:nvSpPr>
        <p:spPr>
          <a:xfrm>
            <a:off x="5643570" y="357166"/>
            <a:ext cx="2714644" cy="5909310"/>
          </a:xfrm>
          <a:prstGeom prst="rect">
            <a:avLst/>
          </a:prstGeom>
          <a:noFill/>
        </p:spPr>
        <p:txBody>
          <a:bodyPr wrap="square" rtlCol="0">
            <a:spAutoFit/>
          </a:bodyPr>
          <a:lstStyle/>
          <a:p>
            <a:r>
              <a:rPr lang="vi-VN" dirty="0" smtClean="0">
                <a:solidFill>
                  <a:schemeClr val="bg1"/>
                </a:solidFill>
              </a:rPr>
              <a:t>Istog dana podneta je prijava i protiv Bosiljke Stanković, zvane Vidovita Sonja, osumnjičene da se kao vlasnica agencije za izradu horoskopa bavila nadrilekarstvom i prevarama. </a:t>
            </a:r>
          </a:p>
          <a:p>
            <a:r>
              <a:rPr lang="vi-VN" dirty="0" smtClean="0">
                <a:solidFill>
                  <a:schemeClr val="bg1"/>
                </a:solidFill>
              </a:rPr>
              <a:t>  </a:t>
            </a:r>
          </a:p>
          <a:p>
            <a:r>
              <a:rPr lang="vi-VN" dirty="0" smtClean="0">
                <a:solidFill>
                  <a:schemeClr val="bg1"/>
                </a:solidFill>
              </a:rPr>
              <a:t>Ona je osim „izrade amajlija” koje leče od najtežih bolesti, za visok iznos novca „lečila” bioenergijom na daljinu. Policija je utvrdila da je amajlije izrađivala po ceni od pet dinara, a građanima naplaćivala i do 25.600 dinara. </a:t>
            </a:r>
          </a:p>
          <a:p>
            <a:endParaRPr lang="sr-Cyrl-CS"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5143512"/>
            <a:ext cx="8572528" cy="1477328"/>
          </a:xfrm>
          <a:prstGeom prst="rect">
            <a:avLst/>
          </a:prstGeom>
        </p:spPr>
        <p:txBody>
          <a:bodyPr wrap="square">
            <a:spAutoFit/>
          </a:bodyPr>
          <a:lstStyle/>
          <a:p>
            <a:r>
              <a:rPr lang="vi-VN" b="1" dirty="0" smtClean="0">
                <a:solidFill>
                  <a:schemeClr val="bg1"/>
                </a:solidFill>
              </a:rPr>
              <a:t>Oglašavala se u časopisima “Magično bilje” i “Magična zona”, gde je navodila da pomaže građanima koji imaju zdravstvene i psihičke probleme i objavljivala kontakt telefon</a:t>
            </a:r>
            <a:r>
              <a:rPr lang="vi-VN" dirty="0" smtClean="0">
                <a:solidFill>
                  <a:schemeClr val="bg1"/>
                </a:solidFill>
              </a:rPr>
              <a:t>.</a:t>
            </a:r>
            <a:r>
              <a:rPr lang="sr-Cyrl-CS" dirty="0" smtClean="0">
                <a:solidFill>
                  <a:schemeClr val="bg1"/>
                </a:solidFill>
              </a:rPr>
              <a:t> </a:t>
            </a:r>
            <a:r>
              <a:rPr lang="vi-VN" dirty="0" smtClean="0">
                <a:solidFill>
                  <a:schemeClr val="bg1"/>
                </a:solidFill>
              </a:rPr>
              <a:t>Na osnovu razlike u ceni za sebe je pribavila protivpravnu imovinsku korist i oštetila građane u ukupnom iznosu od 10.342.789,93 dinara.</a:t>
            </a:r>
            <a:endParaRPr lang="sr-Cyrl-CS" dirty="0">
              <a:solidFill>
                <a:schemeClr val="bg1"/>
              </a:solidFill>
            </a:endParaRPr>
          </a:p>
        </p:txBody>
      </p:sp>
      <p:pic>
        <p:nvPicPr>
          <p:cNvPr id="3" name="Picture 2" descr="Uhapšeni vidovnjaci prevaranti Vidovita Sonja i Krca"/>
          <p:cNvPicPr>
            <a:picLocks noChangeAspect="1" noChangeArrowheads="1"/>
          </p:cNvPicPr>
          <p:nvPr/>
        </p:nvPicPr>
        <p:blipFill>
          <a:blip r:embed="rId2" cstate="email"/>
          <a:srcRect/>
          <a:stretch>
            <a:fillRect/>
          </a:stretch>
        </p:blipFill>
        <p:spPr bwMode="auto">
          <a:xfrm>
            <a:off x="0" y="0"/>
            <a:ext cx="6477000" cy="4933950"/>
          </a:xfrm>
          <a:prstGeom prst="rect">
            <a:avLst/>
          </a:prstGeom>
          <a:noFill/>
        </p:spPr>
      </p:pic>
    </p:spTree>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0"/>
            <a:ext cx="4357686" cy="6740307"/>
          </a:xfrm>
          <a:prstGeom prst="rect">
            <a:avLst/>
          </a:prstGeom>
          <a:noFill/>
        </p:spPr>
        <p:txBody>
          <a:bodyPr wrap="square" rtlCol="0">
            <a:spAutoFit/>
          </a:bodyPr>
          <a:lstStyle/>
          <a:p>
            <a:r>
              <a:rPr lang="vi-VN" b="1" dirty="0" smtClean="0">
                <a:solidFill>
                  <a:schemeClr val="bg1"/>
                </a:solidFill>
              </a:rPr>
              <a:t>Statistika pokazuje da je više od sedamdeset odsto roditelja vodilo svoju decu nadrilekarima, kojima su mesečno u proseku plaćali između pet i petnaest hiljada evra.</a:t>
            </a:r>
            <a:r>
              <a:rPr lang="sr-Cyrl-CS" b="1" dirty="0" smtClean="0">
                <a:solidFill>
                  <a:schemeClr val="bg1"/>
                </a:solidFill>
              </a:rPr>
              <a:t> </a:t>
            </a:r>
            <a:r>
              <a:rPr lang="vi-VN" b="1" dirty="0" smtClean="0">
                <a:solidFill>
                  <a:schemeClr val="bg1"/>
                </a:solidFill>
              </a:rPr>
              <a:t>Reč je o snažnoj sugestiji i uveravanju nadrilekara da je njegova metoda uspešna. Ovakve metode imaju placebo efekat, odnosno isti efekat koji se ponekad postiže zamenom leka tabletom koja nema nikakva terapeutska svojstva, a pacijent može da oseti olakšanje. </a:t>
            </a:r>
          </a:p>
          <a:p>
            <a:r>
              <a:rPr lang="vi-VN" b="1" dirty="0" smtClean="0">
                <a:solidFill>
                  <a:schemeClr val="bg1"/>
                </a:solidFill>
              </a:rPr>
              <a:t/>
            </a:r>
            <a:br>
              <a:rPr lang="vi-VN" b="1" dirty="0" smtClean="0">
                <a:solidFill>
                  <a:schemeClr val="bg1"/>
                </a:solidFill>
              </a:rPr>
            </a:br>
            <a:r>
              <a:rPr lang="vi-VN" b="1" dirty="0" smtClean="0">
                <a:solidFill>
                  <a:schemeClr val="bg1"/>
                </a:solidFill>
              </a:rPr>
              <a:t>-Porodici i pacijentu je teško da prihvate da leka nema, pa posežu za rešenjima koja nudi nadrimedicina. Ljudi o tome retko govore, a i tada najčešće samo osobama od poverenja. To je jedan od razloga što se tek poneki nadrilekar nađe na optuženičkoj klupi, dok drugi neometano nastavljaju sa praksom. </a:t>
            </a:r>
          </a:p>
          <a:p>
            <a:endParaRPr lang="sr-Cyrl-CS" b="1" dirty="0">
              <a:solidFill>
                <a:schemeClr val="bg1"/>
              </a:solidFill>
            </a:endParaRPr>
          </a:p>
        </p:txBody>
      </p:sp>
      <p:pic>
        <p:nvPicPr>
          <p:cNvPr id="7172" name="Picture 4" descr="https://encrypted-tbn3.gstatic.com/images?q=tbn:ANd9GcTnrFsJotITgg7ufmb0TeXGeJrg1QrXMoZu6eoJGgofu76li4BX"/>
          <p:cNvPicPr>
            <a:picLocks noChangeAspect="1" noChangeArrowheads="1"/>
          </p:cNvPicPr>
          <p:nvPr/>
        </p:nvPicPr>
        <p:blipFill>
          <a:blip r:embed="rId2"/>
          <a:srcRect/>
          <a:stretch>
            <a:fillRect/>
          </a:stretch>
        </p:blipFill>
        <p:spPr bwMode="auto">
          <a:xfrm>
            <a:off x="4357686" y="0"/>
            <a:ext cx="4755142" cy="6429396"/>
          </a:xfrm>
          <a:prstGeom prst="rect">
            <a:avLst/>
          </a:prstGeom>
          <a:noFill/>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14942" y="0"/>
            <a:ext cx="3929058" cy="6858000"/>
          </a:xfrm>
        </p:spPr>
        <p:txBody>
          <a:bodyPr>
            <a:normAutofit/>
          </a:bodyPr>
          <a:lstStyle/>
          <a:p>
            <a:r>
              <a:rPr lang="ru-RU" sz="2400" dirty="0"/>
              <a:t>У хришћанству се магија назива религијом ђавола. Иако у неким случајевима употребљава име Божије, она нема везе са љубављу Божјом која се на свакога пружа и никога не присиљава.</a:t>
            </a:r>
            <a:r>
              <a:rPr lang="ru-RU" sz="2400" dirty="0" smtClean="0"/>
              <a:t/>
            </a:r>
            <a:br>
              <a:rPr lang="ru-RU" sz="2400" dirty="0" smtClean="0"/>
            </a:br>
            <a:r>
              <a:rPr lang="ru-RU" sz="2400" dirty="0"/>
              <a:t>Категорични и немилосрдни непријатељи магова били су пророци </a:t>
            </a:r>
            <a:r>
              <a:rPr lang="ru-RU" sz="2400" dirty="0" smtClean="0"/>
              <a:t>Божији</a:t>
            </a:r>
            <a:r>
              <a:rPr lang="sr-Latn-CS" sz="2400" dirty="0" smtClean="0"/>
              <a:t>.</a:t>
            </a:r>
            <a:endParaRPr lang="sr-Cyrl-CS" sz="2400" dirty="0"/>
          </a:p>
        </p:txBody>
      </p:sp>
      <p:pic>
        <p:nvPicPr>
          <p:cNvPr id="3" name="Picture 2" descr="4.JPG"/>
          <p:cNvPicPr>
            <a:picLocks noGrp="1" noChangeAspect="1"/>
          </p:cNvPicPr>
          <p:nvPr isPhoto="1"/>
        </p:nvPicPr>
        <p:blipFill>
          <a:blip r:embed="rId2" cstate="email">
            <a:lum/>
          </a:blip>
          <a:stretch>
            <a:fillRect/>
          </a:stretch>
        </p:blipFill>
        <p:spPr>
          <a:xfrm>
            <a:off x="0" y="0"/>
            <a:ext cx="5227637" cy="6858000"/>
          </a:xfrm>
          <a:prstGeom prst="rect">
            <a:avLst/>
          </a:prstGeom>
          <a:noFill/>
          <a:ln>
            <a:noFill/>
          </a:ln>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postle paul and simon magus orthodox"/>
          <p:cNvPicPr>
            <a:picLocks noChangeAspect="1" noChangeArrowheads="1"/>
          </p:cNvPicPr>
          <p:nvPr/>
        </p:nvPicPr>
        <p:blipFill>
          <a:blip r:embed="rId2"/>
          <a:srcRect/>
          <a:stretch>
            <a:fillRect/>
          </a:stretch>
        </p:blipFill>
        <p:spPr bwMode="auto">
          <a:xfrm>
            <a:off x="928662" y="1272915"/>
            <a:ext cx="7072330" cy="5585085"/>
          </a:xfrm>
          <a:prstGeom prst="rect">
            <a:avLst/>
          </a:prstGeom>
          <a:noFill/>
        </p:spPr>
      </p:pic>
      <p:sp>
        <p:nvSpPr>
          <p:cNvPr id="4" name="TextBox 3"/>
          <p:cNvSpPr txBox="1"/>
          <p:nvPr/>
        </p:nvSpPr>
        <p:spPr>
          <a:xfrm>
            <a:off x="0" y="0"/>
            <a:ext cx="9144000" cy="1200329"/>
          </a:xfrm>
          <a:prstGeom prst="rect">
            <a:avLst/>
          </a:prstGeom>
          <a:noFill/>
        </p:spPr>
        <p:txBody>
          <a:bodyPr wrap="square" rtlCol="0">
            <a:spAutoFit/>
          </a:bodyPr>
          <a:lstStyle/>
          <a:p>
            <a:r>
              <a:rPr lang="sr-Cyrl-CS" dirty="0" smtClean="0"/>
              <a:t>И апостоли су такође разобличавали заблуду магије као ђаволско дело. Ап. Филип у Самарији среће мага Симона који је обмањивао народ (Дел. ап. 8,8-22). Ап. Павле кажњава познатог мага на Кипру Елиму, јер је својим магијским умећима спречавао намесника Сергија да поверује у Христа (Дел. ап. 13,4-12).</a:t>
            </a:r>
            <a:endParaRPr lang="en-US" dirty="0"/>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285992"/>
            <a:ext cx="3000364" cy="1785950"/>
          </a:xfrm>
        </p:spPr>
        <p:txBody>
          <a:bodyPr>
            <a:normAutofit fontScale="90000"/>
          </a:bodyPr>
          <a:lstStyle/>
          <a:p>
            <a:r>
              <a:rPr lang="sr-Cyrl-CS" sz="2400" dirty="0" smtClean="0"/>
              <a:t/>
            </a:r>
            <a:br>
              <a:rPr lang="sr-Cyrl-CS" sz="2400" dirty="0" smtClean="0"/>
            </a:br>
            <a:r>
              <a:rPr lang="sr-Cyrl-CS" sz="2400" dirty="0"/>
              <a:t>Исти апостол ослобађа једну жену која је погађачким духом у Филипима доносила приход својим господарима (Дел. ап. 16,16).</a:t>
            </a:r>
            <a:r>
              <a:rPr lang="sr-Cyrl-CS" sz="2400" dirty="0" smtClean="0"/>
              <a:t/>
            </a:r>
            <a:br>
              <a:rPr lang="sr-Cyrl-CS" sz="2400" dirty="0" smtClean="0"/>
            </a:br>
            <a:endParaRPr lang="sr-Cyrl-CS" sz="2400" dirty="0"/>
          </a:p>
        </p:txBody>
      </p:sp>
      <p:pic>
        <p:nvPicPr>
          <p:cNvPr id="78850" name="Picture 2" descr="Related image"/>
          <p:cNvPicPr>
            <a:picLocks noChangeAspect="1" noChangeArrowheads="1"/>
          </p:cNvPicPr>
          <p:nvPr/>
        </p:nvPicPr>
        <p:blipFill>
          <a:blip r:embed="rId2"/>
          <a:srcRect/>
          <a:stretch>
            <a:fillRect/>
          </a:stretch>
        </p:blipFill>
        <p:spPr bwMode="auto">
          <a:xfrm>
            <a:off x="4857752" y="-19482"/>
            <a:ext cx="4286248" cy="6877482"/>
          </a:xfrm>
          <a:prstGeom prst="rect">
            <a:avLst/>
          </a:prstGeom>
          <a:noFill/>
        </p:spPr>
      </p:pic>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2264</Words>
  <Application>Microsoft Office PowerPoint</Application>
  <PresentationFormat>On-screen Show (4:3)</PresentationFormat>
  <Paragraphs>83</Paragraphs>
  <Slides>64</Slides>
  <Notes>2</Notes>
  <HiddenSlides>0</HiddenSlides>
  <MMClips>2</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Магија</vt:lpstr>
      <vt:lpstr>Slide 2</vt:lpstr>
      <vt:lpstr>Магија се сусреће не само код примитивних, него и код цивилизованих народа, код Асираца, Вавилонаца, Египћана, Индуса, Грка, Римљана и Јевреја.</vt:lpstr>
      <vt:lpstr>У Византији су Црква и држава оштро реаговале законима и канонима и строго забрањивали магију у било ком облику..</vt:lpstr>
      <vt:lpstr>Свој врхунац магија доживљава у XIV в. окултном јереси сатаниста или црне магије, где је магија била професија и учила се у специјализованим школама.</vt:lpstr>
      <vt:lpstr>Мноштво института парапсихологије и школа езотерије отворено је у Европи и Америци. Потресни новинарски извештаји о магији доводе је у везу са ужасним злочинима и оргијама.</vt:lpstr>
      <vt:lpstr>У хришћанству се магија назива религијом ђавола. Иако у неким случајевима употребљава име Божије, она нема везе са љубављу Божјом која се на свакога пружа и никога не присиљава. Категорични и немилосрдни непријатељи магова били су пророци Божији.</vt:lpstr>
      <vt:lpstr>Slide 8</vt:lpstr>
      <vt:lpstr> Исти апостол ослобађа једну жену која је погађачким духом у Филипима доносила приход својим господарима (Дел. ап. 16,16). </vt:lpstr>
      <vt:lpstr>Магија се (тобож)  дели на белу и црну. Белом се покушава постићи нешто позитивно, а црном штетно и погубно. У оба случаја врши се призив ђавола и догађају се ствари којих се разуман човек ужасава. Главни облици магије су:  </vt:lpstr>
      <vt:lpstr>а) Опонашајућа (имитативна) магија. Она се заснива на схватању да се жељена ствар може постићи једноставним символичним актом. Односно, да би се изазвала киша довољно је просути мало воде, да би се одагнала болест довољно је бацити неколико каменчића. </vt:lpstr>
      <vt:lpstr>б) Преносна (прелазна) магија. Овде се део поистовећује са целином. Ако се успе спалити коса непријатеља спаљује се и сам непријатељ. Ако успе да сахрани његове нокте, сахрањује њега самог. Ако прободе његову кошуљу, пробада њега самог. </vt:lpstr>
      <vt:lpstr>в) Симпатијска и антипатијска магија. Заснива се на дејству осећања. Магова осећања стварају одговарајуће ефекте симпатије или антипатије одређеном лицу. </vt:lpstr>
      <vt:lpstr>г) Заштитна магија која амајлијама пружа већу одбрамбену моћ него што је непријатељска сила.  </vt:lpstr>
      <vt:lpstr>Slide 15</vt:lpstr>
      <vt:lpstr>Slide 16</vt:lpstr>
      <vt:lpstr>Треба, свакако, напоменути да овде поред ужасних имамо и смешне моменте. Поред сатаниста постоје и преваранти који злоупотребљавају наивност народа, представљајући се као астролози и познаваоци будућности. Таквима веровати значи бити жртва обмане.  </vt:lpstr>
      <vt:lpstr>За остварење жеља користе се разне необичне ствари и средства без којих сила магије не може да утиче на лица и објекте. На први поглед ова средства изгледају смешна и детињаста. За магију су, међутим, основни принципи јер се преко њих преноси моћ.  </vt:lpstr>
      <vt:lpstr> </vt:lpstr>
      <vt:lpstr>Slide 20</vt:lpstr>
      <vt:lpstr>Slide 21</vt:lpstr>
      <vt:lpstr>Slide 22</vt:lpstr>
      <vt:lpstr> </vt:lpstr>
      <vt:lpstr> </vt:lpstr>
      <vt:lpstr>Slide 25</vt:lpstr>
      <vt:lpstr> </vt:lpstr>
      <vt:lpstr> </vt:lpstr>
      <vt:lpstr>Slide 28</vt:lpstr>
      <vt:lpstr>Slide 29</vt:lpstr>
      <vt:lpstr>Slide 30</vt:lpstr>
      <vt:lpstr>Slide 31</vt:lpstr>
      <vt:lpstr> </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marko</cp:lastModifiedBy>
  <cp:revision>30</cp:revision>
  <dcterms:created xsi:type="dcterms:W3CDTF">2014-04-27T19:08:28Z</dcterms:created>
  <dcterms:modified xsi:type="dcterms:W3CDTF">2018-04-04T17:39:24Z</dcterms:modified>
</cp:coreProperties>
</file>