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57" r:id="rId21"/>
  </p:sldIdLst>
  <p:sldSz cx="9118600" cy="6832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12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заглавље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Чувар места за дату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8A9F8-58B3-4E7A-9051-A2C4C13D5AB5}" type="datetimeFigureOut">
              <a:rPr lang="sr-Cyrl-RS" smtClean="0"/>
              <a:t>3.11.2011</a:t>
            </a:fld>
            <a:endParaRPr lang="sr-Cyrl-RS"/>
          </a:p>
        </p:txBody>
      </p:sp>
      <p:sp>
        <p:nvSpPr>
          <p:cNvPr id="4" name="Чувар места за слику на слајду 3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RS"/>
          </a:p>
        </p:txBody>
      </p:sp>
      <p:sp>
        <p:nvSpPr>
          <p:cNvPr id="5" name="Чувар места за напомене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Cyrl-R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B7049-D0EE-4CB4-9FB5-F46C11361A09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64766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54300" y="114300"/>
            <a:ext cx="3781484" cy="6873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/>
            </a:pPr>
            <a:r>
              <a:rPr lang="sr-Cyrl-RS" altLang="zh-CN" sz="3600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Библија за дјецу</a:t>
            </a:r>
            <a:endParaRPr lang="en-US" altLang="zh-CN" sz="3600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597400" y="1308100"/>
            <a:ext cx="2604880" cy="7743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/>
            </a:pPr>
            <a:r>
              <a:rPr lang="sr-Cyrl-RS" altLang="zh-CN" sz="4397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ПРИЧА О</a:t>
            </a:r>
            <a:endParaRPr lang="en-US" altLang="zh-CN" sz="4397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261100" y="1981200"/>
            <a:ext cx="2303516" cy="7743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/>
            </a:pPr>
            <a:r>
              <a:rPr lang="sr-Cyrl-RS" altLang="zh-CN" sz="4397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ЈОСИФУ</a:t>
            </a:r>
            <a:endParaRPr lang="en-US" altLang="zh-CN" sz="4397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1100" y="6388100"/>
            <a:ext cx="431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>
                <a:solidFill>
                  <a:srgbClr val="FFC000"/>
                </a:solidFill>
              </a:rPr>
              <a:t>п</a:t>
            </a:r>
            <a:r>
              <a:rPr lang="sr-Cyrl-RS" b="1" dirty="0" smtClean="0">
                <a:solidFill>
                  <a:srgbClr val="FFC000"/>
                </a:solidFill>
              </a:rPr>
              <a:t>ревео са енглеског језика Драган Ђурић</a:t>
            </a:r>
            <a:endParaRPr lang="sr-Cyrl-R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27000"/>
            <a:ext cx="8582478" cy="15465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Људи из свих земаља су дошли у Египат да купе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Жито.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И ви морате ићи ,такође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,"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рече Јаков својим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синовима</a:t>
            </a: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sr-Cyrl-RS" altLang="zh-CN" sz="3200" b="1" dirty="0" smtClean="0">
                <a:latin typeface="Times New Roman" pitchFamily="18" charset="0"/>
                <a:cs typeface="Times New Roman" pitchFamily="18" charset="0"/>
              </a:rPr>
              <a:t>или ћемо </a:t>
            </a:r>
            <a:r>
              <a:rPr lang="sr-Cyrl-RS" altLang="zh-CN" sz="3200" b="1" dirty="0" err="1" smtClean="0">
                <a:latin typeface="Times New Roman" pitchFamily="18" charset="0"/>
                <a:cs typeface="Times New Roman" pitchFamily="18" charset="0"/>
              </a:rPr>
              <a:t>умријети</a:t>
            </a:r>
            <a:r>
              <a:rPr lang="sr-Cyrl-RS" altLang="zh-CN" sz="3200" b="1" dirty="0" smtClean="0">
                <a:latin typeface="Times New Roman" pitchFamily="18" charset="0"/>
                <a:cs typeface="Times New Roman" pitchFamily="18" charset="0"/>
              </a:rPr>
              <a:t> од глади</a:t>
            </a: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“.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263900" y="2016206"/>
            <a:ext cx="4932441" cy="15465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Дошавши у Египат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 синови су се спремали да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b="1" dirty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к</a:t>
            </a: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упе храну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95400" y="203200"/>
            <a:ext cx="7930056" cy="30469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101600" algn="l"/>
                <a:tab pos="317500" algn="l"/>
                <a:tab pos="635000" algn="l"/>
              </a:tabLst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Јаковљеви синови се поклонише Јосифу, </a:t>
            </a:r>
          </a:p>
          <a:p>
            <a:pPr>
              <a:lnSpc>
                <a:spcPts val="3900"/>
              </a:lnSpc>
              <a:tabLst>
                <a:tab pos="101600" algn="l"/>
                <a:tab pos="317500" algn="l"/>
                <a:tab pos="635000" algn="l"/>
              </a:tabLst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али га нису препознали.</a:t>
            </a:r>
            <a:r>
              <a:rPr lang="sr-Cyrl-RS" altLang="zh-CN" sz="28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Међутим, Јосиф </a:t>
            </a:r>
          </a:p>
          <a:p>
            <a:pPr>
              <a:lnSpc>
                <a:spcPts val="3900"/>
              </a:lnSpc>
              <a:tabLst>
                <a:tab pos="101600" algn="l"/>
                <a:tab pos="317500" algn="l"/>
                <a:tab pos="635000" algn="l"/>
              </a:tabLst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је препознао њих.</a:t>
            </a:r>
            <a:r>
              <a:rPr lang="en-US" altLang="zh-CN" dirty="0" smtClean="0"/>
              <a:t>		</a:t>
            </a:r>
            <a:endParaRPr lang="sr-Cyrl-RS" altLang="zh-CN" dirty="0" smtClean="0"/>
          </a:p>
          <a:p>
            <a:pPr>
              <a:lnSpc>
                <a:spcPts val="3900"/>
              </a:lnSpc>
              <a:tabLst>
                <a:tab pos="101600" algn="l"/>
                <a:tab pos="317500" algn="l"/>
                <a:tab pos="635000" algn="l"/>
              </a:tabLst>
            </a:pPr>
            <a:r>
              <a:rPr lang="en-US" altLang="zh-CN" dirty="0" smtClean="0"/>
              <a:t>	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   Јосиф се присјетио снова које је сањао као </a:t>
            </a:r>
          </a:p>
          <a:p>
            <a:pPr>
              <a:lnSpc>
                <a:spcPts val="3900"/>
              </a:lnSpc>
              <a:tabLst>
                <a:tab pos="101600" algn="l"/>
                <a:tab pos="317500" algn="l"/>
                <a:tab pos="635000" algn="l"/>
              </a:tabLst>
            </a:pP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         младић. Бог га је стварно уздигао изнад браће </a:t>
            </a:r>
          </a:p>
          <a:p>
            <a:pPr>
              <a:lnSpc>
                <a:spcPts val="3900"/>
              </a:lnSpc>
              <a:tabLst>
                <a:tab pos="101600" algn="l"/>
                <a:tab pos="317500" algn="l"/>
                <a:tab pos="635000" algn="l"/>
              </a:tabLst>
            </a:pPr>
            <a:r>
              <a:rPr lang="sr-Cyrl-RS" altLang="zh-CN" sz="2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како су то снови и описивали.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3500" y="38099"/>
            <a:ext cx="6293005" cy="350865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736600" algn="l"/>
                <a:tab pos="1447800" algn="l"/>
                <a:tab pos="2146300" algn="l"/>
              </a:tabLst>
            </a:pPr>
            <a:r>
              <a:rPr lang="sr-Cyrl-RS" altLang="zh-CN" sz="2802" dirty="0" smtClean="0">
                <a:solidFill>
                  <a:schemeClr val="bg1"/>
                </a:solidFill>
                <a:latin typeface="Comic Sans MS" pitchFamily="18" charset="0"/>
                <a:cs typeface="Times New Roman" pitchFamily="18" charset="0"/>
              </a:rPr>
              <a:t>Јосиф је био врло мудар</a:t>
            </a:r>
            <a:r>
              <a:rPr lang="en-US" altLang="zh-CN" sz="2802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802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2802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Говорио је</a:t>
            </a:r>
            <a:endParaRPr lang="en-US" altLang="zh-CN" sz="2802" dirty="0" smtClean="0">
              <a:solidFill>
                <a:schemeClr val="bg1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>
                <a:tab pos="736600" algn="l"/>
                <a:tab pos="1447800" algn="l"/>
                <a:tab pos="2146300" algn="l"/>
              </a:tabLst>
            </a:pPr>
            <a:r>
              <a:rPr lang="sr-Cyrl-RS" altLang="zh-CN" sz="2802" dirty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г</a:t>
            </a:r>
            <a:r>
              <a:rPr lang="sr-Cyrl-RS" altLang="zh-CN" sz="2802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рубо и задржао је свога брата </a:t>
            </a:r>
          </a:p>
          <a:p>
            <a:pPr>
              <a:lnSpc>
                <a:spcPts val="3300"/>
              </a:lnSpc>
              <a:tabLst>
                <a:tab pos="736600" algn="l"/>
                <a:tab pos="1447800" algn="l"/>
                <a:tab pos="2146300" algn="l"/>
              </a:tabLst>
            </a:pPr>
            <a:r>
              <a:rPr lang="sr-Cyrl-RS" altLang="zh-CN" sz="2802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Симеона као таоца.</a:t>
            </a:r>
            <a:r>
              <a:rPr lang="en-US" altLang="zh-CN" sz="2802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Узмите храну, </a:t>
            </a:r>
          </a:p>
          <a:p>
            <a:pPr>
              <a:lnSpc>
                <a:spcPts val="3300"/>
              </a:lnSpc>
              <a:tabLst>
                <a:tab pos="736600" algn="l"/>
                <a:tab pos="1447800" algn="l"/>
                <a:tab pos="2146300" algn="l"/>
              </a:tabLst>
            </a:pPr>
            <a:r>
              <a:rPr lang="sr-Cyrl-RS" altLang="zh-CN" sz="2802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идите кући и вратите се са </a:t>
            </a:r>
          </a:p>
          <a:p>
            <a:pPr>
              <a:lnSpc>
                <a:spcPts val="3300"/>
              </a:lnSpc>
              <a:tabLst>
                <a:tab pos="736600" algn="l"/>
                <a:tab pos="1447800" algn="l"/>
                <a:tab pos="2146300" algn="l"/>
              </a:tabLst>
            </a:pPr>
            <a:r>
              <a:rPr lang="sr-Cyrl-RS" altLang="zh-CN" sz="2802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својим најмлађим братом</a:t>
            </a:r>
            <a:endParaRPr lang="en-US" altLang="zh-CN" sz="2802" dirty="0" smtClean="0">
              <a:solidFill>
                <a:schemeClr val="bg1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>
                <a:tab pos="736600" algn="l"/>
                <a:tab pos="1447800" algn="l"/>
                <a:tab pos="2146300" algn="l"/>
              </a:tabLst>
            </a:pPr>
            <a:r>
              <a:rPr lang="en-US" altLang="zh-CN" dirty="0" smtClean="0"/>
              <a:t>	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,„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     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наредио им је</a:t>
            </a:r>
            <a:r>
              <a:rPr lang="en-U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  <a:p>
            <a:pPr>
              <a:lnSpc>
                <a:spcPts val="3300"/>
              </a:lnSpc>
              <a:tabLst>
                <a:tab pos="736600" algn="l"/>
                <a:tab pos="1447800" algn="l"/>
                <a:tab pos="21463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 </a:t>
            </a: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Тада ћу знати </a:t>
            </a:r>
          </a:p>
          <a:p>
            <a:pPr>
              <a:lnSpc>
                <a:spcPts val="3300"/>
              </a:lnSpc>
              <a:tabLst>
                <a:tab pos="736600" algn="l"/>
                <a:tab pos="1447800" algn="l"/>
                <a:tab pos="2146300" algn="l"/>
              </a:tabLst>
            </a:pP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      да нисте  шпијуни</a:t>
            </a:r>
            <a:endParaRPr lang="en-US" altLang="zh-CN" sz="2802" b="1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27000"/>
            <a:ext cx="7125349" cy="196977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Браћа су мислила да их Бог кажњава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Зато што су продали Јосифа трговцима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м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ного година прије.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/>
            </a:pP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27000"/>
            <a:ext cx="8978740" cy="273921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err="1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Ja</a:t>
            </a:r>
            <a:r>
              <a:rPr lang="sr-Cyrl-RS" altLang="zh-CN" sz="2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ков и његови синови су били збуњени.</a:t>
            </a:r>
            <a:r>
              <a:rPr lang="en-US" altLang="zh-CN" sz="2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80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Наш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Новац је враћен у врећи жита. И господар је рекао</a:t>
            </a:r>
            <a:endParaRPr lang="en-US" altLang="zh-CN" sz="2802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/>
            </a:pPr>
            <a:r>
              <a:rPr lang="sr-Cyrl-RS" altLang="zh-CN" sz="2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Да му морамо довести </a:t>
            </a:r>
            <a:r>
              <a:rPr lang="sr-Cyrl-RS" altLang="zh-CN" sz="2802" dirty="0" err="1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Венијамина</a:t>
            </a:r>
            <a:r>
              <a:rPr lang="en-US" altLang="zh-CN" sz="32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."</a:t>
            </a:r>
            <a:r>
              <a:rPr lang="en-U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Јаков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Није хтио пустити </a:t>
            </a:r>
            <a:r>
              <a:rPr lang="sr-Cyrl-RS" altLang="zh-CN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Венијамина</a:t>
            </a:r>
            <a:r>
              <a:rPr lang="en-US" altLang="zh-CN" sz="3200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sr-Cyrl-RS" altLang="zh-C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tabLst/>
            </a:pPr>
            <a:r>
              <a:rPr lang="sr-Cyrl-RS" altLang="zh-C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Али хране је нестајало.</a:t>
            </a:r>
            <a:endParaRPr lang="en-US" altLang="zh-CN" sz="3200" b="1" dirty="0" smtClean="0">
              <a:solidFill>
                <a:schemeClr val="bg1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/>
            </a:pPr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Браћа су морала ићи у Египат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78100" y="2349500"/>
            <a:ext cx="3060133" cy="15465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endParaRPr lang="sr-Cyrl-R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И Венијамин је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отишао са њима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27000"/>
            <a:ext cx="8231421" cy="5114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Када је Јосиф видио </a:t>
            </a:r>
            <a:r>
              <a:rPr lang="sr-Cyrl-RS" altLang="zh-CN" sz="2802" b="1" dirty="0" err="1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Венијамина</a:t>
            </a:r>
            <a:r>
              <a:rPr lang="sr-Cyrl-RS" altLang="zh-CN" sz="2802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наредио је</a:t>
            </a:r>
            <a:endParaRPr lang="en-US" altLang="zh-CN" sz="2802" b="1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228600" y="546100"/>
            <a:ext cx="8317405" cy="15465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Слугама да припреме велику гозбу.</a:t>
            </a:r>
            <a:r>
              <a:rPr lang="en-US" altLang="zh-CN" sz="2802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802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sr-Cyrl-RS" altLang="zh-CN" sz="2802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900"/>
              </a:lnSpc>
              <a:tabLst/>
            </a:pPr>
            <a:r>
              <a:rPr lang="sr-Cyrl-RS" altLang="zh-CN" sz="3200" b="1" dirty="0" smtClean="0">
                <a:latin typeface="Times New Roman" pitchFamily="18" charset="0"/>
                <a:cs typeface="Times New Roman" pitchFamily="18" charset="0"/>
              </a:rPr>
              <a:t>Браћа су била позвана.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Да ли  је ваш отац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жив и здрав</a:t>
            </a:r>
            <a:r>
              <a:rPr lang="en-US" altLang="zh-CN" sz="2802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?„</a:t>
            </a:r>
            <a:r>
              <a:rPr lang="sr-Cyrl-RS" altLang="zh-CN" sz="2802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упитао је Јосиф.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27000"/>
            <a:ext cx="8345233" cy="39703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Jo</a:t>
            </a:r>
            <a:r>
              <a:rPr lang="sr-Cyrl-RS" altLang="zh-CN" sz="2802" dirty="0" err="1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сиф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је такође желио да зна да ли је његовој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б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раћи заиста жао због њиховог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г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ријеха од прије много година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прије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Послије банкета он их је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b="1" dirty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о</a:t>
            </a: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птужио за крађу.</a:t>
            </a:r>
            <a:r>
              <a:rPr lang="en-U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Cyrl-RS" altLang="zh-CN" sz="2802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900"/>
              </a:lnSpc>
              <a:tabLst/>
            </a:pPr>
            <a:r>
              <a:rPr lang="en-U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За казну</a:t>
            </a:r>
            <a:r>
              <a:rPr lang="en-U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,</a:t>
            </a:r>
            <a:r>
              <a:rPr lang="en-U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задржаћу брата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sr-Cyrl-R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ашег </a:t>
            </a:r>
            <a:r>
              <a:rPr lang="sr-Cyrl-RS" altLang="zh-CN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Венијамина</a:t>
            </a:r>
            <a:r>
              <a:rPr lang="sr-Cyrl-R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као свог роба</a:t>
            </a: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“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/>
            </a:pP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228600" y="3721100"/>
            <a:ext cx="5094343" cy="266226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рекао је Јосиф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Господару</a:t>
            </a:r>
            <a:r>
              <a:rPr lang="en-US" altLang="zh-CN" sz="2802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,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802" b="1" dirty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у</a:t>
            </a:r>
            <a:r>
              <a:rPr lang="sr-Cyrl-RS" altLang="zh-CN" sz="2802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зми мене умјесто њега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,"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802" dirty="0">
                <a:latin typeface="Comic Sans MS" pitchFamily="18" charset="0"/>
                <a:cs typeface="Comic Sans MS" pitchFamily="18" charset="0"/>
              </a:rPr>
              <a:t>м</a:t>
            </a:r>
            <a:r>
              <a:rPr lang="sr-Cyrl-RS" altLang="zh-CN" sz="2802" dirty="0" smtClean="0">
                <a:latin typeface="Comic Sans MS" pitchFamily="18" charset="0"/>
                <a:cs typeface="Comic Sans MS" pitchFamily="18" charset="0"/>
              </a:rPr>
              <a:t>олио је Јуда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Јосиф је 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знао да се Јуда, који је 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предложио његову продају</a:t>
            </a:r>
            <a:endParaRPr lang="en-US" altLang="zh-CN" sz="2802" b="1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/>
            </a:pPr>
            <a:r>
              <a:rPr lang="sr-Cyrl-RS" altLang="zh-CN" sz="2802" b="1" dirty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с</a:t>
            </a: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тварно промијенио</a:t>
            </a:r>
            <a:r>
              <a:rPr lang="en-U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89832" y="127000"/>
            <a:ext cx="5240987" cy="10464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     Не могући више да крије своју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   љубав према њима 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5397500" y="127000"/>
            <a:ext cx="3685624" cy="15465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endParaRPr lang="sr-Cyrl-R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 , Јосиф је рекао да сви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Египћани изађу.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879555" y="1418447"/>
            <a:ext cx="4306307" cy="5463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sr-Cyrl-RS" altLang="zh-CN" sz="2802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Тада је почео плакати</a:t>
            </a: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388100" y="1409700"/>
            <a:ext cx="2709696" cy="223907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101600" algn="l"/>
                <a:tab pos="215900" algn="l"/>
              </a:tabLst>
            </a:pP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  <a:p>
            <a:pPr>
              <a:lnSpc>
                <a:spcPts val="3300"/>
              </a:lnSpc>
              <a:tabLst>
                <a:tab pos="101600" algn="l"/>
                <a:tab pos="215900" algn="l"/>
              </a:tabLst>
            </a:pP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Ја сам Јосиф</a:t>
            </a:r>
          </a:p>
          <a:p>
            <a:pPr>
              <a:lnSpc>
                <a:spcPts val="3300"/>
              </a:lnSpc>
              <a:tabLst>
                <a:tab pos="101600" algn="l"/>
                <a:tab pos="215900" algn="l"/>
              </a:tabLst>
            </a:pPr>
            <a:r>
              <a:rPr lang="sr-Cyrl-RS" altLang="zh-CN" sz="2802" dirty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в</a:t>
            </a:r>
            <a:r>
              <a:rPr lang="sr-Cyrl-RS" altLang="zh-CN" sz="2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аш брат кога </a:t>
            </a:r>
          </a:p>
          <a:p>
            <a:pPr>
              <a:lnSpc>
                <a:spcPts val="3300"/>
              </a:lnSpc>
              <a:tabLst>
                <a:tab pos="101600" algn="l"/>
                <a:tab pos="215900" algn="l"/>
              </a:tabLst>
            </a:pPr>
            <a:r>
              <a:rPr lang="sr-Cyrl-RS" altLang="zh-CN" sz="2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сте ви продали</a:t>
            </a:r>
            <a:r>
              <a:rPr lang="en-US" altLang="zh-CN" sz="2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,</a:t>
            </a:r>
          </a:p>
          <a:p>
            <a:pPr>
              <a:lnSpc>
                <a:spcPts val="3300"/>
              </a:lnSpc>
              <a:tabLst>
                <a:tab pos="101600" algn="l"/>
                <a:tab pos="215900" algn="l"/>
              </a:tabLst>
            </a:pPr>
            <a:r>
              <a:rPr lang="en-US" altLang="zh-CN" dirty="0" smtClean="0">
                <a:solidFill>
                  <a:srgbClr val="FFFF00"/>
                </a:solidFill>
              </a:rPr>
              <a:t>		</a:t>
            </a:r>
            <a:r>
              <a:rPr lang="sr-Cyrl-RS" altLang="zh-CN" sz="2400" b="1" dirty="0" smtClean="0">
                <a:solidFill>
                  <a:srgbClr val="FFFF00"/>
                </a:solidFill>
              </a:rPr>
              <a:t>у ЕГИПАТ</a:t>
            </a:r>
            <a:endParaRPr lang="en-US" altLang="zh-CN" sz="3600" b="1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435436" y="4446066"/>
            <a:ext cx="2744341" cy="8925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ЗАЧУЂЕНИ 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И УПЛАШЕНИ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6473907" y="5372100"/>
            <a:ext cx="2667397" cy="8925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НЕ МОГОШЕ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НИШТА РЕЋИ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27000"/>
            <a:ext cx="3850413" cy="15465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200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Jo</a:t>
            </a:r>
            <a:r>
              <a:rPr lang="sr-Cyrl-RS" altLang="zh-CN" sz="3200" b="1" dirty="0" err="1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сиф</a:t>
            </a:r>
            <a:r>
              <a:rPr lang="sr-Cyrl-RS" altLang="zh-CN" sz="3200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 је храбрио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200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своју браћу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28600" y="2806700"/>
            <a:ext cx="5297989" cy="39703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17500" algn="l"/>
                <a:tab pos="635000" algn="l"/>
              </a:tabLst>
            </a:pPr>
            <a:r>
              <a:rPr lang="en-US" altLang="zh-CN" dirty="0" smtClean="0"/>
              <a:t>	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Бог ме је </a:t>
            </a:r>
          </a:p>
          <a:p>
            <a:pPr>
              <a:lnSpc>
                <a:spcPts val="3900"/>
              </a:lnSpc>
              <a:tabLst>
                <a:tab pos="317500" algn="l"/>
                <a:tab pos="635000" algn="l"/>
              </a:tabLst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начинио господарем у</a:t>
            </a:r>
          </a:p>
          <a:p>
            <a:pPr>
              <a:lnSpc>
                <a:spcPts val="3900"/>
              </a:lnSpc>
              <a:tabLst>
                <a:tab pos="317500" algn="l"/>
                <a:tab pos="635000" algn="l"/>
              </a:tabLst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Египту тако да бих</a:t>
            </a:r>
          </a:p>
          <a:p>
            <a:pPr>
              <a:lnSpc>
                <a:spcPts val="3900"/>
              </a:lnSpc>
              <a:tabLst>
                <a:tab pos="317500" algn="l"/>
                <a:tab pos="635000" algn="l"/>
              </a:tabLst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могао спасити ваше </a:t>
            </a:r>
          </a:p>
          <a:p>
            <a:pPr>
              <a:lnSpc>
                <a:spcPts val="3900"/>
              </a:lnSpc>
              <a:tabLst>
                <a:tab pos="317500" algn="l"/>
                <a:tab pos="635000" algn="l"/>
              </a:tabLst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Животе од глади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Идите</a:t>
            </a:r>
          </a:p>
          <a:p>
            <a:pPr>
              <a:lnSpc>
                <a:spcPts val="3900"/>
              </a:lnSpc>
              <a:tabLst>
                <a:tab pos="317500" algn="l"/>
                <a:tab pos="635000" algn="l"/>
              </a:tabLst>
            </a:pPr>
            <a:r>
              <a:rPr lang="sr-Cyrl-R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доведите мог оца. Ја ћу се </a:t>
            </a:r>
          </a:p>
          <a:p>
            <a:pPr>
              <a:lnSpc>
                <a:spcPts val="3900"/>
              </a:lnSpc>
              <a:tabLst>
                <a:tab pos="317500" algn="l"/>
                <a:tab pos="635000" algn="l"/>
              </a:tabLst>
            </a:pPr>
            <a:r>
              <a:rPr lang="sr-Cyrl-R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бринути за вас“</a:t>
            </a:r>
            <a:endParaRPr lang="en-US" altLang="zh-CN" sz="3200" b="1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>
                <a:tab pos="317500" algn="l"/>
                <a:tab pos="635000" algn="l"/>
              </a:tabLst>
            </a:pP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3022600"/>
            <a:ext cx="3276538" cy="10116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err="1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Ja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ков и Јосиф су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се поново </a:t>
            </a:r>
            <a:r>
              <a:rPr lang="sr-Cyrl-RS" altLang="zh-CN" sz="2802" dirty="0" err="1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видјели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228600" y="3873500"/>
            <a:ext cx="3209276" cy="15465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002060"/>
                </a:solidFill>
                <a:latin typeface="Comic Sans MS" pitchFamily="18" charset="0"/>
                <a:cs typeface="Times New Roman" pitchFamily="18" charset="0"/>
              </a:rPr>
              <a:t>и од тада су сви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b="1" dirty="0">
                <a:solidFill>
                  <a:srgbClr val="002060"/>
                </a:solidFill>
                <a:latin typeface="Comic Sans MS" pitchFamily="18" charset="0"/>
                <a:cs typeface="Times New Roman" pitchFamily="18" charset="0"/>
              </a:rPr>
              <a:t>ж</a:t>
            </a:r>
            <a:r>
              <a:rPr lang="sr-Cyrl-RS" altLang="zh-CN" sz="2802" b="1" dirty="0" smtClean="0">
                <a:solidFill>
                  <a:srgbClr val="002060"/>
                </a:solidFill>
                <a:latin typeface="Comic Sans MS" pitchFamily="18" charset="0"/>
                <a:cs typeface="Times New Roman" pitchFamily="18" charset="0"/>
              </a:rPr>
              <a:t>ивјели </a:t>
            </a:r>
            <a:r>
              <a:rPr lang="sr-Cyrl-RS" altLang="zh-CN" sz="2802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Египту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миру и изобиљу</a:t>
            </a: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7000" y="127000"/>
            <a:ext cx="4972024" cy="566308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J</a:t>
            </a:r>
            <a:r>
              <a:rPr lang="sr-Cyrl-RS" altLang="zh-CN" sz="3200" b="1" dirty="0" err="1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осиф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је због клевете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послат у затвор од свог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бившег господара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6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Петефрија</a:t>
            </a:r>
            <a:r>
              <a:rPr lang="sr-Cyrl-R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У затвору је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Јосиф био послушан и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користан. </a:t>
            </a:r>
            <a:r>
              <a:rPr lang="sr-Cyrl-RS" altLang="zh-CN" sz="32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Управник је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2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</a:t>
            </a:r>
            <a:r>
              <a:rPr lang="sr-Cyrl-RS" altLang="zh-CN" sz="3200" b="1" dirty="0" err="1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вјеровао</a:t>
            </a:r>
            <a:r>
              <a:rPr lang="sr-Cyrl-RS" altLang="zh-CN" sz="32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Јосифу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32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и дао му да уређује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32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живот у затвору.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32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То је све било зато што је Господ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32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 био са Јосифом.</a:t>
            </a:r>
            <a:endParaRPr lang="en-US" altLang="zh-CN" sz="32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279400"/>
            <a:ext cx="46355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Written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by: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Edward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Hughes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409700" y="1130300"/>
            <a:ext cx="6273800" cy="1346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139700" algn="l"/>
              </a:tabLst>
            </a:pP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Illustrated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by: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M.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Maillot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Lazarus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>
                <a:tab pos="139700" algn="l"/>
              </a:tabLst>
            </a:pPr>
            <a:r>
              <a:rPr lang="en-US" altLang="zh-CN" dirty="0" smtClean="0"/>
              <a:t>	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Adapted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by: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M.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Maillot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Sarah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S.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955800" y="3695700"/>
            <a:ext cx="51943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Produced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by: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Bible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for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Children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289300" y="4127500"/>
            <a:ext cx="25146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www.M1914.org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019300" y="5397500"/>
            <a:ext cx="50673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©2007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Bible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for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Children,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Inc.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651000" y="5854700"/>
            <a:ext cx="58039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License: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You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have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right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to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copy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or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print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this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story,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098800" y="6121400"/>
            <a:ext cx="29083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as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long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as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you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do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not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sell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3500" y="127000"/>
            <a:ext cx="9296400" cy="254685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КРАЉЕВ ХЉЕБАРНИК И </a:t>
            </a:r>
            <a:r>
              <a:rPr lang="sr-Cyrl-RS" altLang="zh-CN" sz="2802" b="1" dirty="0" smtClean="0">
                <a:latin typeface="Comic Sans MS" pitchFamily="18" charset="0"/>
                <a:cs typeface="Comic Sans MS" pitchFamily="18" charset="0"/>
              </a:rPr>
              <a:t>ПЕХАРНИК</a:t>
            </a:r>
            <a:r>
              <a:rPr lang="sr-Cyrl-RS" altLang="zh-CN" sz="28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 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СУ ТАКОЂЕ БИЛИ </a:t>
            </a:r>
            <a:r>
              <a:rPr lang="sr-Cyrl-RS" altLang="zh-CN" sz="28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БАЧЕНИ У ЗАТВОР</a:t>
            </a:r>
            <a:r>
              <a:rPr lang="en-US" altLang="zh-CN" sz="28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.„</a:t>
            </a:r>
            <a:r>
              <a:rPr lang="sr-Cyrl-RS" altLang="zh-CN" sz="2802" b="1" dirty="0" smtClean="0">
                <a:latin typeface="Comic Sans MS" pitchFamily="18" charset="0"/>
                <a:cs typeface="Comic Sans MS" pitchFamily="18" charset="0"/>
              </a:rPr>
              <a:t>ЗАШТО 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СТЕ ТАКО ТУЖНИ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?"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2802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ЈОСИФ ЈЕ УПИТАО </a:t>
            </a:r>
            <a:r>
              <a:rPr lang="sr-Cyrl-RS" altLang="zh-CN" sz="2802" b="1" dirty="0" smtClean="0">
                <a:latin typeface="Times New Roman" pitchFamily="18" charset="0"/>
                <a:cs typeface="Times New Roman" pitchFamily="18" charset="0"/>
              </a:rPr>
              <a:t>ЊИХ ЈЕДНОГ </a:t>
            </a: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ДАНА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НИКО   </a:t>
            </a:r>
            <a:r>
              <a:rPr lang="sr-Cyrl-RS" altLang="zh-CN" sz="2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НАМ НЕ МОЖЕ РЕЋИ ШТА ЗНАЧЕ НАШИ СНОВИ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"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739900" y="2150631"/>
            <a:ext cx="4952826" cy="104644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ОДГОВОРИШЕ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 ОНИ.</a:t>
            </a:r>
            <a:endParaRPr lang="en-US" altLang="zh-CN" sz="2802" b="1" dirty="0" smtClean="0">
              <a:solidFill>
                <a:schemeClr val="bg1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97500" y="-12700"/>
            <a:ext cx="3716049" cy="146963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b="1" dirty="0" smtClean="0">
                <a:latin typeface="Comic Sans MS" pitchFamily="18" charset="0"/>
                <a:cs typeface="Comic Sans MS" pitchFamily="18" charset="0"/>
              </a:rPr>
              <a:t>БОГ МОЖЕ</a:t>
            </a:r>
            <a:r>
              <a:rPr lang="en-US" altLang="zh-CN" sz="2802" b="1" dirty="0" smtClean="0">
                <a:latin typeface="Comic Sans MS" pitchFamily="18" charset="0"/>
                <a:cs typeface="Comic Sans MS" pitchFamily="18" charset="0"/>
              </a:rPr>
              <a:t>!"</a:t>
            </a:r>
            <a:r>
              <a:rPr lang="en-US" altLang="zh-CN" sz="2802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2802" b="1" dirty="0" smtClean="0">
                <a:latin typeface="Comic Sans MS" pitchFamily="18" charset="0"/>
                <a:cs typeface="Times New Roman" pitchFamily="18" charset="0"/>
              </a:rPr>
              <a:t>РЕЧЕ ЈОСИФ</a:t>
            </a:r>
            <a:r>
              <a:rPr lang="en-US" altLang="zh-CN" sz="2802" b="1" dirty="0" smtClean="0">
                <a:latin typeface="Comic Sans MS" pitchFamily="18" charset="0"/>
                <a:cs typeface="Comic Sans MS" pitchFamily="18" charset="0"/>
              </a:rPr>
              <a:t>.„</a:t>
            </a:r>
            <a:r>
              <a:rPr lang="sr-Cyrl-RS" altLang="zh-CN" sz="2802" b="1" dirty="0" smtClean="0">
                <a:latin typeface="Comic Sans MS" pitchFamily="18" charset="0"/>
                <a:cs typeface="Comic Sans MS" pitchFamily="18" charset="0"/>
              </a:rPr>
              <a:t>РЕЦИТЕ МИ 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802" b="1" dirty="0" smtClean="0">
                <a:latin typeface="Comic Sans MS" pitchFamily="18" charset="0"/>
                <a:cs typeface="Comic Sans MS" pitchFamily="18" charset="0"/>
              </a:rPr>
              <a:t>ВАШЕ СНОВЕ</a:t>
            </a:r>
            <a:r>
              <a:rPr lang="en-U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."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27000"/>
            <a:ext cx="8582478" cy="15465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Твој сан значи да ће ћеш се за три дана  вратити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На фараонов двор да га служиш поново“ рече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Јосиф пехарнику.</a:t>
            </a: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2476500" y="1511300"/>
            <a:ext cx="6017673" cy="10464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Али немој ме заборавити кад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дођеш фараону-замоли га Јосиф.</a:t>
            </a: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762948" y="2146518"/>
            <a:ext cx="3513782" cy="181588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25400" algn="l"/>
              </a:tabLst>
            </a:pP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>
                <a:tab pos="25400" algn="l"/>
              </a:tabLst>
            </a:pP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>
                <a:tab pos="25400" algn="l"/>
              </a:tabLst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А пехарников сан је</a:t>
            </a:r>
          </a:p>
          <a:p>
            <a:pPr>
              <a:lnSpc>
                <a:spcPts val="3300"/>
              </a:lnSpc>
              <a:tabLst>
                <a:tab pos="25400" algn="l"/>
              </a:tabLst>
            </a:pPr>
            <a:r>
              <a:rPr lang="sr-Cyrl-RS" altLang="zh-CN" sz="2802" dirty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б</a:t>
            </a: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ио лош по њега.</a:t>
            </a: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882900" y="3962400"/>
            <a:ext cx="2136803" cy="5463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За три дана</a:t>
            </a: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073400" y="4394200"/>
            <a:ext cx="3500958" cy="5463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dirty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ф</a:t>
            </a: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араон ће наредити</a:t>
            </a: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098800" y="4826000"/>
            <a:ext cx="2189702" cy="5463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dirty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д</a:t>
            </a: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а те објесе!</a:t>
            </a: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2781300" y="5245100"/>
            <a:ext cx="2693045" cy="13926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Јосиф му рече.</a:t>
            </a: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/>
            </a:pPr>
            <a:r>
              <a:rPr lang="sr-Cyrl-RS" altLang="zh-CN" sz="2802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Оба сна су се 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802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остварила.</a:t>
            </a:r>
            <a:endParaRPr lang="en-US" altLang="zh-CN" sz="2802" b="1" dirty="0" smtClean="0">
              <a:solidFill>
                <a:schemeClr val="bg1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00" y="-2540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27000"/>
            <a:ext cx="6972293" cy="32393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2362200" algn="l"/>
                <a:tab pos="3594100" algn="l"/>
                <a:tab pos="4076700" algn="l"/>
              </a:tabLst>
            </a:pPr>
            <a:r>
              <a:rPr lang="sr-Cyrl-R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Али пехарник је заборавио на Јосифа све</a:t>
            </a:r>
          </a:p>
          <a:p>
            <a:pPr>
              <a:lnSpc>
                <a:spcPts val="3900"/>
              </a:lnSpc>
              <a:tabLst>
                <a:tab pos="2362200" algn="l"/>
                <a:tab pos="3594100" algn="l"/>
                <a:tab pos="4076700" algn="l"/>
              </a:tabLst>
            </a:pPr>
            <a:r>
              <a:rPr lang="sr-Cyrl-R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док фараон није сањао један сан који га је</a:t>
            </a:r>
          </a:p>
          <a:p>
            <a:pPr>
              <a:lnSpc>
                <a:spcPts val="3900"/>
              </a:lnSpc>
              <a:tabLst>
                <a:tab pos="2362200" algn="l"/>
                <a:tab pos="3594100" algn="l"/>
                <a:tab pos="4076700" algn="l"/>
              </a:tabLst>
            </a:pPr>
            <a:r>
              <a:rPr lang="sr-Cyrl-R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мучио!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Сањао са сан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,"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плакао је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  <a:p>
            <a:pPr>
              <a:lnSpc>
                <a:spcPts val="3300"/>
              </a:lnSpc>
              <a:tabLst>
                <a:tab pos="2362200" algn="l"/>
                <a:tab pos="3594100" algn="l"/>
                <a:tab pos="4076700" algn="l"/>
              </a:tabLst>
            </a:pPr>
            <a:r>
              <a:rPr lang="en-US" altLang="zh-CN" dirty="0" smtClean="0"/>
              <a:t>	</a:t>
            </a: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</a:rPr>
              <a:t>НИКО ОД МУДРАЦА</a:t>
            </a:r>
          </a:p>
          <a:p>
            <a:pPr>
              <a:lnSpc>
                <a:spcPts val="3300"/>
              </a:lnSpc>
              <a:tabLst>
                <a:tab pos="2362200" algn="l"/>
                <a:tab pos="3594100" algn="l"/>
                <a:tab pos="4076700" algn="l"/>
              </a:tabLst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                            НИЈЕ ЗНАО РЕЋИ</a:t>
            </a:r>
          </a:p>
          <a:p>
            <a:pPr>
              <a:lnSpc>
                <a:spcPts val="3300"/>
              </a:lnSpc>
              <a:tabLst>
                <a:tab pos="2362200" algn="l"/>
                <a:tab pos="3594100" algn="l"/>
                <a:tab pos="4076700" algn="l"/>
              </a:tabLst>
            </a:pPr>
            <a:r>
              <a:rPr lang="sr-Cyrl-RS" altLang="zh-CN" sz="2802" dirty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</a:t>
            </a: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                             ЦАРУ ЗНАЧЕЊЕ</a:t>
            </a:r>
          </a:p>
          <a:p>
            <a:pPr>
              <a:lnSpc>
                <a:spcPts val="3300"/>
              </a:lnSpc>
              <a:tabLst>
                <a:tab pos="2362200" algn="l"/>
                <a:tab pos="3594100" algn="l"/>
                <a:tab pos="4076700" algn="l"/>
              </a:tabLst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                              ЊЕГОВОГ СНА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797300" y="4201160"/>
            <a:ext cx="5214734" cy="154657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1333500" algn="l"/>
              </a:tabLst>
            </a:pPr>
            <a:r>
              <a:rPr lang="en-US" altLang="zh-CN" dirty="0" smtClean="0"/>
              <a:t>	</a:t>
            </a:r>
            <a:r>
              <a:rPr lang="sr-Cyrl-RS" altLang="zh-CN" sz="2800" dirty="0" smtClean="0">
                <a:solidFill>
                  <a:srgbClr val="FFFF00"/>
                </a:solidFill>
              </a:rPr>
              <a:t>ТАДА СЕ ПЕХАРНИК СЈЕТИО </a:t>
            </a:r>
            <a:r>
              <a:rPr lang="sr-Cyrl-RS" altLang="zh-CN" sz="28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ЈОСИФА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ИСПРИЧАО ЈЕ ФАРАОНУ О ЈОСИФУ.</a:t>
            </a: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19366" y="127000"/>
            <a:ext cx="7479868" cy="96949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sr-Cyrl-RS" altLang="zh-CN" sz="2400" b="1" dirty="0" smtClean="0">
                <a:solidFill>
                  <a:srgbClr val="FFFF00"/>
                </a:solidFill>
              </a:rPr>
              <a:t>ФАРАОН ЈЕ НАРЕДИО ДА МУ ОДМАХ ДОВЕДУ ЈОСИФА</a:t>
            </a:r>
            <a:r>
              <a:rPr lang="en-US" altLang="zh-CN" sz="36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  <a:p>
            <a:pPr>
              <a:lnSpc>
                <a:spcPts val="3300"/>
              </a:lnSpc>
              <a:tabLst>
                <a:tab pos="101600" algn="l"/>
              </a:tabLst>
            </a:pP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ТВОЈ САН ЈЕ ПОРУКА ОД БОГА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,"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98500" y="1130300"/>
            <a:ext cx="7974940" cy="15465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4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РЕКАО ЈЕ ЈОСИФ ФАРАОНУ</a:t>
            </a:r>
            <a:r>
              <a:rPr lang="en-US" altLang="zh-CN" sz="24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ЕГИПАТ  ЋЕ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ИМАТИ ХРАНЕ У ИЗОБИЉУ 7 ГОДИНА, А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ОНДА ЋЕ НАСТУПИТИ 7 ГОДИНА ГЛАДИ.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27000"/>
            <a:ext cx="5932714" cy="239296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САКУПЉАЈ ХРАНУ У ЖИТНИЦЕ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НАРЕДНИХ 7 ГОДИНА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,„</a:t>
            </a:r>
            <a:endParaRPr lang="sr-Cyrl-R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2000" b="1" dirty="0" smtClean="0">
                <a:solidFill>
                  <a:srgbClr val="0070C0"/>
                </a:solidFill>
                <a:latin typeface="Comic Sans MS" pitchFamily="18" charset="0"/>
                <a:cs typeface="Times New Roman" pitchFamily="18" charset="0"/>
              </a:rPr>
              <a:t>САВЈЕТОВАО ЈЕ ЈОСИФ ФАРАОН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endParaRPr lang="sr-Cyrl-R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/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ИЛИ ЋЕ ТВОЈ НАРОД УМИРАТИ 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ОД ГЛАДИ“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27000" y="2692400"/>
            <a:ext cx="3746500" cy="104644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БОГ ЈЕ С ТОБОМ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,„</a:t>
            </a:r>
            <a:endParaRPr lang="sr-Cyrl-RS" altLang="zh-CN" sz="2802" dirty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900"/>
              </a:lnSpc>
              <a:tabLst/>
            </a:pPr>
            <a:r>
              <a:rPr lang="sr-Cyrl-RS" altLang="zh-CN" sz="2400" b="1" dirty="0" smtClean="0">
                <a:solidFill>
                  <a:srgbClr val="0070C0"/>
                </a:solidFill>
                <a:latin typeface="Comic Sans MS" pitchFamily="18" charset="0"/>
                <a:cs typeface="Comic Sans MS" pitchFamily="18" charset="0"/>
              </a:rPr>
              <a:t>РЕЧЕ ФАРАОН</a:t>
            </a:r>
            <a:endParaRPr lang="en-US" altLang="zh-CN" sz="2400" b="1" dirty="0" smtClean="0">
              <a:solidFill>
                <a:srgbClr val="0070C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-12700" y="3757313"/>
            <a:ext cx="3691716" cy="300851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sr-Cyrl-RS" altLang="zh-CN" sz="2400" b="1" dirty="0" smtClean="0">
                <a:latin typeface="Comic Sans MS" pitchFamily="18" charset="0"/>
                <a:cs typeface="Comic Sans MS" pitchFamily="18" charset="0"/>
              </a:rPr>
              <a:t>КАД ЈЕ БОГ ЈАВИО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400" b="1" dirty="0" smtClean="0">
                <a:latin typeface="Comic Sans MS" pitchFamily="18" charset="0"/>
                <a:cs typeface="Comic Sans MS" pitchFamily="18" charset="0"/>
              </a:rPr>
              <a:t> ТЕБИ СВЕ ОВО, ОНДА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400" b="1" dirty="0" smtClean="0">
                <a:latin typeface="Comic Sans MS" pitchFamily="18" charset="0"/>
                <a:cs typeface="Comic Sans MS" pitchFamily="18" charset="0"/>
              </a:rPr>
              <a:t>НЕМА НИКОГ ТАКО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400" b="1" dirty="0" smtClean="0">
                <a:latin typeface="Comic Sans MS" pitchFamily="18" charset="0"/>
                <a:cs typeface="Comic Sans MS" pitchFamily="18" charset="0"/>
              </a:rPr>
              <a:t> МУДРОГ КАО ТИ.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400" b="1" dirty="0" smtClean="0">
                <a:latin typeface="Comic Sans MS" pitchFamily="18" charset="0"/>
                <a:cs typeface="Comic Sans MS" pitchFamily="18" charset="0"/>
              </a:rPr>
              <a:t>ЕВО ПОСТАВЉАМ ТЕ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400" b="1" dirty="0" smtClean="0">
                <a:latin typeface="Comic Sans MS" pitchFamily="18" charset="0"/>
                <a:cs typeface="Comic Sans MS" pitchFamily="18" charset="0"/>
              </a:rPr>
              <a:t>НАД СВОМ ЗЕМЉОМ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400" b="1" dirty="0" smtClean="0">
                <a:latin typeface="Comic Sans MS" pitchFamily="18" charset="0"/>
                <a:cs typeface="Comic Sans MS" pitchFamily="18" charset="0"/>
              </a:rPr>
              <a:t> МИСИРСКОМ</a:t>
            </a:r>
            <a:endParaRPr lang="en-US" altLang="zh-CN" sz="2400" b="1" dirty="0" smtClean="0"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27000"/>
            <a:ext cx="8697702" cy="30469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Седам година изобиља је прошло. А онда је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 дошло седам година глади</a:t>
            </a:r>
            <a:r>
              <a:rPr lang="en-U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3200" b="1" dirty="0" smtClean="0">
                <a:latin typeface="Times New Roman" pitchFamily="18" charset="0"/>
                <a:cs typeface="Times New Roman" pitchFamily="18" charset="0"/>
              </a:rPr>
              <a:t>Завладала је глад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200" b="1" dirty="0" smtClean="0">
                <a:latin typeface="Times New Roman" pitchFamily="18" charset="0"/>
                <a:cs typeface="Times New Roman" pitchFamily="18" charset="0"/>
              </a:rPr>
              <a:t> свуда осим у Египту гдје је хране било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200" b="1" dirty="0" smtClean="0">
                <a:latin typeface="Times New Roman" pitchFamily="18" charset="0"/>
                <a:cs typeface="Times New Roman" pitchFamily="18" charset="0"/>
              </a:rPr>
              <a:t> у огромним залихама. Завладала је глад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код </a:t>
            </a:r>
            <a:r>
              <a:rPr lang="sr-Cyrl-RS" altLang="zh-CN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Јосифовог</a:t>
            </a:r>
            <a:r>
              <a:rPr lang="sr-Cyrl-R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3200" b="1" dirty="0" smtClean="0">
                <a:latin typeface="Times New Roman" pitchFamily="18" charset="0"/>
                <a:cs typeface="Times New Roman" pitchFamily="18" charset="0"/>
              </a:rPr>
              <a:t>оца Јакова и браће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3200" b="1" dirty="0" smtClean="0">
                <a:latin typeface="Times New Roman" pitchFamily="18" charset="0"/>
                <a:cs typeface="Times New Roman" pitchFamily="18" charset="0"/>
              </a:rPr>
              <a:t>                његове.</a:t>
            </a:r>
            <a:endParaRPr lang="en-US" altLang="zh-CN" sz="3200" b="1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Канцелариј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анцелариј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нцелариј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739</Words>
  <Application>Microsoft Office PowerPoint</Application>
  <PresentationFormat>Прилагођавање</PresentationFormat>
  <Paragraphs>158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Наслови слајдова</vt:lpstr>
      </vt:variant>
      <vt:variant>
        <vt:i4>20</vt:i4>
      </vt:variant>
    </vt:vector>
  </HeadingPairs>
  <TitlesOfParts>
    <vt:vector size="21" baseType="lpstr">
      <vt:lpstr>Office Theme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user;превод са енглеског Драган Ђурић</dc:creator>
  <cp:lastModifiedBy>user</cp:lastModifiedBy>
  <cp:revision>47</cp:revision>
  <dcterms:created xsi:type="dcterms:W3CDTF">2006-08-16T00:00:00Z</dcterms:created>
  <dcterms:modified xsi:type="dcterms:W3CDTF">2011-11-03T07:43:36Z</dcterms:modified>
</cp:coreProperties>
</file>