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e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1F9FF"/>
    <a:srgbClr val="FF0000"/>
    <a:srgbClr val="66FFCC"/>
    <a:srgbClr val="9FFFB1"/>
    <a:srgbClr val="FDA1AA"/>
    <a:srgbClr val="A1FDFD"/>
    <a:srgbClr val="C75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Umereni stil 2 – Naglašav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Svetli stil 1 – Naglašav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etli stil 2 – Naglašav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717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0B3D7-A3B5-422E-9DA4-B9F62D1B7F68}" type="datetimeFigureOut">
              <a:rPr lang="en-US" smtClean="0"/>
              <a:pPr/>
              <a:t>11/18/2016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CBEC2-8849-4C41-BD39-2B63E67F3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1D1F-3422-4DE7-B9C9-4BDD07F3BF74}" type="datetimeFigureOut">
              <a:rPr lang="sr-Latn-CS" smtClean="0"/>
              <a:pPr/>
              <a:t>18.11.2016.</a:t>
            </a:fld>
            <a:endParaRPr lang="hr-HR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4A02-EDEE-4E40-97B6-B9C373CD539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idx="4294967295"/>
          </p:nvPr>
        </p:nvSpPr>
        <p:spPr>
          <a:xfrm>
            <a:off x="0" y="2286000"/>
            <a:ext cx="7772400" cy="1470025"/>
          </a:xfrm>
        </p:spPr>
        <p:txBody>
          <a:bodyPr>
            <a:normAutofit/>
          </a:bodyPr>
          <a:lstStyle/>
          <a:p>
            <a:r>
              <a:rPr lang="sr-Cyrl-BA" smtClean="0"/>
              <a:t/>
            </a:r>
            <a:br>
              <a:rPr lang="sr-Cyrl-BA" smtClean="0"/>
            </a:br>
            <a:endParaRPr lang="en-US"/>
          </a:p>
        </p:txBody>
      </p:sp>
      <p:pic>
        <p:nvPicPr>
          <p:cNvPr id="5" name="Slika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kvir za tekst 6"/>
          <p:cNvSpPr txBox="1"/>
          <p:nvPr/>
        </p:nvSpPr>
        <p:spPr>
          <a:xfrm>
            <a:off x="1285852" y="1500174"/>
            <a:ext cx="6215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5400" b="1" smtClean="0">
                <a:solidFill>
                  <a:srgbClr val="C75F09"/>
                </a:solidFill>
              </a:rPr>
              <a:t>Нови завјет</a:t>
            </a:r>
          </a:p>
          <a:p>
            <a:pPr algn="ctr"/>
            <a:r>
              <a:rPr lang="sr-Cyrl-BA" sz="3200" b="1" smtClean="0">
                <a:solidFill>
                  <a:srgbClr val="C75F09"/>
                </a:solidFill>
              </a:rPr>
              <a:t>-Јеванђеља и Дјела апостолска-</a:t>
            </a:r>
          </a:p>
          <a:p>
            <a:pPr algn="ctr"/>
            <a:endParaRPr lang="en-US" sz="540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28992" y="500042"/>
            <a:ext cx="5286412" cy="4429156"/>
          </a:xfrm>
        </p:spPr>
        <p:txBody>
          <a:bodyPr>
            <a:normAutofit/>
          </a:bodyPr>
          <a:lstStyle/>
          <a:p>
            <a:r>
              <a:rPr lang="sr-Cyrl-BA" smtClean="0"/>
              <a:t>Његову заједницу су сачињавали хришћани из Рима,којима су пријетили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прогоном</a:t>
            </a:r>
            <a:r>
              <a:rPr lang="sr-Cyrl-BA" smtClean="0"/>
              <a:t>.</a:t>
            </a:r>
          </a:p>
          <a:p>
            <a:r>
              <a:rPr lang="sr-Cyrl-BA" smtClean="0"/>
              <a:t>Марко им је објашњавао јеврејске обичаје и да их Бог воли једнако као и Јевреје.</a:t>
            </a:r>
          </a:p>
        </p:txBody>
      </p:sp>
      <p:pic>
        <p:nvPicPr>
          <p:cNvPr id="4" name="Slika 3" descr="05_08_Sveti_apostol_i_jevandjelist_Marko_Markovd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3"/>
            <a:ext cx="3357554" cy="4562831"/>
          </a:xfrm>
          <a:prstGeom prst="rect">
            <a:avLst/>
          </a:prstGeom>
        </p:spPr>
      </p:pic>
      <p:sp>
        <p:nvSpPr>
          <p:cNvPr id="6" name="Pravougaonik 5"/>
          <p:cNvSpPr/>
          <p:nvPr/>
        </p:nvSpPr>
        <p:spPr>
          <a:xfrm rot="21600000">
            <a:off x="785786" y="535500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r-Cyrl-BA" sz="3200" smtClean="0"/>
              <a:t>  Ово Јеванђеље је </a:t>
            </a:r>
            <a:r>
              <a:rPr lang="sr-Cyrl-BA" sz="32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најстарије</a:t>
            </a:r>
            <a:r>
              <a:rPr lang="sr-Cyrl-BA" sz="32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sz="3200" smtClean="0"/>
              <a:t>од сва 4.</a:t>
            </a:r>
          </a:p>
          <a:p>
            <a:pPr>
              <a:buFont typeface="Courier New" pitchFamily="49" charset="0"/>
              <a:buChar char="o"/>
            </a:pPr>
            <a:r>
              <a:rPr lang="sr-Cyrl-BA" sz="3200" smtClean="0"/>
              <a:t>  Уз њега стоји </a:t>
            </a:r>
            <a:r>
              <a:rPr lang="sr-Cyrl-BA" sz="32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лав</a:t>
            </a:r>
            <a:r>
              <a:rPr lang="sr-Cyrl-BA" sz="3200" smtClean="0"/>
              <a:t>,као моћ и снага Исуса</a:t>
            </a:r>
            <a:endParaRPr lang="en-US" sz="320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71604" y="0"/>
            <a:ext cx="5786478" cy="1071546"/>
          </a:xfrm>
        </p:spPr>
        <p:txBody>
          <a:bodyPr>
            <a:normAutofit/>
          </a:bodyPr>
          <a:lstStyle/>
          <a:p>
            <a:r>
              <a:rPr lang="sr-Cyrl-BA" b="1" smtClean="0"/>
              <a:t>Јеванђеље по Луки</a:t>
            </a:r>
            <a:endParaRPr lang="en-US" b="1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3428992" cy="5715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BA" smtClean="0"/>
              <a:t>Лука је био љекар,рођен у многобожачкој земљи.</a:t>
            </a:r>
          </a:p>
          <a:p>
            <a:pPr>
              <a:buFont typeface="Wingdings" pitchFamily="2" charset="2"/>
              <a:buChar char="§"/>
            </a:pPr>
            <a:r>
              <a:rPr lang="sr-Cyrl-BA" smtClean="0"/>
              <a:t>Пратио је апостола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Павла</a:t>
            </a:r>
            <a:r>
              <a:rPr lang="sr-Cyrl-BA" smtClean="0"/>
              <a:t> на његовим путовањима.</a:t>
            </a:r>
          </a:p>
          <a:p>
            <a:pPr>
              <a:buFont typeface="Wingdings" pitchFamily="2" charset="2"/>
              <a:buChar char="§"/>
            </a:pPr>
            <a:r>
              <a:rPr lang="sr-Cyrl-BA" smtClean="0"/>
              <a:t>Није познавао Исуса током Његовог Земаљског живота.</a:t>
            </a:r>
          </a:p>
          <a:p>
            <a:endParaRPr lang="sr-Cyrl-BA" smtClean="0"/>
          </a:p>
          <a:p>
            <a:endParaRPr lang="sr-Cyrl-BA" smtClean="0"/>
          </a:p>
        </p:txBody>
      </p:sp>
      <p:sp>
        <p:nvSpPr>
          <p:cNvPr id="5" name="Čuvar mesta za sadržaj 4"/>
          <p:cNvSpPr>
            <a:spLocks noGrp="1"/>
          </p:cNvSpPr>
          <p:nvPr>
            <p:ph sz="half" idx="2"/>
          </p:nvPr>
        </p:nvSpPr>
        <p:spPr>
          <a:xfrm>
            <a:off x="5786446" y="1071546"/>
            <a:ext cx="3357554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Cyrl-BA" smtClean="0"/>
              <a:t>Јако је добро образован,и добро је причао грчки језик.</a:t>
            </a:r>
          </a:p>
          <a:p>
            <a:pPr>
              <a:buFont typeface="Wingdings" pitchFamily="2" charset="2"/>
              <a:buChar char="§"/>
            </a:pPr>
            <a:r>
              <a:rPr lang="sr-Cyrl-BA" smtClean="0"/>
              <a:t>Његовој заједници припадали су хришћани  многобожачког поријекла,који живе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изван Палестине</a:t>
            </a:r>
            <a:r>
              <a:rPr lang="sr-Cyrl-BA" smtClean="0"/>
              <a:t>.</a:t>
            </a:r>
          </a:p>
          <a:p>
            <a:endParaRPr lang="en-US"/>
          </a:p>
        </p:txBody>
      </p:sp>
      <p:pic>
        <p:nvPicPr>
          <p:cNvPr id="4" name="Slika 3" descr="apostol luk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857628"/>
            <a:ext cx="2423757" cy="2880779"/>
          </a:xfrm>
          <a:prstGeom prst="rect">
            <a:avLst/>
          </a:prstGeom>
        </p:spPr>
      </p:pic>
      <p:pic>
        <p:nvPicPr>
          <p:cNvPr id="7" name="Slika 6" descr="Sveti Lu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071546"/>
            <a:ext cx="2000264" cy="2750377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28992" y="142852"/>
            <a:ext cx="5257808" cy="4214842"/>
          </a:xfrm>
        </p:spPr>
        <p:txBody>
          <a:bodyPr>
            <a:normAutofit fontScale="85000" lnSpcReduction="10000"/>
          </a:bodyPr>
          <a:lstStyle/>
          <a:p>
            <a:r>
              <a:rPr lang="sr-Cyrl-BA" smtClean="0"/>
              <a:t>Он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Исуса</a:t>
            </a:r>
            <a:r>
              <a:rPr lang="sr-Cyrl-BA" smtClean="0"/>
              <a:t> назива </a:t>
            </a:r>
            <a:r>
              <a:rPr lang="sr-Cyrl-BA" b="1" i="1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Спаситељем</a:t>
            </a:r>
            <a:r>
              <a:rPr lang="sr-Cyrl-BA" smtClean="0"/>
              <a:t>, и инсистира на истинитости Исусовог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васкрсења</a:t>
            </a:r>
            <a:r>
              <a:rPr lang="sr-Cyrl-BA" smtClean="0"/>
              <a:t>.</a:t>
            </a:r>
          </a:p>
          <a:p>
            <a:r>
              <a:rPr lang="sr-Cyrl-BA" smtClean="0"/>
              <a:t>Припадници ове заједнице сматрају Исуса јединим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царом</a:t>
            </a:r>
            <a:r>
              <a:rPr lang="sr-Cyrl-BA" smtClean="0"/>
              <a:t>,што је супротно од обичаја многобожаца.</a:t>
            </a:r>
          </a:p>
          <a:p>
            <a:r>
              <a:rPr lang="sr-Cyrl-BA" smtClean="0"/>
              <a:t>Уз њега стоји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бик</a:t>
            </a:r>
            <a:r>
              <a:rPr lang="sr-Cyrl-BA" smtClean="0"/>
              <a:t>,јер Јеванђеље почиње причом о </a:t>
            </a:r>
            <a:r>
              <a:rPr lang="sr-Cyrl-BA" err="1" smtClean="0"/>
              <a:t>Захарију</a:t>
            </a:r>
            <a:r>
              <a:rPr lang="sr-Cyrl-BA" smtClean="0"/>
              <a:t>,који је прислањао теле као жртву.</a:t>
            </a:r>
          </a:p>
        </p:txBody>
      </p:sp>
      <p:sp>
        <p:nvSpPr>
          <p:cNvPr id="6" name="Okvir za tekst 5"/>
          <p:cNvSpPr txBox="1"/>
          <p:nvPr/>
        </p:nvSpPr>
        <p:spPr>
          <a:xfrm>
            <a:off x="357158" y="4357694"/>
            <a:ext cx="4786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BA" sz="2800" smtClean="0"/>
              <a:t>  Он се сматра </a:t>
            </a:r>
            <a:r>
              <a:rPr lang="sr-Cyrl-BA" sz="28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првим</a:t>
            </a:r>
            <a:r>
              <a:rPr lang="sr-Cyrl-BA" sz="28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r>
              <a:rPr lang="sr-Cyrl-BA" sz="28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иконописцем</a:t>
            </a:r>
            <a:r>
              <a:rPr lang="sr-Cyrl-BA" sz="2800" smtClean="0"/>
              <a:t> у хришћанству,и прославља се </a:t>
            </a:r>
            <a:r>
              <a:rPr lang="sr-Cyrl-BA" sz="28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31. октобра</a:t>
            </a:r>
            <a:r>
              <a:rPr lang="sr-Cyrl-BA" sz="2800" smtClean="0"/>
              <a:t>.</a:t>
            </a:r>
            <a:endParaRPr lang="en-US" sz="2800"/>
          </a:p>
        </p:txBody>
      </p:sp>
      <p:pic>
        <p:nvPicPr>
          <p:cNvPr id="7" name="Slika 6" descr="185_sv_ap_luka_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14818"/>
            <a:ext cx="1857658" cy="2643182"/>
          </a:xfrm>
          <a:prstGeom prst="rect">
            <a:avLst/>
          </a:prstGeom>
        </p:spPr>
      </p:pic>
      <p:pic>
        <p:nvPicPr>
          <p:cNvPr id="8" name="Slika 7" descr="308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75"/>
            <a:ext cx="3143240" cy="429153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sr-Cyrl-BA" b="1" smtClean="0"/>
              <a:t>Јеванђеље по Јовану</a:t>
            </a:r>
            <a:endParaRPr lang="en-US" b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0" y="1214422"/>
            <a:ext cx="7929586" cy="5643578"/>
          </a:xfrm>
        </p:spPr>
        <p:txBody>
          <a:bodyPr>
            <a:normAutofit fontScale="92500" lnSpcReduction="10000"/>
          </a:bodyPr>
          <a:lstStyle/>
          <a:p>
            <a:r>
              <a:rPr lang="sr-Cyrl-BA" smtClean="0"/>
              <a:t>Јован је писац 4. Јеванђеља,</a:t>
            </a:r>
            <a:r>
              <a:rPr lang="sr-Cyrl-BA" err="1" smtClean="0"/>
              <a:t>Заведејев</a:t>
            </a:r>
            <a:r>
              <a:rPr lang="sr-Cyrl-BA" smtClean="0"/>
              <a:t> син.</a:t>
            </a:r>
          </a:p>
          <a:p>
            <a:r>
              <a:rPr lang="sr-Cyrl-BA" smtClean="0"/>
              <a:t>Његова заједница углавном је </a:t>
            </a:r>
            <a:r>
              <a:rPr lang="sr-Cyrl-BA" err="1" smtClean="0"/>
              <a:t>смјештена</a:t>
            </a:r>
            <a:r>
              <a:rPr lang="sr-Cyrl-BA" smtClean="0"/>
              <a:t> </a:t>
            </a:r>
          </a:p>
          <a:p>
            <a:pPr>
              <a:buNone/>
            </a:pPr>
            <a:r>
              <a:rPr lang="sr-Cyrl-BA" smtClean="0"/>
              <a:t>    у </a:t>
            </a:r>
            <a:r>
              <a:rPr lang="sr-Cyrl-BA" err="1" smtClean="0"/>
              <a:t>Ефесу</a:t>
            </a:r>
            <a:r>
              <a:rPr lang="sr-Cyrl-BA" smtClean="0"/>
              <a:t> у Малој Азији.</a:t>
            </a:r>
          </a:p>
          <a:p>
            <a:r>
              <a:rPr lang="sr-Cyrl-BA" smtClean="0"/>
              <a:t>Заједница трпи разне утицаје,као што су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грчка</a:t>
            </a:r>
            <a:r>
              <a:rPr lang="sr-Cyrl-BA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филозофија</a:t>
            </a:r>
            <a:r>
              <a:rPr lang="sr-Cyrl-BA" smtClean="0"/>
              <a:t>(</a:t>
            </a:r>
            <a:r>
              <a:rPr lang="sr-Cyrl-BA" i="1" smtClean="0"/>
              <a:t>која ужива углед</a:t>
            </a:r>
            <a:r>
              <a:rPr lang="sr-Cyrl-BA" smtClean="0"/>
              <a:t>. </a:t>
            </a:r>
            <a:r>
              <a:rPr lang="sr-Cyrl-BA" i="1" smtClean="0"/>
              <a:t>Зато Јован представља Исуса и Бога само као       ријеч),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гностицизам</a:t>
            </a:r>
            <a:r>
              <a:rPr lang="sr-Cyrl-BA" smtClean="0"/>
              <a:t>(</a:t>
            </a:r>
            <a:r>
              <a:rPr lang="sr-Cyrl-BA" i="1" smtClean="0"/>
              <a:t>грч. </a:t>
            </a:r>
            <a:r>
              <a:rPr lang="sr-Cyrl-BA" i="1" err="1" smtClean="0"/>
              <a:t>гносис</a:t>
            </a:r>
            <a:r>
              <a:rPr lang="sr-Cyrl-BA" i="1" smtClean="0"/>
              <a:t>-сазнање,и тиме Јован представља Исуса особом која открива Божије тајне) </a:t>
            </a:r>
            <a:r>
              <a:rPr lang="sr-Cyrl-BA" smtClean="0"/>
              <a:t>и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јудаизам</a:t>
            </a:r>
            <a:r>
              <a:rPr lang="sr-Cyrl-BA" smtClean="0"/>
              <a:t>.</a:t>
            </a:r>
            <a:endParaRPr lang="sr-Cyrl-BA" i="1" smtClean="0"/>
          </a:p>
          <a:p>
            <a:r>
              <a:rPr lang="sr-Cyrl-BA" smtClean="0"/>
              <a:t>Поред Јована се осликава орао који означава узвишене,божанске тајне које до тада нису биле познате становништву.</a:t>
            </a:r>
          </a:p>
          <a:p>
            <a:endParaRPr lang="en-US"/>
          </a:p>
        </p:txBody>
      </p:sp>
      <p:pic>
        <p:nvPicPr>
          <p:cNvPr id="4" name="Slika 3" descr="Sv-Jovan-Bogoslov-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14289"/>
            <a:ext cx="1643042" cy="2464613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143000"/>
          </a:xfrm>
        </p:spPr>
        <p:txBody>
          <a:bodyPr/>
          <a:lstStyle/>
          <a:p>
            <a:r>
              <a:rPr lang="sr-Cyrl-BA" b="1" smtClean="0"/>
              <a:t>Дјела апостолска</a:t>
            </a:r>
            <a:endParaRPr lang="en-US" b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0" y="1071546"/>
            <a:ext cx="5929354" cy="5786454"/>
          </a:xfrm>
        </p:spPr>
        <p:txBody>
          <a:bodyPr>
            <a:normAutofit fontScale="92500"/>
          </a:bodyPr>
          <a:lstStyle/>
          <a:p>
            <a:r>
              <a:rPr lang="sr-Cyrl-BA" smtClean="0"/>
              <a:t>Дјела апостолска је написао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Свети</a:t>
            </a:r>
            <a:r>
              <a:rPr lang="sr-Cyrl-BA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апостол и јеванђелиста Лука</a:t>
            </a:r>
            <a:r>
              <a:rPr lang="sr-Cyrl-BA" smtClean="0"/>
              <a:t>.</a:t>
            </a:r>
          </a:p>
          <a:p>
            <a:r>
              <a:rPr lang="sr-Cyrl-BA" smtClean="0"/>
              <a:t>У овој књизи спомиње се историја ране хришћанске Цркве у Јерусалиму и њено ширење у доба </a:t>
            </a:r>
            <a:r>
              <a:rPr lang="sr-Cyrl-BA"/>
              <a:t>Р</a:t>
            </a:r>
            <a:r>
              <a:rPr lang="sr-Cyrl-BA" smtClean="0"/>
              <a:t>имског царства. </a:t>
            </a:r>
          </a:p>
          <a:p>
            <a:r>
              <a:rPr lang="sr-Cyrl-BA" smtClean="0"/>
              <a:t>Пишчев циљ је </a:t>
            </a:r>
            <a:r>
              <a:rPr lang="sr-Cyrl-BA" b="1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увјерити</a:t>
            </a:r>
            <a:r>
              <a:rPr lang="sr-Cyrl-BA" smtClean="0"/>
              <a:t> читаоце о божанској мисији Господа Исуса Христа,</a:t>
            </a:r>
            <a:r>
              <a:rPr lang="sr-Cyrl-BA" i="1" smtClean="0"/>
              <a:t>који себе показа жива многим истинитим доказима.</a:t>
            </a:r>
            <a:endParaRPr lang="en-US"/>
          </a:p>
        </p:txBody>
      </p:sp>
      <p:pic>
        <p:nvPicPr>
          <p:cNvPr id="4" name="Slika 3" descr="Josef_Kurzinger__51d159490c4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3" y="601030"/>
            <a:ext cx="2500298" cy="3822982"/>
          </a:xfrm>
          <a:prstGeom prst="rect">
            <a:avLst/>
          </a:prstGeom>
        </p:spPr>
      </p:pic>
      <p:pic>
        <p:nvPicPr>
          <p:cNvPr id="5" name="Slika 4" descr="DELA-APOSTOLS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1" y="4572008"/>
            <a:ext cx="3047989" cy="2285992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214554"/>
            <a:ext cx="8586758" cy="1571628"/>
          </a:xfrm>
        </p:spPr>
        <p:txBody>
          <a:bodyPr>
            <a:normAutofit/>
          </a:bodyPr>
          <a:lstStyle/>
          <a:p>
            <a:r>
              <a:rPr lang="sr-Cyrl-BA" sz="6600" b="1" smtClean="0">
                <a:solidFill>
                  <a:srgbClr val="00FFFF"/>
                </a:solidFill>
              </a:rPr>
              <a:t>Хвала на гледању!</a:t>
            </a:r>
            <a:endParaRPr lang="en-US" sz="6600" b="1">
              <a:solidFill>
                <a:srgbClr val="00FFFF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286380" y="4143380"/>
            <a:ext cx="3757610" cy="2339973"/>
          </a:xfrm>
        </p:spPr>
        <p:txBody>
          <a:bodyPr/>
          <a:lstStyle/>
          <a:p>
            <a:pPr>
              <a:buNone/>
            </a:pPr>
            <a:r>
              <a:rPr lang="sr-Cyrl-BA" b="1" i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Радиле:</a:t>
            </a:r>
          </a:p>
          <a:p>
            <a:pPr>
              <a:buNone/>
            </a:pPr>
            <a:r>
              <a:rPr lang="sr-Cyrl-BA" b="1" i="1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i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-</a:t>
            </a:r>
            <a:r>
              <a:rPr lang="sr-Cyrl-BA" b="1" i="1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Маврак</a:t>
            </a:r>
            <a:r>
              <a:rPr lang="sr-Cyrl-BA" b="1" i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Ивана</a:t>
            </a:r>
          </a:p>
          <a:p>
            <a:pPr>
              <a:buNone/>
            </a:pPr>
            <a:r>
              <a:rPr lang="sr-Cyrl-BA" b="1" i="1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i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-</a:t>
            </a:r>
            <a:r>
              <a:rPr lang="sr-Cyrl-BA" b="1" i="1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Чалија</a:t>
            </a:r>
            <a:r>
              <a:rPr lang="sr-Cyrl-BA" b="1" i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i="1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Лара</a:t>
            </a:r>
            <a:endParaRPr lang="sr-Cyrl-BA" b="1" i="1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0007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Библија</a:t>
            </a:r>
            <a:r>
              <a:rPr lang="sr-Cyrl-BA" smtClean="0"/>
              <a:t> је састављена од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Старог</a:t>
            </a:r>
            <a:r>
              <a:rPr lang="sr-Cyrl-BA" smtClean="0"/>
              <a:t> и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Новог</a:t>
            </a:r>
            <a:r>
              <a:rPr lang="sr-Cyrl-BA" smtClean="0"/>
              <a:t> завјета. </a:t>
            </a:r>
          </a:p>
          <a:p>
            <a:pPr>
              <a:buFont typeface="Wingdings" pitchFamily="2" charset="2"/>
              <a:buChar char="Ø"/>
            </a:pP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Стари</a:t>
            </a:r>
            <a:r>
              <a:rPr lang="sr-Cyrl-BA" smtClean="0"/>
              <a:t> завјет се односио само на Јевреје,док је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Нови</a:t>
            </a:r>
            <a:r>
              <a:rPr lang="sr-Cyrl-BA" smtClean="0"/>
              <a:t> био упућен свима.</a:t>
            </a:r>
          </a:p>
          <a:p>
            <a:pPr>
              <a:buFont typeface="Wingdings" pitchFamily="2" charset="2"/>
              <a:buChar char="Ø"/>
            </a:pPr>
            <a:endParaRPr lang="sr-Cyrl-BA"/>
          </a:p>
          <a:p>
            <a:pPr>
              <a:buFont typeface="Wingdings" pitchFamily="2" charset="2"/>
              <a:buChar char="Ø"/>
            </a:pPr>
            <a:endParaRPr lang="sr-Cyrl-BA" smtClean="0"/>
          </a:p>
          <a:p>
            <a:pPr>
              <a:buFont typeface="Wingdings" pitchFamily="2" charset="2"/>
              <a:buChar char="Ø"/>
            </a:pPr>
            <a:endParaRPr lang="sr-Cyrl-BA"/>
          </a:p>
          <a:p>
            <a:pPr>
              <a:buFont typeface="Wingdings" pitchFamily="2" charset="2"/>
              <a:buChar char="Ø"/>
            </a:pPr>
            <a:endParaRPr lang="sr-Cyrl-BA" smtClean="0"/>
          </a:p>
          <a:p>
            <a:pPr>
              <a:buFont typeface="Wingdings" pitchFamily="2" charset="2"/>
              <a:buChar char="Ø"/>
            </a:pPr>
            <a:r>
              <a:rPr lang="sr-Cyrl-BA" smtClean="0"/>
              <a:t>Нови завјет се дијели на 4</a:t>
            </a:r>
            <a:r>
              <a:rPr lang="sr-Cyrl-BA" smtClean="0">
                <a:solidFill>
                  <a:schemeClr val="tx2"/>
                </a:solidFill>
              </a:rPr>
              <a:t>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Јеванђеља</a:t>
            </a:r>
            <a:r>
              <a:rPr lang="sr-Cyrl-BA" smtClean="0"/>
              <a:t>:</a:t>
            </a:r>
            <a:r>
              <a:rPr lang="sr-Cyrl-BA" err="1" smtClean="0"/>
              <a:t>Матејево</a:t>
            </a:r>
            <a:r>
              <a:rPr lang="sr-Cyrl-BA"/>
              <a:t> </a:t>
            </a:r>
            <a:r>
              <a:rPr lang="sr-Cyrl-BA" smtClean="0"/>
              <a:t>Марково,Лукино и Јованово.</a:t>
            </a:r>
          </a:p>
          <a:p>
            <a:pPr>
              <a:buFont typeface="Wingdings" pitchFamily="2" charset="2"/>
              <a:buChar char="Ø"/>
            </a:pPr>
            <a:r>
              <a:rPr lang="sr-Cyrl-BA" smtClean="0"/>
              <a:t>Посебни одјељци Новог завјета су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Дјела</a:t>
            </a:r>
            <a:r>
              <a:rPr lang="sr-Cyrl-BA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апостолска</a:t>
            </a:r>
            <a:r>
              <a:rPr lang="sr-Cyrl-BA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4" name="Slika 3" descr="bibllll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14554"/>
            <a:ext cx="3929090" cy="208026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5400" b="1" smtClean="0"/>
              <a:t>Јеванђеља </a:t>
            </a:r>
            <a:endParaRPr lang="en-US" sz="5400" b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mtClean="0"/>
              <a:t>Ријеч </a:t>
            </a:r>
            <a:r>
              <a:rPr lang="sr-Cyrl-BA" b="1" i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Јеванђеље</a:t>
            </a:r>
            <a:r>
              <a:rPr lang="sr-Cyrl-BA" i="1" smtClean="0"/>
              <a:t> </a:t>
            </a:r>
            <a:r>
              <a:rPr lang="sr-Cyrl-BA" smtClean="0"/>
              <a:t>на грчком језику значи </a:t>
            </a:r>
            <a:r>
              <a:rPr lang="sr-Cyrl-BA" b="1" i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добра вијест</a:t>
            </a:r>
            <a:r>
              <a:rPr lang="sr-Cyrl-BA" i="1" smtClean="0"/>
              <a:t>.</a:t>
            </a:r>
          </a:p>
          <a:p>
            <a:r>
              <a:rPr lang="sr-Cyrl-BA" smtClean="0"/>
              <a:t>Свако Јеванђеље је под јаким утицајем своје заједнице.</a:t>
            </a:r>
          </a:p>
          <a:p>
            <a:r>
              <a:rPr lang="sr-Cyrl-BA" smtClean="0"/>
              <a:t>Свако од 4 Јеванђеља се приписује некој личности.</a:t>
            </a:r>
          </a:p>
          <a:p>
            <a:r>
              <a:rPr lang="sr-Cyrl-BA" smtClean="0"/>
              <a:t>Јеванђеља се почињу писати од </a:t>
            </a:r>
            <a:r>
              <a:rPr lang="sr-Cyrl-BA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65.</a:t>
            </a:r>
            <a:r>
              <a:rPr lang="sr-Cyrl-BA" smtClean="0"/>
              <a:t> године после Христа.</a:t>
            </a:r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Čuvar mesta za sadržaj 3"/>
          <p:cNvGraphicFramePr>
            <a:graphicFrameLocks noGrp="1"/>
          </p:cNvGraphicFramePr>
          <p:nvPr>
            <p:ph idx="1"/>
          </p:nvPr>
        </p:nvGraphicFramePr>
        <p:xfrm>
          <a:off x="857224" y="1714487"/>
          <a:ext cx="7786740" cy="307183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95580"/>
                <a:gridCol w="2595580"/>
                <a:gridCol w="2595580"/>
              </a:tblGrid>
              <a:tr h="674305">
                <a:tc>
                  <a:txBody>
                    <a:bodyPr/>
                    <a:lstStyle/>
                    <a:p>
                      <a:r>
                        <a:rPr lang="sr-Cyrl-BA" sz="2800" smtClean="0"/>
                        <a:t>Јеванђеље</a:t>
                      </a:r>
                      <a:r>
                        <a:rPr lang="sr-Cyrl-BA" sz="2800" baseline="0" smtClean="0"/>
                        <a:t> по: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800" smtClean="0"/>
                        <a:t>Скраћенице: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sz="2800" smtClean="0"/>
                        <a:t>Обиљежје:</a:t>
                      </a:r>
                      <a:endParaRPr lang="en-US" sz="2800"/>
                    </a:p>
                  </a:txBody>
                  <a:tcPr/>
                </a:tc>
              </a:tr>
              <a:tr h="599382"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err="1" smtClean="0"/>
                        <a:t>Матеју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МТ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човјек</a:t>
                      </a:r>
                      <a:endParaRPr lang="en-US" sz="2800" i="1"/>
                    </a:p>
                  </a:txBody>
                  <a:tcPr/>
                </a:tc>
              </a:tr>
              <a:tr h="599382"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Марку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МК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лав</a:t>
                      </a:r>
                      <a:endParaRPr lang="en-US" sz="2800" i="1"/>
                    </a:p>
                  </a:txBody>
                  <a:tcPr/>
                </a:tc>
              </a:tr>
              <a:tr h="599382"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Луки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ЛК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бик</a:t>
                      </a:r>
                      <a:endParaRPr lang="en-US" sz="2800" i="1"/>
                    </a:p>
                  </a:txBody>
                  <a:tcPr/>
                </a:tc>
              </a:tr>
              <a:tr h="599382"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Јовану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ЈН</a:t>
                      </a:r>
                      <a:endParaRPr lang="en-US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800" i="1" smtClean="0"/>
                        <a:t>орао</a:t>
                      </a:r>
                      <a:endParaRPr lang="en-US" sz="2800" i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sr-Cyrl-BA" b="1" smtClean="0"/>
              <a:t>Настанак Јеванђеља</a:t>
            </a:r>
            <a:endParaRPr lang="en-US" b="1"/>
          </a:p>
        </p:txBody>
      </p:sp>
      <p:sp>
        <p:nvSpPr>
          <p:cNvPr id="4" name="Čuvar mesta za sadržaj 3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47174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r-Cyrl-BA" smtClean="0"/>
              <a:t>Први хришћани нису хтјели писати књиге о Исусу,али су зато причали о Његовим ријечима и дјелима</a:t>
            </a:r>
            <a:r>
              <a:rPr lang="sr-Latn-BA" smtClean="0"/>
              <a:t>,</a:t>
            </a:r>
            <a:r>
              <a:rPr lang="sr-Cyrl-BA" smtClean="0"/>
              <a:t>и чудима које је чинио. </a:t>
            </a:r>
          </a:p>
          <a:p>
            <a:pPr>
              <a:buFont typeface="Wingdings" pitchFamily="2" charset="2"/>
              <a:buChar char="v"/>
            </a:pPr>
            <a:r>
              <a:rPr lang="sr-Cyrl-BA" smtClean="0"/>
              <a:t> Често су понављали ријечи које је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Исус</a:t>
            </a:r>
            <a:r>
              <a:rPr lang="sr-Cyrl-BA" smtClean="0"/>
              <a:t> рекао на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Тајној вечери</a:t>
            </a:r>
            <a:r>
              <a:rPr lang="sr-Cyrl-BA" smtClean="0"/>
              <a:t>.                                                               </a:t>
            </a:r>
            <a:endParaRPr lang="en-US" smtClean="0"/>
          </a:p>
          <a:p>
            <a:endParaRPr lang="en-US"/>
          </a:p>
        </p:txBody>
      </p:sp>
      <p:pic>
        <p:nvPicPr>
          <p:cNvPr id="6" name="Slika 5" descr="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4112901" cy="2577804"/>
          </a:xfrm>
          <a:prstGeom prst="rect">
            <a:avLst/>
          </a:prstGeom>
        </p:spPr>
      </p:pic>
      <p:pic>
        <p:nvPicPr>
          <p:cNvPr id="8" name="Slika 7" descr="300px-Тайная_Вечеря._Роспись_храма_на_Валаам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071942"/>
            <a:ext cx="3810000" cy="25273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214282" y="428604"/>
            <a:ext cx="4643470" cy="607223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r-Cyrl-BA" sz="3600" smtClean="0"/>
              <a:t>Временом ове приче се почињу записивати.</a:t>
            </a:r>
          </a:p>
          <a:p>
            <a:pPr>
              <a:buFont typeface="Wingdings" pitchFamily="2" charset="2"/>
              <a:buChar char="v"/>
            </a:pPr>
            <a:r>
              <a:rPr lang="sr-Cyrl-BA" sz="3600" smtClean="0"/>
              <a:t>На основу тих прича од </a:t>
            </a:r>
            <a:r>
              <a:rPr lang="sr-Cyrl-BA" sz="36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65-70.</a:t>
            </a:r>
            <a:r>
              <a:rPr lang="sr-Cyrl-BA" sz="3600" smtClean="0"/>
              <a:t> године почиње се писати Јеванђеље по </a:t>
            </a:r>
            <a:r>
              <a:rPr lang="sr-Cyrl-BA" sz="36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Марку</a:t>
            </a:r>
            <a:r>
              <a:rPr lang="sr-Cyrl-BA" sz="3600" smtClean="0"/>
              <a:t>,од </a:t>
            </a:r>
            <a:r>
              <a:rPr lang="sr-Cyrl-BA" sz="36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75-80.</a:t>
            </a:r>
            <a:r>
              <a:rPr lang="sr-Cyrl-BA" sz="3600" smtClean="0"/>
              <a:t> по</a:t>
            </a:r>
            <a:r>
              <a:rPr lang="sr-Cyrl-BA" sz="3600" smtClean="0">
                <a:solidFill>
                  <a:schemeClr val="tx2"/>
                </a:solidFill>
              </a:rPr>
              <a:t> </a:t>
            </a:r>
            <a:r>
              <a:rPr lang="sr-Cyrl-BA" sz="36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Луки</a:t>
            </a:r>
            <a:r>
              <a:rPr lang="sr-Cyrl-BA" sz="3600" smtClean="0">
                <a:solidFill>
                  <a:schemeClr val="tx2"/>
                </a:solidFill>
              </a:rPr>
              <a:t> </a:t>
            </a:r>
            <a:r>
              <a:rPr lang="sr-Cyrl-BA" sz="3600" smtClean="0"/>
              <a:t>и </a:t>
            </a:r>
            <a:r>
              <a:rPr lang="sr-Cyrl-BA" sz="36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Матеју</a:t>
            </a:r>
            <a:r>
              <a:rPr lang="sr-Cyrl-BA" sz="3600" smtClean="0"/>
              <a:t>,те </a:t>
            </a:r>
            <a:r>
              <a:rPr lang="sr-Latn-BA" sz="3600" smtClean="0"/>
              <a:t> </a:t>
            </a:r>
            <a:r>
              <a:rPr lang="sr-Cyrl-BA" sz="3600" smtClean="0"/>
              <a:t>око</a:t>
            </a:r>
            <a:r>
              <a:rPr lang="sr-Latn-BA" sz="3600" smtClean="0"/>
              <a:t> </a:t>
            </a:r>
            <a:r>
              <a:rPr lang="sr-Latn-BA" sz="36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95.</a:t>
            </a:r>
            <a:r>
              <a:rPr lang="sr-Latn-BA" sz="3600" smtClean="0"/>
              <a:t> </a:t>
            </a:r>
            <a:r>
              <a:rPr lang="sr-Cyrl-BA" sz="3600" smtClean="0"/>
              <a:t>по </a:t>
            </a:r>
            <a:r>
              <a:rPr lang="sr-Cyrl-BA" sz="36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Јовану</a:t>
            </a:r>
            <a:r>
              <a:rPr lang="sr-Cyrl-BA" smtClean="0"/>
              <a:t>.    </a:t>
            </a:r>
            <a:r>
              <a:rPr lang="sr-Cyrl-BA" sz="2000" smtClean="0"/>
              <a:t>                                                              </a:t>
            </a:r>
            <a:endParaRPr lang="en-US" sz="2000" smtClean="0"/>
          </a:p>
          <a:p>
            <a:endParaRPr lang="en-US"/>
          </a:p>
        </p:txBody>
      </p:sp>
      <p:pic>
        <p:nvPicPr>
          <p:cNvPr id="9" name="Čuvar mesta za sadržaj 3" descr="jevandjelje_lux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09" y="785794"/>
            <a:ext cx="4065091" cy="5143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sr-Cyrl-BA" b="1" smtClean="0"/>
              <a:t>Јеванђеље по </a:t>
            </a:r>
            <a:r>
              <a:rPr lang="sr-Cyrl-BA" b="1" err="1" smtClean="0"/>
              <a:t>Матеју</a:t>
            </a:r>
            <a:endParaRPr lang="en-US" b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643174" y="1428736"/>
            <a:ext cx="6286544" cy="3714776"/>
          </a:xfrm>
        </p:spPr>
        <p:txBody>
          <a:bodyPr>
            <a:normAutofit/>
          </a:bodyPr>
          <a:lstStyle/>
          <a:p>
            <a:r>
              <a:rPr lang="sr-Cyrl-BA" smtClean="0"/>
              <a:t>Матеј је био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цариник</a:t>
            </a:r>
            <a:r>
              <a:rPr lang="sr-Cyrl-BA" smtClean="0"/>
              <a:t> из </a:t>
            </a:r>
            <a:r>
              <a:rPr lang="sr-Cyrl-BA" err="1" smtClean="0"/>
              <a:t>Капернаума</a:t>
            </a:r>
            <a:r>
              <a:rPr lang="sr-Cyrl-BA" smtClean="0"/>
              <a:t> којег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Исус</a:t>
            </a:r>
            <a:r>
              <a:rPr lang="sr-Cyrl-BA" smtClean="0"/>
              <a:t> позива да му буде ученик.</a:t>
            </a:r>
          </a:p>
          <a:p>
            <a:r>
              <a:rPr lang="sr-Cyrl-BA" smtClean="0"/>
              <a:t>Његовој заједници су припадали хришћани из Сирије-Палестине.</a:t>
            </a:r>
          </a:p>
          <a:p>
            <a:r>
              <a:rPr lang="sr-Cyrl-BA" smtClean="0"/>
              <a:t>Његово Јеванђеље је највише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јеврејско</a:t>
            </a:r>
            <a:r>
              <a:rPr lang="sr-Cyrl-BA" smtClean="0"/>
              <a:t>.</a:t>
            </a:r>
          </a:p>
          <a:p>
            <a:pPr>
              <a:buNone/>
            </a:pPr>
            <a:endParaRPr lang="en-US"/>
          </a:p>
        </p:txBody>
      </p:sp>
      <p:pic>
        <p:nvPicPr>
          <p:cNvPr id="4" name="Slika 3" descr="29-нов-Свети-апостол-и-јеванђелист-Мате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2599075" cy="3786214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285720" y="528834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BA" sz="3200" smtClean="0"/>
              <a:t>  Матеј је Јеврејима представљао</a:t>
            </a:r>
            <a:r>
              <a:rPr lang="sr-Cyrl-BA" sz="3200" b="1" smtClean="0"/>
              <a:t> </a:t>
            </a:r>
            <a:r>
              <a:rPr lang="sr-Cyrl-BA" sz="32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Исуса</a:t>
            </a:r>
            <a:r>
              <a:rPr lang="sr-Cyrl-BA" sz="3200" b="1" smtClean="0"/>
              <a:t> </a:t>
            </a:r>
            <a:r>
              <a:rPr lang="sr-Cyrl-BA" sz="3200" smtClean="0"/>
              <a:t>као        новог месију који долази да </a:t>
            </a:r>
            <a:r>
              <a:rPr lang="sr-Cyrl-BA" sz="32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испуни</a:t>
            </a:r>
            <a:r>
              <a:rPr lang="sr-Cyrl-BA" sz="3200" smtClean="0"/>
              <a:t> јеврејски Закон.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85720" y="142852"/>
            <a:ext cx="8358246" cy="400052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r-Cyrl-BA" smtClean="0"/>
              <a:t>Око 80. године ови хришћани су избачени из синагоге и зато је Матеј био строг према фарисејима. </a:t>
            </a:r>
          </a:p>
          <a:p>
            <a:pPr>
              <a:buFont typeface="Courier New" pitchFamily="49" charset="0"/>
              <a:buChar char="o"/>
            </a:pPr>
            <a:r>
              <a:rPr lang="sr-Cyrl-BA" smtClean="0"/>
              <a:t>Он је инсистирао на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универзалности</a:t>
            </a:r>
            <a:r>
              <a:rPr lang="sr-Cyrl-BA" b="1" smtClean="0"/>
              <a:t> </a:t>
            </a:r>
            <a:r>
              <a:rPr lang="sr-Cyrl-BA" smtClean="0"/>
              <a:t>Јеванђеља.</a:t>
            </a:r>
          </a:p>
          <a:p>
            <a:pPr>
              <a:buFont typeface="Courier New" pitchFamily="49" charset="0"/>
              <a:buChar char="o"/>
            </a:pPr>
            <a:r>
              <a:rPr lang="sr-Cyrl-BA" smtClean="0"/>
              <a:t>Поред њега се осликава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човјек са крилима </a:t>
            </a:r>
            <a:r>
              <a:rPr lang="sr-Cyrl-BA" smtClean="0"/>
              <a:t>који представља Исусово рођење.</a:t>
            </a:r>
          </a:p>
        </p:txBody>
      </p:sp>
      <p:pic>
        <p:nvPicPr>
          <p:cNvPr id="4" name="Slika 3" descr="Sveti-Apostol-i-Evangelist-Matej_slika_O_2264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256"/>
            <a:ext cx="4572032" cy="257174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43998" cy="1143000"/>
          </a:xfrm>
        </p:spPr>
        <p:txBody>
          <a:bodyPr/>
          <a:lstStyle/>
          <a:p>
            <a:r>
              <a:rPr lang="sr-Cyrl-BA" b="1" smtClean="0"/>
              <a:t>Јеванђеље по Марку</a:t>
            </a:r>
            <a:endParaRPr lang="en-US" b="1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0" y="1214422"/>
            <a:ext cx="5857884" cy="5643578"/>
          </a:xfrm>
        </p:spPr>
        <p:txBody>
          <a:bodyPr>
            <a:normAutofit fontScale="92500" lnSpcReduction="20000"/>
          </a:bodyPr>
          <a:lstStyle/>
          <a:p>
            <a:r>
              <a:rPr lang="sr-Cyrl-BA" smtClean="0"/>
              <a:t>Почетком 2. вијека се почело причати о Марку,који се сматрао Јованом Марком о коме говоре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Дјела апостолска</a:t>
            </a:r>
            <a:r>
              <a:rPr lang="sr-Cyrl-BA" smtClean="0"/>
              <a:t>.</a:t>
            </a:r>
          </a:p>
          <a:p>
            <a:r>
              <a:rPr lang="sr-Cyrl-BA" smtClean="0"/>
              <a:t>Кућа његове ма</a:t>
            </a:r>
            <a:r>
              <a:rPr lang="sr-Latn-BA" smtClean="0"/>
              <a:t>j</a:t>
            </a:r>
            <a:r>
              <a:rPr lang="sr-Cyrl-BA" smtClean="0"/>
              <a:t>ке Марије у Јерусалиму  је служила за окупљање хришћана</a:t>
            </a:r>
          </a:p>
          <a:p>
            <a:r>
              <a:rPr lang="sr-Cyrl-BA" smtClean="0"/>
              <a:t>Неко вријеме је путовао са апостолом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Павлом</a:t>
            </a:r>
            <a:r>
              <a:rPr lang="sr-Cyrl-BA" smtClean="0"/>
              <a:t>,а затим је    дошао на Кипар.</a:t>
            </a:r>
          </a:p>
          <a:p>
            <a:r>
              <a:rPr lang="sr-Cyrl-BA" smtClean="0"/>
              <a:t>Послије се настањује у Рим,гдје се придружује апостолу </a:t>
            </a:r>
            <a:r>
              <a:rPr lang="sr-Cyrl-BA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Петру</a:t>
            </a:r>
            <a:r>
              <a:rPr lang="sr-Cyrl-BA" smtClean="0"/>
              <a:t>,који му је помогао око писања његовог Јеванђеља.</a:t>
            </a:r>
            <a:endParaRPr lang="en-US"/>
          </a:p>
        </p:txBody>
      </p:sp>
      <p:pic>
        <p:nvPicPr>
          <p:cNvPr id="4" name="Slika 3" descr="sv-petar-i-pav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38" y="1428736"/>
            <a:ext cx="3258261" cy="4929222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614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Office tema</vt:lpstr>
      <vt:lpstr> </vt:lpstr>
      <vt:lpstr>PowerPoint Presentation</vt:lpstr>
      <vt:lpstr>Јеванђеља </vt:lpstr>
      <vt:lpstr>PowerPoint Presentation</vt:lpstr>
      <vt:lpstr>Настанак Јеванђеља</vt:lpstr>
      <vt:lpstr>PowerPoint Presentation</vt:lpstr>
      <vt:lpstr>Јеванђеље по Матеју</vt:lpstr>
      <vt:lpstr>PowerPoint Presentation</vt:lpstr>
      <vt:lpstr>Јеванђеље по Марку</vt:lpstr>
      <vt:lpstr>PowerPoint Presentation</vt:lpstr>
      <vt:lpstr>Јеванђеље по Луки</vt:lpstr>
      <vt:lpstr>PowerPoint Presentation</vt:lpstr>
      <vt:lpstr>Јеванђеље по Јовану</vt:lpstr>
      <vt:lpstr>Дјела апостолска</vt:lpstr>
      <vt:lpstr>Хвала на гледању!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 ЗАВЈЕТ</dc:title>
  <dc:creator>mile</dc:creator>
  <cp:lastModifiedBy>Dragan</cp:lastModifiedBy>
  <cp:revision>75</cp:revision>
  <dcterms:created xsi:type="dcterms:W3CDTF">2016-11-09T12:08:31Z</dcterms:created>
  <dcterms:modified xsi:type="dcterms:W3CDTF">2016-11-18T11:23:05Z</dcterms:modified>
</cp:coreProperties>
</file>