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5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0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65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7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4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3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82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028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681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err="1" smtClean="0"/>
              <a:t>Изљечење</a:t>
            </a:r>
            <a:r>
              <a:rPr lang="sr-Cyrl-RS" dirty="0" smtClean="0"/>
              <a:t> </a:t>
            </a:r>
            <a:r>
              <a:rPr lang="sr-Cyrl-RS" dirty="0" err="1" smtClean="0"/>
              <a:t>слијепог</a:t>
            </a:r>
            <a:r>
              <a:rPr lang="sr-Cyrl-RS" dirty="0" smtClean="0"/>
              <a:t> од рођења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8.разред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148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612" y="1442434"/>
            <a:ext cx="5537098" cy="5318974"/>
          </a:xfrm>
        </p:spPr>
        <p:txBody>
          <a:bodyPr>
            <a:noAutofit/>
          </a:bodyPr>
          <a:lstStyle/>
          <a:p>
            <a:r>
              <a:rPr lang="ru-RU" sz="2800" dirty="0"/>
              <a:t>Они који су чули причу некадашњег </a:t>
            </a:r>
            <a:r>
              <a:rPr lang="ru-RU" sz="2800" dirty="0" smtClean="0"/>
              <a:t>слијепца </a:t>
            </a:r>
            <a:r>
              <a:rPr lang="ru-RU" sz="2800" dirty="0"/>
              <a:t>одвели су га фарисејима да би испитали </a:t>
            </a:r>
            <a:r>
              <a:rPr lang="ru-RU" sz="2800" dirty="0" smtClean="0"/>
              <a:t>цио </a:t>
            </a:r>
            <a:r>
              <a:rPr lang="ru-RU" sz="2800" dirty="0"/>
              <a:t>тај тако необичан случај и сазнали њихово мишљење, како да на то гледају, јер је чудо било учињено у суботу када, по тумачењу фарисејског закона о суботњем одмору, није требало чак ни болеснике </a:t>
            </a:r>
            <a:r>
              <a:rPr lang="ru-RU" sz="2800" dirty="0" smtClean="0"/>
              <a:t>лијечити</a:t>
            </a:r>
            <a:r>
              <a:rPr lang="ru-RU" sz="2800" dirty="0"/>
              <a:t>.</a:t>
            </a:r>
            <a:endParaRPr lang="sr-Latn-RS" sz="2800" dirty="0"/>
          </a:p>
        </p:txBody>
      </p:sp>
      <p:pic>
        <p:nvPicPr>
          <p:cNvPr id="1026" name="Picture 2" descr="ni-462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2" y="1442434"/>
            <a:ext cx="5095204" cy="50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БИБЛИЈСКИ ОПИС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310" y="1236372"/>
            <a:ext cx="5486400" cy="5621628"/>
          </a:xfrm>
        </p:spPr>
        <p:txBody>
          <a:bodyPr>
            <a:noAutofit/>
          </a:bodyPr>
          <a:lstStyle/>
          <a:p>
            <a:r>
              <a:rPr lang="ru-RU" sz="2400" dirty="0"/>
              <a:t>А бјеше субота кад Исус начини блато и отвори му очи.</a:t>
            </a:r>
          </a:p>
          <a:p>
            <a:r>
              <a:rPr lang="ru-RU" sz="2400" dirty="0" smtClean="0"/>
              <a:t>А </a:t>
            </a:r>
            <a:r>
              <a:rPr lang="ru-RU" sz="2400" dirty="0"/>
              <a:t>фарисеји га тада опет питаху како прогледа. А он им рече: Блато ми метну на очи, и умих се и видим.</a:t>
            </a:r>
          </a:p>
          <a:p>
            <a:r>
              <a:rPr lang="ru-RU" sz="2400" dirty="0" smtClean="0"/>
              <a:t>Тада </a:t>
            </a:r>
            <a:r>
              <a:rPr lang="ru-RU" sz="2400" dirty="0"/>
              <a:t>говораху неки од фарисеја: Није овај човјек од Бога, јер не светкује суботу. Други говораху: Како може човјек </a:t>
            </a:r>
            <a:r>
              <a:rPr lang="ru-RU" sz="2400" dirty="0" smtClean="0"/>
              <a:t>грешан </a:t>
            </a:r>
            <a:r>
              <a:rPr lang="ru-RU" sz="2400" dirty="0"/>
              <a:t>таква знамења чинити? И наста раздор међу њима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Опет рекоше слијепцу: Шта ти велиш за онога што отвори очи твоје? А он рече: Пророк је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236372"/>
            <a:ext cx="4800600" cy="562162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Тада Јудејци не вјероваше за њега да је био слијеп и прогледао, док не дозваше родитеље тога што је прогледао,</a:t>
            </a:r>
          </a:p>
          <a:p>
            <a:r>
              <a:rPr lang="ru-RU" sz="2400" dirty="0"/>
              <a:t>И запиташе их говорећи: Је ли ово син ваш за кога ви кажете да се роди слијеп? Како, дакле, сада види?</a:t>
            </a:r>
          </a:p>
          <a:p>
            <a:r>
              <a:rPr lang="ru-RU" sz="2400" dirty="0"/>
              <a:t>А родитељи његови одговорише им и рекоше: Знамо да је ово син наш, и да се роди слијеп; А како сада види не знамо, или ко му отвори очи ми не знамо: сам је већ одрастао, питајте њега, нека сам каже за себе.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505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915" y="1214650"/>
            <a:ext cx="6722346" cy="5643349"/>
          </a:xfrm>
        </p:spPr>
        <p:txBody>
          <a:bodyPr>
            <a:normAutofit/>
          </a:bodyPr>
          <a:lstStyle/>
          <a:p>
            <a:r>
              <a:rPr lang="ru-RU" dirty="0" smtClean="0"/>
              <a:t>Тада фарисеји рекоше: „Подај </a:t>
            </a:r>
            <a:r>
              <a:rPr lang="ru-RU" dirty="0"/>
              <a:t>славу Богу” значи: признај Га (Христа) са своје стране за грешника који нарушава </a:t>
            </a:r>
            <a:r>
              <a:rPr lang="ru-RU" dirty="0" smtClean="0"/>
              <a:t>заповијест </a:t>
            </a:r>
            <a:r>
              <a:rPr lang="ru-RU" dirty="0"/>
              <a:t>о суботњем одмору – ово је уобичајена формула заклињања код тадашњих Јудеја, да под заклетвом говоре истину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 ово </a:t>
            </a:r>
            <a:r>
              <a:rPr lang="ru-RU" dirty="0" smtClean="0"/>
              <a:t>исцјељени </a:t>
            </a:r>
            <a:r>
              <a:rPr lang="ru-RU" dirty="0"/>
              <a:t>даје одговор испуњен правдом и дубоком иронијом на фарисеје: „Је ли грешан, не знам; једно знам – да ја </a:t>
            </a:r>
            <a:r>
              <a:rPr lang="ru-RU" dirty="0" smtClean="0"/>
              <a:t>бијах слијеп</a:t>
            </a:r>
            <a:r>
              <a:rPr lang="ru-RU" dirty="0"/>
              <a:t>, и сада видим“.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постигнувши у свим овим истрагама жељени циљ, фарисеји су поново почели да траже од њега да исприча о свом </a:t>
            </a:r>
            <a:r>
              <a:rPr lang="ru-RU" dirty="0" smtClean="0"/>
              <a:t>исцјељењу</a:t>
            </a:r>
            <a:r>
              <a:rPr lang="ru-RU" dirty="0"/>
              <a:t>, можда у нади да ће наћи некакав нови детаљ који би им дао могућност да осуде Исуса. Али </a:t>
            </a:r>
            <a:r>
              <a:rPr lang="ru-RU" dirty="0" smtClean="0"/>
              <a:t>исцјељени </a:t>
            </a:r>
            <a:r>
              <a:rPr lang="ru-RU" dirty="0"/>
              <a:t>се од овога већ разљутио: „Већ вам казах и не слушасте. Шта опет хоћете да чујете? Да нећете и ви да постанете ученици Његови?“ 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8261" y="1745199"/>
            <a:ext cx="4160301" cy="41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795" y="1970468"/>
            <a:ext cx="5499278" cy="4752304"/>
          </a:xfrm>
        </p:spPr>
        <p:txBody>
          <a:bodyPr>
            <a:noAutofit/>
          </a:bodyPr>
          <a:lstStyle/>
          <a:p>
            <a:r>
              <a:rPr lang="ru-RU" sz="2400" dirty="0"/>
              <a:t>Овај </a:t>
            </a:r>
            <a:r>
              <a:rPr lang="ru-RU" sz="2400" dirty="0" smtClean="0"/>
              <a:t>смјели подсмјех </a:t>
            </a:r>
            <a:r>
              <a:rPr lang="ru-RU" sz="2400" dirty="0"/>
              <a:t>над њима је са њихове стране изазвао прекор тако храбром </a:t>
            </a:r>
            <a:r>
              <a:rPr lang="ru-RU" sz="2400" dirty="0" smtClean="0"/>
              <a:t>исповједнику </a:t>
            </a:r>
            <a:r>
              <a:rPr lang="ru-RU" sz="2400" dirty="0"/>
              <a:t>истине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„Ти си ученик Његов, а ми смо ученици Мојсијеви. Ми знамо да је Мојсију говорио Бог; а Овога не знамо откуда је“. </a:t>
            </a:r>
            <a:endParaRPr lang="ru-RU" sz="2400" dirty="0" smtClean="0"/>
          </a:p>
          <a:p>
            <a:r>
              <a:rPr lang="ru-RU" sz="2400" dirty="0" smtClean="0"/>
              <a:t>Вође </a:t>
            </a:r>
            <a:r>
              <a:rPr lang="ru-RU" sz="2400" dirty="0"/>
              <a:t>јеврејског народа су морале да се распитају одакле се појавио </a:t>
            </a:r>
            <a:r>
              <a:rPr lang="ru-RU" sz="2400" dirty="0" smtClean="0"/>
              <a:t>Човјек </a:t>
            </a:r>
            <a:r>
              <a:rPr lang="ru-RU" sz="2400" dirty="0"/>
              <a:t>за Којим непрекидно иду масе људи, али они лажу говорећи да Га не знају</a:t>
            </a:r>
            <a:r>
              <a:rPr lang="ru-RU" sz="2400" dirty="0" smtClean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1970468"/>
            <a:ext cx="4800600" cy="4752304"/>
          </a:xfrm>
        </p:spPr>
        <p:txBody>
          <a:bodyPr>
            <a:normAutofit/>
          </a:bodyPr>
          <a:lstStyle/>
          <a:p>
            <a:r>
              <a:rPr lang="ru-RU" sz="2400" dirty="0"/>
              <a:t> Ова лаж још више револтира бившег слијепца и даје му храброст у заштити истине. „У томе и јесте чудо што ви не знате откуда је“, каже он фарисејима, а требало би да знате откуда је Човјек Који је учинио такво запањујуће чудо: грешници не могу да чине таква чуда – зато је јасно да је то свети Човек, Послат од Бога.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969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514901"/>
            <a:ext cx="4800600" cy="4390599"/>
          </a:xfrm>
        </p:spPr>
        <p:txBody>
          <a:bodyPr>
            <a:noAutofit/>
          </a:bodyPr>
          <a:lstStyle/>
          <a:p>
            <a:r>
              <a:rPr lang="ru-RU" sz="2800" dirty="0"/>
              <a:t>Изненађени таквом неумољивом логиком једноставног, обичног човека, фарисеји нису имали снаге да даље наставе расправу, и прекоривши га да се он „сав у </a:t>
            </a:r>
            <a:r>
              <a:rPr lang="ru-RU" sz="2800" dirty="0" smtClean="0"/>
              <a:t>гријесима </a:t>
            </a:r>
            <a:r>
              <a:rPr lang="ru-RU" sz="2800" dirty="0"/>
              <a:t>родио“, </a:t>
            </a:r>
            <a:r>
              <a:rPr lang="ru-RU" sz="2800" dirty="0" smtClean="0"/>
              <a:t>истјерали </a:t>
            </a:r>
            <a:r>
              <a:rPr lang="ru-RU" sz="2800" dirty="0"/>
              <a:t>су га напоље. </a:t>
            </a:r>
            <a:endParaRPr lang="sr-Latn-R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7900" y="1214651"/>
            <a:ext cx="5802004" cy="564334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 Сазнавши за то, Господ, Који је желео да просвети и његове духовне очи, нашао га је, и откривши му се као његов </a:t>
            </a:r>
            <a:r>
              <a:rPr lang="ru-RU" sz="2400" dirty="0" smtClean="0"/>
              <a:t>Исцјелитељ</a:t>
            </a:r>
            <a:r>
              <a:rPr lang="ru-RU" sz="2400" dirty="0"/>
              <a:t>, привео га је </a:t>
            </a:r>
            <a:r>
              <a:rPr lang="ru-RU" sz="2400" dirty="0" smtClean="0"/>
              <a:t>вјери </a:t>
            </a:r>
            <a:r>
              <a:rPr lang="ru-RU" sz="2400" dirty="0"/>
              <a:t>у Себе као Сина Божијег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r>
              <a:rPr lang="ru-RU" sz="2400" dirty="0"/>
              <a:t>Христос га налази и пита га јасно и недвосмислено: „Верујеш ли ти у Сина Божјега</a:t>
            </a:r>
            <a:r>
              <a:rPr lang="ru-RU" sz="2400" dirty="0" smtClean="0"/>
              <a:t>?“. Он </a:t>
            </a:r>
            <a:r>
              <a:rPr lang="ru-RU" sz="2400" dirty="0"/>
              <a:t>се утврђује питајући: „Ко је он да у њега </a:t>
            </a:r>
            <a:r>
              <a:rPr lang="ru-RU" sz="2400" dirty="0" smtClean="0"/>
              <a:t>вјерујем. </a:t>
            </a:r>
            <a:r>
              <a:rPr lang="ru-RU" sz="2400" dirty="0"/>
              <a:t>Када је добио одговор Христов: „И видио си га и онај који говори с тобом, тај је</a:t>
            </a:r>
            <a:r>
              <a:rPr lang="ru-RU" sz="2400" dirty="0" smtClean="0"/>
              <a:t>“, </a:t>
            </a:r>
            <a:r>
              <a:rPr lang="ru-RU" sz="2400" dirty="0"/>
              <a:t>он неодступно </a:t>
            </a:r>
            <a:r>
              <a:rPr lang="ru-RU" sz="2400" dirty="0" smtClean="0"/>
              <a:t>исповиједа</a:t>
            </a:r>
            <a:r>
              <a:rPr lang="ru-RU" sz="2400" dirty="0"/>
              <a:t>: „</a:t>
            </a:r>
            <a:r>
              <a:rPr lang="ru-RU" sz="2400" dirty="0" smtClean="0"/>
              <a:t>ВЈЕРУЈЕМ </a:t>
            </a:r>
            <a:r>
              <a:rPr lang="ru-RU" sz="2400" dirty="0"/>
              <a:t>ГОСПОДЕ“.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1384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228" y="1613646"/>
            <a:ext cx="7475806" cy="852279"/>
          </a:xfrm>
        </p:spPr>
        <p:txBody>
          <a:bodyPr/>
          <a:lstStyle/>
          <a:p>
            <a:r>
              <a:rPr lang="sr-Cyrl-RS" dirty="0" smtClean="0"/>
              <a:t>КВИЗ – </a:t>
            </a:r>
            <a:r>
              <a:rPr lang="sr-Cyrl-RS" sz="3200" dirty="0" smtClean="0"/>
              <a:t>шта смо сазнали ДАНАС</a:t>
            </a:r>
            <a:endParaRPr lang="sr-Latn-R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228" y="2627290"/>
            <a:ext cx="7302321" cy="274320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ПРАВИЛА КВИЗА: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Одговоре пишете на папиру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Сачекате да </a:t>
            </a:r>
            <a:r>
              <a:rPr lang="sr-Cyrl-RS" dirty="0" err="1" smtClean="0"/>
              <a:t>вријеме</a:t>
            </a:r>
            <a:r>
              <a:rPr lang="sr-Cyrl-RS" dirty="0" smtClean="0"/>
              <a:t> истекне (30 секунди)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Када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каже да је </a:t>
            </a:r>
            <a:r>
              <a:rPr lang="sr-Cyrl-RS" dirty="0" err="1" smtClean="0"/>
              <a:t>вријеме</a:t>
            </a:r>
            <a:r>
              <a:rPr lang="sr-Cyrl-RS" dirty="0" smtClean="0"/>
              <a:t> истекло немојте ништа више писати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Најбоља група добија ОЦЈЕНУ 5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58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1. У који дан је Христос </a:t>
            </a:r>
            <a:r>
              <a:rPr lang="sr-Cyrl-RS" dirty="0" err="1" smtClean="0"/>
              <a:t>излијечио</a:t>
            </a:r>
            <a:r>
              <a:rPr lang="sr-Cyrl-RS" dirty="0" smtClean="0"/>
              <a:t> </a:t>
            </a:r>
            <a:r>
              <a:rPr lang="sr-Cyrl-RS" dirty="0" err="1" smtClean="0"/>
              <a:t>слијепог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3200" dirty="0" smtClean="0"/>
              <a:t>          а) петак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                           </a:t>
            </a:r>
            <a:r>
              <a:rPr lang="sr-Cyrl-RS" sz="2800" dirty="0" smtClean="0"/>
              <a:t>б) субота   </a:t>
            </a:r>
            <a:endParaRPr lang="sr-Cyrl-RS" dirty="0"/>
          </a:p>
          <a:p>
            <a:pPr marL="0" indent="0">
              <a:buNone/>
            </a:pPr>
            <a:r>
              <a:rPr lang="sr-Cyrl-RS" sz="2800" dirty="0" smtClean="0"/>
              <a:t>                                                                         в) </a:t>
            </a:r>
            <a:r>
              <a:rPr lang="sr-Cyrl-RS" sz="2800" dirty="0" err="1" smtClean="0"/>
              <a:t>недјеља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9403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</a:pPr>
            <a:r>
              <a:rPr lang="sr-Cyrl-RS" sz="240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+mn-ea"/>
                <a:cs typeface="+mn-cs"/>
              </a:rPr>
              <a:t>2. У </a:t>
            </a:r>
            <a:r>
              <a:rPr lang="sr-Cyrl-RS" sz="240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 pitchFamily="34" charset="0"/>
                <a:ea typeface="+mn-ea"/>
                <a:cs typeface="+mn-cs"/>
              </a:rPr>
              <a:t>СТАРОМ ЗАВЈЕТУ ВЛАДАЛО ЈЕ МИШЉЕЊЕ ДА СУ СТРАДАЊА И БОЛЕСТ УВИЈЕК ПОСЉЕДИЦА ГРИЈЕХА- ИЛИ РОДИТЕЉА ИЛИ ОНИХ КОЈИ СТРАДАЈУ.</a:t>
            </a:r>
            <a:r>
              <a:rPr lang="sr-Latn-RS" sz="240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t/>
            </a:r>
            <a:br>
              <a:rPr lang="sr-Latn-RS" sz="240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489" y="3846051"/>
            <a:ext cx="4803267" cy="954547"/>
          </a:xfrm>
        </p:spPr>
        <p:txBody>
          <a:bodyPr/>
          <a:lstStyle/>
          <a:p>
            <a:r>
              <a:rPr lang="sr-Cyrl-RS" dirty="0" smtClean="0"/>
              <a:t>НЕТАЧНО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895147" y="384605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/>
              <a:t>ТАЧНО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6271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8" y="846161"/>
            <a:ext cx="10385945" cy="16650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3. ПРЕМА ЧИЈЕМ ЗАКОНУ СЕ  </a:t>
            </a:r>
            <a:r>
              <a:rPr lang="ru-RU" sz="3200" dirty="0"/>
              <a:t>ЗАСНИВАЛО </a:t>
            </a:r>
            <a:r>
              <a:rPr lang="ru-RU" sz="3200" dirty="0" smtClean="0"/>
              <a:t>УЧЕЊЕ ДА </a:t>
            </a:r>
            <a:r>
              <a:rPr lang="ru-RU" sz="3200" dirty="0"/>
              <a:t>БОГ КАЖЊАВА ДЈЕЦУ ЗА КРИВИЦУ ОЧЕВА ОД ТРЕЋЕГ ДО ЧЕТВРТОГ </a:t>
            </a:r>
            <a:r>
              <a:rPr lang="ru-RU" sz="3200" dirty="0" smtClean="0"/>
              <a:t>КОЉЕНА?</a:t>
            </a:r>
            <a:endParaRPr lang="sr-Latn-R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218" y="3712191"/>
            <a:ext cx="10549719" cy="237471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 </a:t>
            </a:r>
            <a:r>
              <a:rPr lang="sr-Cyrl-RS" sz="3200" dirty="0" smtClean="0"/>
              <a:t>А)  Јаковљевом</a:t>
            </a:r>
            <a:endParaRPr lang="sr-Cyrl-RS" sz="3200" dirty="0"/>
          </a:p>
          <a:p>
            <a:r>
              <a:rPr lang="sr-Cyrl-RS" sz="3200" dirty="0" smtClean="0"/>
              <a:t>Б) Христовом</a:t>
            </a:r>
          </a:p>
          <a:p>
            <a:r>
              <a:rPr lang="sr-Cyrl-RS" sz="3200" dirty="0" smtClean="0"/>
              <a:t>В) Адамовом</a:t>
            </a:r>
          </a:p>
          <a:p>
            <a:r>
              <a:rPr lang="sr-Cyrl-RS" sz="3200" dirty="0" smtClean="0"/>
              <a:t> Г) Мојсијевом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6553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4. Ко је испитивао </a:t>
            </a:r>
            <a:r>
              <a:rPr lang="sr-Cyrl-RS" dirty="0" err="1" smtClean="0"/>
              <a:t>слијепог</a:t>
            </a:r>
            <a:r>
              <a:rPr lang="sr-Cyrl-RS" dirty="0" smtClean="0"/>
              <a:t> након његовог </a:t>
            </a:r>
            <a:r>
              <a:rPr lang="sr-Cyrl-RS" dirty="0" err="1" smtClean="0"/>
              <a:t>исцјељења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834" y="3846051"/>
            <a:ext cx="9880978" cy="2377328"/>
          </a:xfrm>
        </p:spPr>
        <p:txBody>
          <a:bodyPr/>
          <a:lstStyle/>
          <a:p>
            <a:r>
              <a:rPr lang="sr-Cyrl-RS" dirty="0" smtClean="0"/>
              <a:t>А) фарисеји</a:t>
            </a:r>
          </a:p>
          <a:p>
            <a:r>
              <a:rPr lang="sr-Cyrl-RS" dirty="0" smtClean="0"/>
              <a:t>Б) </a:t>
            </a:r>
            <a:r>
              <a:rPr lang="sr-Cyrl-RS" dirty="0" err="1" smtClean="0"/>
              <a:t>садукеји</a:t>
            </a:r>
            <a:endParaRPr lang="sr-Cyrl-RS" dirty="0" smtClean="0"/>
          </a:p>
          <a:p>
            <a:r>
              <a:rPr lang="sr-Cyrl-RS" dirty="0" smtClean="0"/>
              <a:t>В) пријатељи</a:t>
            </a:r>
          </a:p>
          <a:p>
            <a:r>
              <a:rPr lang="sr-Cyrl-RS" dirty="0" smtClean="0"/>
              <a:t>Г) родбина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279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УВОДНИ ПОЈМОВИ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3200" dirty="0" err="1" smtClean="0"/>
              <a:t>Јеванђелски</a:t>
            </a:r>
            <a:r>
              <a:rPr lang="sr-Cyrl-RS" sz="3200" dirty="0" smtClean="0"/>
              <a:t> догађај </a:t>
            </a:r>
            <a:r>
              <a:rPr lang="sr-Cyrl-RS" sz="3200" dirty="0" err="1" smtClean="0"/>
              <a:t>исцјељења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слијепог</a:t>
            </a:r>
            <a:r>
              <a:rPr lang="sr-Cyrl-RS" sz="3200" dirty="0" smtClean="0"/>
              <a:t> од рођења потврђује како Бог промишља о спасењу сваког појединца.</a:t>
            </a:r>
            <a:endParaRPr lang="sr-Latn-R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3200" dirty="0" err="1" smtClean="0"/>
              <a:t>Вјера</a:t>
            </a:r>
            <a:r>
              <a:rPr lang="sr-Cyrl-RS" sz="3200" dirty="0" smtClean="0"/>
              <a:t> у Христа као Спаситеља  представља циљ сваког </a:t>
            </a:r>
            <a:r>
              <a:rPr lang="sr-Cyrl-RS" sz="3200" dirty="0" err="1" smtClean="0"/>
              <a:t>човјека</a:t>
            </a:r>
            <a:r>
              <a:rPr lang="sr-Cyrl-RS" sz="3200" dirty="0" smtClean="0"/>
              <a:t>, а исто тако и </a:t>
            </a:r>
            <a:r>
              <a:rPr lang="sr-Cyrl-RS" sz="3200" dirty="0" err="1" smtClean="0"/>
              <a:t>слијепог</a:t>
            </a:r>
            <a:r>
              <a:rPr lang="sr-Cyrl-RS" sz="3200" dirty="0" smtClean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7875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5. Шта је радио </a:t>
            </a:r>
            <a:r>
              <a:rPr lang="sr-Cyrl-RS" dirty="0" err="1" smtClean="0"/>
              <a:t>слијепи</a:t>
            </a:r>
            <a:r>
              <a:rPr lang="sr-Cyrl-RS" dirty="0" smtClean="0"/>
              <a:t> </a:t>
            </a:r>
            <a:r>
              <a:rPr lang="sr-Cyrl-RS" dirty="0" err="1" smtClean="0"/>
              <a:t>човјек</a:t>
            </a:r>
            <a:r>
              <a:rPr lang="sr-Cyrl-RS" dirty="0" smtClean="0"/>
              <a:t>, </a:t>
            </a:r>
            <a:r>
              <a:rPr lang="ru-RU" dirty="0" smtClean="0"/>
              <a:t>када </a:t>
            </a:r>
            <a:r>
              <a:rPr lang="ru-RU" dirty="0"/>
              <a:t>су Христос и апостоли пролазили </a:t>
            </a:r>
            <a:r>
              <a:rPr lang="ru-RU" dirty="0" smtClean="0"/>
              <a:t>поред њега?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А) молио се Богу</a:t>
            </a:r>
          </a:p>
          <a:p>
            <a:r>
              <a:rPr lang="sr-Cyrl-RS" sz="3200" dirty="0" smtClean="0"/>
              <a:t>Б) јео</a:t>
            </a:r>
          </a:p>
          <a:p>
            <a:r>
              <a:rPr lang="sr-Cyrl-RS" sz="3200" dirty="0" smtClean="0"/>
              <a:t>В) просио милостињу </a:t>
            </a:r>
          </a:p>
          <a:p>
            <a:r>
              <a:rPr lang="sr-Cyrl-RS" sz="3200" dirty="0" smtClean="0"/>
              <a:t>Г) </a:t>
            </a:r>
            <a:r>
              <a:rPr lang="sr-Cyrl-RS" sz="3200" dirty="0" err="1" smtClean="0"/>
              <a:t>пјевао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672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/>
              <a:t>6. </a:t>
            </a:r>
            <a:r>
              <a:rPr lang="ru-RU" sz="3200" dirty="0"/>
              <a:t>У </a:t>
            </a:r>
            <a:r>
              <a:rPr lang="ru-RU" sz="3200" dirty="0" smtClean="0"/>
              <a:t>НОВОМ </a:t>
            </a:r>
            <a:r>
              <a:rPr lang="ru-RU" sz="3200" dirty="0"/>
              <a:t>ЗАВЈЕТУ ВЛАДАЛО ЈЕ МИШЉЕЊЕ ДА СУ СТРАДАЊА И БОЛЕСТ УВИЈЕК ПОСЉЕДИЦА ГРИЈЕХА- ИЛИ РОДИТЕЉА ИЛИ ОНИХ КОЈИ СТРАДАЈУ.</a:t>
            </a:r>
            <a:br>
              <a:rPr lang="ru-RU" sz="3200" dirty="0"/>
            </a:br>
            <a:endParaRPr lang="sr-Latn-R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3730640" cy="954547"/>
          </a:xfrm>
        </p:spPr>
        <p:txBody>
          <a:bodyPr/>
          <a:lstStyle/>
          <a:p>
            <a:r>
              <a:rPr lang="sr-Cyrl-RS" dirty="0" smtClean="0"/>
              <a:t>ТАЧНО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6741994" y="3846051"/>
            <a:ext cx="35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НЕТАЧНО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039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93" y="600502"/>
            <a:ext cx="10972799" cy="238835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7. Они </a:t>
            </a:r>
            <a:r>
              <a:rPr lang="ru-RU" dirty="0" smtClean="0"/>
              <a:t>су </a:t>
            </a:r>
            <a:r>
              <a:rPr lang="ru-RU" dirty="0"/>
              <a:t>вјеровали да се све значајније несреће дешавају људима управо као казна за њихове сопствене гријехе или за гријехе њихових родитеља, дједова и </a:t>
            </a:r>
            <a:r>
              <a:rPr lang="ru-RU" dirty="0" smtClean="0"/>
              <a:t>прадједова?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480178"/>
            <a:ext cx="9601196" cy="2395689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А) ГРЦИ</a:t>
            </a:r>
          </a:p>
          <a:p>
            <a:r>
              <a:rPr lang="sr-Cyrl-RS" dirty="0" smtClean="0"/>
              <a:t>Б) СТАРИ НАРОДИ</a:t>
            </a:r>
          </a:p>
          <a:p>
            <a:r>
              <a:rPr lang="sr-Cyrl-RS" dirty="0" smtClean="0"/>
              <a:t>В) ЈЕВРЕЈИ</a:t>
            </a:r>
          </a:p>
          <a:p>
            <a:r>
              <a:rPr lang="sr-Cyrl-RS" dirty="0" smtClean="0"/>
              <a:t>Г) ХРИШЋАНИ</a:t>
            </a:r>
          </a:p>
          <a:p>
            <a:r>
              <a:rPr lang="sr-Cyrl-RS" dirty="0" smtClean="0"/>
              <a:t>Д) ЛАТИНИ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41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8. ШТА ЗНАЧИ РИЈЕЧ „СИЛОАМ“?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А) ПОСЛАНИК</a:t>
            </a:r>
          </a:p>
          <a:p>
            <a:r>
              <a:rPr lang="sr-Cyrl-RS" sz="2800" dirty="0" smtClean="0"/>
              <a:t>Б) ПОСЛАТ</a:t>
            </a:r>
          </a:p>
          <a:p>
            <a:r>
              <a:rPr lang="sr-Cyrl-RS" sz="2800" dirty="0" smtClean="0"/>
              <a:t>В) ПОСЕБАН</a:t>
            </a:r>
          </a:p>
          <a:p>
            <a:r>
              <a:rPr lang="sr-Cyrl-RS" sz="2800" dirty="0" smtClean="0"/>
              <a:t>Г) ПОТРЕБАН</a:t>
            </a:r>
          </a:p>
          <a:p>
            <a:r>
              <a:rPr lang="sr-Cyrl-RS" sz="2800" dirty="0" smtClean="0"/>
              <a:t>Д) ПОСЈЕЋЕН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1204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9. </a:t>
            </a:r>
            <a:r>
              <a:rPr lang="ru-RU" dirty="0"/>
              <a:t>Силоамска бања је била подигнута на Силоамском </a:t>
            </a:r>
            <a:r>
              <a:rPr lang="ru-RU" dirty="0" smtClean="0"/>
              <a:t>...?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А) БРДУ</a:t>
            </a:r>
          </a:p>
          <a:p>
            <a:r>
              <a:rPr lang="sr-Cyrl-RS" sz="3200" dirty="0" smtClean="0"/>
              <a:t>Б) ПОЉУ</a:t>
            </a:r>
          </a:p>
          <a:p>
            <a:r>
              <a:rPr lang="sr-Cyrl-RS" sz="3200" dirty="0" smtClean="0"/>
              <a:t>В) ИЗВОРУ</a:t>
            </a:r>
          </a:p>
          <a:p>
            <a:r>
              <a:rPr lang="sr-Cyrl-RS" sz="3200" dirty="0" smtClean="0"/>
              <a:t>Г) ПОТОКУ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4847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10. П</a:t>
            </a:r>
            <a:r>
              <a:rPr lang="ru-RU" dirty="0" smtClean="0"/>
              <a:t>о </a:t>
            </a:r>
            <a:r>
              <a:rPr lang="ru-RU" dirty="0"/>
              <a:t>тумачењу фарисејског закона о суботњем одмору, није </a:t>
            </a:r>
            <a:r>
              <a:rPr lang="ru-RU" dirty="0" smtClean="0"/>
              <a:t>требало</a:t>
            </a:r>
            <a:r>
              <a:rPr lang="sr-Cyrl-RS" dirty="0" smtClean="0"/>
              <a:t> ЧАК НИ…?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А) ХОДАТИ</a:t>
            </a:r>
          </a:p>
          <a:p>
            <a:r>
              <a:rPr lang="sr-Cyrl-RS" sz="2800" dirty="0" smtClean="0"/>
              <a:t>Б) ЛИЈЕЧИТИ БОЛЕСНЕ</a:t>
            </a:r>
          </a:p>
          <a:p>
            <a:r>
              <a:rPr lang="sr-Cyrl-RS" sz="2800" dirty="0" smtClean="0"/>
              <a:t>В) МОЛИТИ СЕ</a:t>
            </a:r>
          </a:p>
          <a:p>
            <a:r>
              <a:rPr lang="sr-Cyrl-RS" sz="2800" dirty="0" smtClean="0"/>
              <a:t>Г) ЈЕСТИ</a:t>
            </a:r>
          </a:p>
          <a:p>
            <a:r>
              <a:rPr lang="sr-Cyrl-RS" sz="2800" dirty="0" smtClean="0"/>
              <a:t>Д) ИЋИ У ПОСЈЕТЕ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6340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7" y="750628"/>
            <a:ext cx="10781730" cy="162408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11. „ХРИСТОС </a:t>
            </a:r>
            <a:r>
              <a:rPr lang="sr-Cyrl-RS" dirty="0"/>
              <a:t>ПЉУНУ НА ЗЕМЉУ И НАЧИНИ БЛАТО ОД </a:t>
            </a:r>
            <a:r>
              <a:rPr lang="sr-Cyrl-RS" dirty="0" smtClean="0"/>
              <a:t>ЗЕМЉЕ, </a:t>
            </a:r>
            <a:r>
              <a:rPr lang="sr-Cyrl-RS" dirty="0"/>
              <a:t>И ПОМАЗА БЛАТОМ ОЧИ </a:t>
            </a:r>
            <a:r>
              <a:rPr lang="sr-Cyrl-RS" dirty="0" smtClean="0"/>
              <a:t>СЛИЈЕПОМЕ“.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425588"/>
            <a:ext cx="3249303" cy="598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/>
              <a:t>ТАЧНО</a:t>
            </a:r>
            <a:endParaRPr lang="sr-Latn-R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05767" y="3425588"/>
            <a:ext cx="369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НЕТАЧНО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19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5" y="614150"/>
            <a:ext cx="10945503" cy="1942782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12. </a:t>
            </a:r>
            <a:r>
              <a:rPr lang="sr-Cyrl-RS" sz="2800" dirty="0"/>
              <a:t>К</a:t>
            </a:r>
            <a:r>
              <a:rPr lang="sr-Cyrl-RS" sz="2800" dirty="0" smtClean="0"/>
              <a:t>ада </a:t>
            </a:r>
            <a:r>
              <a:rPr lang="sr-Cyrl-RS" sz="2800" dirty="0"/>
              <a:t>су Христос и апостоли пролазили поред </a:t>
            </a:r>
            <a:r>
              <a:rPr lang="sr-Cyrl-RS" sz="2800" dirty="0" err="1"/>
              <a:t>слијепог</a:t>
            </a:r>
            <a:r>
              <a:rPr lang="sr-Cyrl-RS" sz="2800" dirty="0"/>
              <a:t> </a:t>
            </a:r>
            <a:r>
              <a:rPr lang="sr-Cyrl-RS" sz="2800" dirty="0" err="1"/>
              <a:t>човјека</a:t>
            </a:r>
            <a:r>
              <a:rPr lang="sr-Cyrl-RS" sz="2800" dirty="0"/>
              <a:t> који је просио милостињу ученици су упитали: </a:t>
            </a:r>
            <a:br>
              <a:rPr lang="sr-Cyrl-RS" sz="2800" dirty="0"/>
            </a:b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А) </a:t>
            </a:r>
            <a:r>
              <a:rPr lang="ru-RU" dirty="0"/>
              <a:t>“КО САГРИЈЕШИ, </a:t>
            </a:r>
            <a:r>
              <a:rPr lang="ru-RU" dirty="0" smtClean="0"/>
              <a:t>ПРЕЦИ </a:t>
            </a:r>
            <a:r>
              <a:rPr lang="ru-RU" dirty="0"/>
              <a:t>ИЛИ РОДИТЕЉИ ЊЕГОВИ, ТЕ СЕ РОДИ СЛИЈЕП</a:t>
            </a:r>
            <a:r>
              <a:rPr lang="ru-RU" dirty="0" smtClean="0"/>
              <a:t>“?</a:t>
            </a:r>
            <a:endParaRPr lang="sr-Cyrl-RS" dirty="0"/>
          </a:p>
          <a:p>
            <a:r>
              <a:rPr lang="sr-Cyrl-RS" dirty="0" smtClean="0"/>
              <a:t>Б) </a:t>
            </a:r>
            <a:r>
              <a:rPr lang="ru-RU" dirty="0"/>
              <a:t>“КО САГРИЈЕШИ, ОВАЈ ИЛИ РОДИТЕЉИ ЊЕГОВИ, ТЕ СЕ РОДИ СЛИЈЕП</a:t>
            </a:r>
            <a:r>
              <a:rPr lang="ru-RU" dirty="0" smtClean="0"/>
              <a:t>“?</a:t>
            </a:r>
          </a:p>
          <a:p>
            <a:r>
              <a:rPr lang="ru-RU" dirty="0"/>
              <a:t>В) </a:t>
            </a:r>
            <a:r>
              <a:rPr lang="ru-RU" dirty="0" smtClean="0"/>
              <a:t>“ЗБОГ ЧЕГА СЕ ОВО ДЕСИЛО “?</a:t>
            </a:r>
          </a:p>
          <a:p>
            <a:r>
              <a:rPr lang="ru-RU" dirty="0" smtClean="0"/>
              <a:t>Г) </a:t>
            </a:r>
            <a:r>
              <a:rPr lang="sr-Cyrl-RS" dirty="0"/>
              <a:t>“КО САГРИЈЕШИ, ОВАЈ ИЛИ РОДИТЕЉИ ЊЕГОВИ, ТЕ </a:t>
            </a:r>
            <a:r>
              <a:rPr lang="sr-Cyrl-RS" dirty="0" smtClean="0"/>
              <a:t>ЈЕ  ПОСТАО СЛИЈЕП“?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719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5" y="982133"/>
            <a:ext cx="11024315" cy="1233034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13. </a:t>
            </a:r>
            <a:r>
              <a:rPr lang="ru-RU" sz="3600" dirty="0"/>
              <a:t>Опет рекоше слијепцу: Шта ти велиш за онога што отвори очи твоје? А он рече: </a:t>
            </a:r>
            <a:r>
              <a:rPr lang="ru-RU" sz="3600" dirty="0" smtClean="0"/>
              <a:t>_____________ </a:t>
            </a:r>
            <a:r>
              <a:rPr lang="ru-RU" sz="3600" dirty="0"/>
              <a:t>је.</a:t>
            </a:r>
            <a:br>
              <a:rPr lang="ru-RU" sz="3600" dirty="0"/>
            </a:b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А) ПОСЛАНИК </a:t>
            </a:r>
          </a:p>
          <a:p>
            <a:r>
              <a:rPr lang="sr-Cyrl-RS" dirty="0" smtClean="0"/>
              <a:t>Б) ПАТРИЈАРХ</a:t>
            </a:r>
          </a:p>
          <a:p>
            <a:r>
              <a:rPr lang="sr-Cyrl-RS" dirty="0" smtClean="0"/>
              <a:t>В) ПРОРОК</a:t>
            </a:r>
          </a:p>
          <a:p>
            <a:r>
              <a:rPr lang="sr-Cyrl-RS" dirty="0" smtClean="0"/>
              <a:t>Г) СИН БОЖИЈИ</a:t>
            </a:r>
          </a:p>
          <a:p>
            <a:r>
              <a:rPr lang="sr-Cyrl-RS" dirty="0" smtClean="0"/>
              <a:t>Д) АПОСТОЛ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700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83" y="982133"/>
            <a:ext cx="10863617" cy="133798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14. МОЈСИЈЕВ ЗАКОН ЈЕ </a:t>
            </a:r>
            <a:r>
              <a:rPr lang="ru-RU" dirty="0" smtClean="0"/>
              <a:t>СМАТРАО </a:t>
            </a:r>
            <a:r>
              <a:rPr lang="ru-RU" dirty="0"/>
              <a:t>ДА БОГ КАЖЊАВА ДЈЕЦУ ЗА КРИВИЦУ ОЧЕВА ОД </a:t>
            </a:r>
            <a:r>
              <a:rPr lang="ru-RU" dirty="0" smtClean="0"/>
              <a:t>___________ </a:t>
            </a:r>
            <a:r>
              <a:rPr lang="ru-RU" dirty="0"/>
              <a:t>ДО </a:t>
            </a:r>
            <a:r>
              <a:rPr lang="ru-RU" dirty="0" smtClean="0"/>
              <a:t>_____________ </a:t>
            </a:r>
            <a:r>
              <a:rPr lang="ru-RU" dirty="0"/>
              <a:t>КОЉЕНА.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А) ДРУГОГ ДО ЧЕТВРТОГ</a:t>
            </a:r>
          </a:p>
          <a:p>
            <a:r>
              <a:rPr lang="sr-Cyrl-RS" dirty="0"/>
              <a:t>Б) ТРЕЋЕГ ДО ЧЕТВРТОГ </a:t>
            </a:r>
            <a:endParaRPr lang="sr-Cyrl-RS" dirty="0" smtClean="0"/>
          </a:p>
          <a:p>
            <a:r>
              <a:rPr lang="sr-Cyrl-RS" dirty="0" smtClean="0"/>
              <a:t>В) ДРУГОГ ДО ПЕТОГ</a:t>
            </a:r>
          </a:p>
          <a:p>
            <a:r>
              <a:rPr lang="sr-Cyrl-RS" dirty="0" smtClean="0"/>
              <a:t>Г) ПРВОГ ДО ЧЕТВРТОГ</a:t>
            </a:r>
          </a:p>
          <a:p>
            <a:r>
              <a:rPr lang="sr-Cyrl-RS" dirty="0" smtClean="0"/>
              <a:t>Д) ТРЕЋЕГ ДО ШЕСТОГ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154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Прогледавши </a:t>
            </a:r>
            <a:r>
              <a:rPr lang="sr-Cyrl-RS" sz="3200" dirty="0" err="1" smtClean="0"/>
              <a:t>тјелесним</a:t>
            </a:r>
            <a:r>
              <a:rPr lang="sr-Cyrl-RS" sz="3200" dirty="0" smtClean="0"/>
              <a:t> очима, још је важније што је прогледао и „духовним очима</a:t>
            </a:r>
            <a:r>
              <a:rPr lang="sr-Cyrl-RS" sz="3200" dirty="0" smtClean="0"/>
              <a:t>“.</a:t>
            </a:r>
            <a:endParaRPr lang="sr-Latn-RS" sz="3200" dirty="0"/>
          </a:p>
        </p:txBody>
      </p:sp>
      <p:pic>
        <p:nvPicPr>
          <p:cNvPr id="1026" name="Picture 2" descr="http://www.spc.rs/files/u12/228080.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286000"/>
            <a:ext cx="5803542" cy="455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СТАРИ ЗАВЈЕТ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У СТАРОМ ЗАВЈЕТУ ВЛАДАЛО ЈЕ МИШЉЕЊЕ ДА СУ СТРАДАЊА И БОЛЕСТ УВИЈЕК ПОСЉЕДИЦА ГРИЈЕХА- ИЛИ РОДИТЕЉА ИЛИ ОНИХ КОЈИ СТРАДАЈУ.</a:t>
            </a:r>
            <a:endParaRPr lang="sr-Latn-R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Мојсијев закон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ОВО ВЈЕРОВАЊЕ СЕ НА ЗАСНИВАЛО МОЈСИЈЕВОМ ЗАКОНУ КОЈИ УЧИ ДА БОГ КАЖЊАВА ДЈЕЦУ ЗА КРИВИЦУ ОЧЕВА ОД ТРЕЋЕГ ДО ЧЕТВРТОГ КОЉЕНА. (2 МОЈС 20,5)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364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Догађај </a:t>
            </a:r>
            <a:r>
              <a:rPr lang="sr-Cyrl-RS" dirty="0" err="1" smtClean="0"/>
              <a:t>исцјељења</a:t>
            </a:r>
            <a:r>
              <a:rPr lang="sr-Cyrl-RS" dirty="0" smtClean="0"/>
              <a:t> </a:t>
            </a:r>
            <a:r>
              <a:rPr lang="sr-Cyrl-RS" dirty="0" err="1" smtClean="0"/>
              <a:t>слијепог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010" y="1082015"/>
            <a:ext cx="4800600" cy="632529"/>
          </a:xfrm>
        </p:spPr>
        <p:txBody>
          <a:bodyPr/>
          <a:lstStyle/>
          <a:p>
            <a:r>
              <a:rPr lang="sr-Cyrl-RS" dirty="0" smtClean="0"/>
              <a:t>НОВА ИСТИНА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794" y="1874517"/>
            <a:ext cx="6412605" cy="2002024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Међутим, догађај </a:t>
            </a:r>
            <a:r>
              <a:rPr lang="sr-Cyrl-RS" sz="2800" dirty="0" err="1" smtClean="0"/>
              <a:t>исцјељења</a:t>
            </a:r>
            <a:r>
              <a:rPr lang="sr-Cyrl-RS" sz="2800" dirty="0" smtClean="0"/>
              <a:t> </a:t>
            </a:r>
            <a:r>
              <a:rPr lang="sr-Cyrl-RS" sz="2800" dirty="0" err="1" smtClean="0"/>
              <a:t>слијепог</a:t>
            </a:r>
            <a:r>
              <a:rPr lang="sr-Cyrl-RS" sz="2800" dirty="0" smtClean="0"/>
              <a:t> открива једну нову истину према којој </a:t>
            </a:r>
            <a:r>
              <a:rPr lang="sr-Cyrl-RS" sz="2800" dirty="0" err="1" smtClean="0"/>
              <a:t>гријех</a:t>
            </a:r>
            <a:r>
              <a:rPr lang="sr-Cyrl-RS" sz="2800" dirty="0" smtClean="0"/>
              <a:t> не мора бити посљедица </a:t>
            </a:r>
            <a:r>
              <a:rPr lang="sr-Cyrl-RS" sz="2800" dirty="0" err="1" smtClean="0"/>
              <a:t>гријеха</a:t>
            </a:r>
            <a:r>
              <a:rPr lang="sr-Cyrl-RS" sz="2800" dirty="0" smtClean="0"/>
              <a:t> предака.</a:t>
            </a:r>
            <a:endParaRPr lang="sr-Latn-R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91400" y="1153490"/>
            <a:ext cx="4800600" cy="632529"/>
          </a:xfrm>
        </p:spPr>
        <p:txBody>
          <a:bodyPr/>
          <a:lstStyle/>
          <a:p>
            <a:r>
              <a:rPr lang="sr-Cyrl-RS" dirty="0" smtClean="0"/>
              <a:t>Ко </a:t>
            </a:r>
            <a:r>
              <a:rPr lang="sr-Cyrl-RS" dirty="0" err="1" smtClean="0"/>
              <a:t>сагријеши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6868" y="1884741"/>
            <a:ext cx="4481846" cy="3975145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Наиме, када су Христос и апостоли пролазили поред </a:t>
            </a:r>
            <a:r>
              <a:rPr lang="sr-Cyrl-RS" sz="2400" dirty="0" err="1" smtClean="0"/>
              <a:t>слијепог</a:t>
            </a:r>
            <a:r>
              <a:rPr lang="sr-Cyrl-RS" sz="2400" dirty="0" smtClean="0"/>
              <a:t> </a:t>
            </a:r>
            <a:r>
              <a:rPr lang="sr-Cyrl-RS" sz="2400" dirty="0" err="1" smtClean="0"/>
              <a:t>човјека</a:t>
            </a:r>
            <a:r>
              <a:rPr lang="sr-Cyrl-RS" sz="2400" dirty="0" smtClean="0"/>
              <a:t> који је просио милостињу ученици су упитали: </a:t>
            </a:r>
          </a:p>
          <a:p>
            <a:r>
              <a:rPr lang="sr-Cyrl-RS" sz="2400" dirty="0" smtClean="0"/>
              <a:t>“КО САГРИЈЕШИ, ОВАЈ ИЛИ РОДИТЕЉИ ЊЕГОВИ, ТЕ СЕ РОДИ СЛИЈЕП“?</a:t>
            </a:r>
            <a:endParaRPr lang="sr-Latn-R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60" y="3821295"/>
            <a:ext cx="5803530" cy="29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728" y="1127758"/>
            <a:ext cx="4800600" cy="632529"/>
          </a:xfrm>
        </p:spPr>
        <p:txBody>
          <a:bodyPr/>
          <a:lstStyle/>
          <a:p>
            <a:r>
              <a:rPr lang="sr-Cyrl-RS" dirty="0" smtClean="0"/>
              <a:t>ХРИСТОВО ОБЈАШЊЕЊЕ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727" y="2037075"/>
            <a:ext cx="6113987" cy="2996398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ТАДА ИМ ХРИСТОС ОБЈАШЊАВА ДА :“ НЕ САГРИЈЕШИ НИ ОН НИ РОДИТЕЉИ ЊЕГОВИ, НЕГО ДА СЕ ЈАВЕ ДЈЕЛА БОЖИЈА НА ЊЕМУ“.</a:t>
            </a:r>
            <a:endParaRPr lang="sr-Latn-R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4988" y="4163954"/>
            <a:ext cx="6241725" cy="2996398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Христос је могао само </a:t>
            </a:r>
            <a:r>
              <a:rPr lang="sr-Cyrl-RS" sz="3200" dirty="0" err="1" smtClean="0"/>
              <a:t>ријечју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исцијелити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слијепога</a:t>
            </a:r>
            <a:r>
              <a:rPr lang="sr-Cyrl-RS" sz="3200" dirty="0" smtClean="0"/>
              <a:t>, као што је то чинио многим другим болесницима, али он то у овом случају чини другачије.</a:t>
            </a:r>
            <a:endParaRPr lang="sr-Latn-R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713" y="2192249"/>
            <a:ext cx="4431111" cy="30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СИЛОАМСКА БАЊА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„ХРИСТОС ПЉУНУ НА ЗЕМЉУ И НАЧИНИ БЛАТО ОД ПЉУВАЧКЕ, И ПОМАЗА БЛАТОМ ОЧИ СЛИЈЕПОМЕ“.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60" y="3412939"/>
            <a:ext cx="4872591" cy="32327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dirty="0"/>
              <a:t>ЗАТИМ ЈЕ  СЛИЈЕПИ ОТИШАО ДО СИЛОАМСКЕ БАЊЕ, ГДЈЕ СЕ УМИО И ПРОГЛЕДАО.</a:t>
            </a:r>
            <a:endParaRPr lang="sr-Latn-RS" sz="2400" dirty="0"/>
          </a:p>
          <a:p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381988" y="3290389"/>
            <a:ext cx="2150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 smtClean="0"/>
              <a:t>У </a:t>
            </a:r>
            <a:r>
              <a:rPr lang="ru-RU" sz="2000" dirty="0"/>
              <a:t>близини града </a:t>
            </a:r>
            <a:r>
              <a:rPr lang="ru-RU" sz="2000" dirty="0" smtClean="0"/>
              <a:t>Давидова 2004</a:t>
            </a:r>
            <a:r>
              <a:rPr lang="ru-RU" sz="2000" dirty="0"/>
              <a:t>. </a:t>
            </a:r>
            <a:r>
              <a:rPr lang="ru-RU" sz="2000" dirty="0" smtClean="0"/>
              <a:t>године, откривени су степенасти остаци древне Силоамске бање.Дуго се мислило </a:t>
            </a:r>
            <a:r>
              <a:rPr lang="ru-RU" sz="2000" dirty="0"/>
              <a:t>да се </a:t>
            </a:r>
            <a:r>
              <a:rPr lang="ru-RU" sz="2000" dirty="0" smtClean="0"/>
              <a:t>она налази </a:t>
            </a:r>
            <a:r>
              <a:rPr lang="ru-RU" sz="2000" dirty="0"/>
              <a:t>на </a:t>
            </a:r>
            <a:r>
              <a:rPr lang="ru-RU" sz="2000" dirty="0" smtClean="0"/>
              <a:t>другој локацији.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5063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4573" y="1662856"/>
            <a:ext cx="4800600" cy="632529"/>
          </a:xfrm>
        </p:spPr>
        <p:txBody>
          <a:bodyPr/>
          <a:lstStyle/>
          <a:p>
            <a:r>
              <a:rPr lang="sr-Cyrl-RS" dirty="0" smtClean="0"/>
              <a:t>О СИЛОАМСКОЈ БАЊИ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673" y="2504593"/>
            <a:ext cx="5486399" cy="4345524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Силоамска бања је била подигнута на Силоамском извору који је извирао испод свете горе Сионске, као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мјеста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особитог присутства Божијег у Јерусалиму и храму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био је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нарочито дарован, 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 Бога Свом народу, као особито доброчинство, због чега је и био сматран за свети извор који има символичко значење.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Јеванђелист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објашњава да „Силоам“ значи „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послат“.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78072" y="2083724"/>
            <a:ext cx="5198311" cy="45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Догађај </a:t>
            </a:r>
            <a:r>
              <a:rPr lang="sr-Cyrl-RS" dirty="0" err="1"/>
              <a:t>исцјељења</a:t>
            </a:r>
            <a:r>
              <a:rPr lang="sr-Cyrl-RS" dirty="0"/>
              <a:t> </a:t>
            </a:r>
            <a:r>
              <a:rPr lang="sr-Cyrl-RS" dirty="0" err="1"/>
              <a:t>слијепог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934" y="1310185"/>
            <a:ext cx="4885899" cy="5547815"/>
          </a:xfrm>
        </p:spPr>
        <p:txBody>
          <a:bodyPr>
            <a:noAutofit/>
          </a:bodyPr>
          <a:lstStyle/>
          <a:p>
            <a:r>
              <a:rPr lang="ru-RU" sz="2800" dirty="0"/>
              <a:t>Умивши се у Силоамској води, </a:t>
            </a:r>
            <a:r>
              <a:rPr lang="ru-RU" sz="2800" dirty="0" smtClean="0"/>
              <a:t>слијепи </a:t>
            </a:r>
            <a:r>
              <a:rPr lang="ru-RU" sz="2800" dirty="0"/>
              <a:t>од </a:t>
            </a:r>
            <a:r>
              <a:rPr lang="ru-RU" sz="2800" dirty="0" smtClean="0"/>
              <a:t>рођења је прогледао .</a:t>
            </a:r>
          </a:p>
          <a:p>
            <a:r>
              <a:rPr lang="ru-RU" sz="2800" dirty="0" smtClean="0"/>
              <a:t>Ово </a:t>
            </a:r>
            <a:r>
              <a:rPr lang="ru-RU" sz="2800" dirty="0"/>
              <a:t>чудо је изазвало снажан утисак на Његове </a:t>
            </a:r>
            <a:r>
              <a:rPr lang="ru-RU" sz="2800" dirty="0" smtClean="0"/>
              <a:t>сусједе </a:t>
            </a:r>
            <a:r>
              <a:rPr lang="ru-RU" sz="2800" dirty="0"/>
              <a:t>и оне познанике који су га знали, тако да су неки чак сумњали да ли је то онај </a:t>
            </a:r>
            <a:r>
              <a:rPr lang="ru-RU" sz="2800" dirty="0" smtClean="0"/>
              <a:t>слијепац </a:t>
            </a:r>
            <a:r>
              <a:rPr lang="ru-RU" sz="2800" dirty="0"/>
              <a:t>кога су они стално виђали да проси милостињу. прогледао</a:t>
            </a:r>
            <a:r>
              <a:rPr lang="ru-RU" sz="2800" dirty="0" smtClean="0"/>
              <a:t>.</a:t>
            </a:r>
            <a:endParaRPr lang="sr-Latn-R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9046" y="2286001"/>
            <a:ext cx="5426712" cy="40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172</TotalTime>
  <Words>1600</Words>
  <Application>Microsoft Office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Corbel</vt:lpstr>
      <vt:lpstr>Garamond</vt:lpstr>
      <vt:lpstr>Gill Sans MT</vt:lpstr>
      <vt:lpstr>Impact</vt:lpstr>
      <vt:lpstr>Badge</vt:lpstr>
      <vt:lpstr>Organic</vt:lpstr>
      <vt:lpstr>Изљечење слијепог од рођења</vt:lpstr>
      <vt:lpstr>УВОДНИ ПОЈМОВИ</vt:lpstr>
      <vt:lpstr>Догађај исцјељења слијепог</vt:lpstr>
      <vt:lpstr>Догађај исцјељења слијепог</vt:lpstr>
      <vt:lpstr>Догађај исцјељења слијепог</vt:lpstr>
      <vt:lpstr>Догађај исцјељења слијепог</vt:lpstr>
      <vt:lpstr>СИЛОАМСКА БАЊА</vt:lpstr>
      <vt:lpstr>Догађај исцјељења слијепог</vt:lpstr>
      <vt:lpstr>Догађај исцјељења слијепог</vt:lpstr>
      <vt:lpstr>Догађај исцјељења слијепог</vt:lpstr>
      <vt:lpstr>БИБЛИЈСКИ ОПИС</vt:lpstr>
      <vt:lpstr>Догађај исцјељења слијепог</vt:lpstr>
      <vt:lpstr>Догађај исцјељења слијепог</vt:lpstr>
      <vt:lpstr>Догађај исцјељења слијепог</vt:lpstr>
      <vt:lpstr>КВИЗ – шта смо сазнали ДАНАС</vt:lpstr>
      <vt:lpstr>1. У који дан је Христос излијечио слијепог?</vt:lpstr>
      <vt:lpstr>2. У СТАРОМ ЗАВЈЕТУ ВЛАДАЛО ЈЕ МИШЉЕЊЕ ДА СУ СТРАДАЊА И БОЛЕСТ УВИЈЕК ПОСЉЕДИЦА ГРИЈЕХА- ИЛИ РОДИТЕЉА ИЛИ ОНИХ КОЈИ СТРАДАЈУ. </vt:lpstr>
      <vt:lpstr>3. ПРЕМА ЧИЈЕМ ЗАКОНУ СЕ  ЗАСНИВАЛО УЧЕЊЕ ДА БОГ КАЖЊАВА ДЈЕЦУ ЗА КРИВИЦУ ОЧЕВА ОД ТРЕЋЕГ ДО ЧЕТВРТОГ КОЉЕНА?</vt:lpstr>
      <vt:lpstr>4. Ко је испитивао слијепог након његовог исцјељења?</vt:lpstr>
      <vt:lpstr>5. Шта је радио слијепи човјек, када су Христос и апостоли пролазили поред њега? </vt:lpstr>
      <vt:lpstr>6. У НОВОМ ЗАВЈЕТУ ВЛАДАЛО ЈЕ МИШЉЕЊЕ ДА СУ СТРАДАЊА И БОЛЕСТ УВИЈЕК ПОСЉЕДИЦА ГРИЈЕХА- ИЛИ РОДИТЕЉА ИЛИ ОНИХ КОЈИ СТРАДАЈУ. </vt:lpstr>
      <vt:lpstr>7. Они су вјеровали да се све значајније несреће дешавају људима управо као казна за њихове сопствене гријехе или за гријехе њихових родитеља, дједова и прадједова?</vt:lpstr>
      <vt:lpstr>8. ШТА ЗНАЧИ РИЈЕЧ „СИЛОАМ“?</vt:lpstr>
      <vt:lpstr>9. Силоамска бања је била подигнута на Силоамском ...?</vt:lpstr>
      <vt:lpstr>10. По тумачењу фарисејског закона о суботњем одмору, није требало ЧАК НИ…?</vt:lpstr>
      <vt:lpstr>11. „ХРИСТОС ПЉУНУ НА ЗЕМЉУ И НАЧИНИ БЛАТО ОД ЗЕМЉЕ, И ПОМАЗА БЛАТОМ ОЧИ СЛИЈЕПОМЕ“.</vt:lpstr>
      <vt:lpstr>12. Када су Христос и апостоли пролазили поред слијепог човјека који је просио милостињу ученици су упитали:  </vt:lpstr>
      <vt:lpstr>13. Опет рекоше слијепцу: Шта ти велиш за онога што отвори очи твоје? А он рече: _____________ је. </vt:lpstr>
      <vt:lpstr>14. МОЈСИЈЕВ ЗАКОН ЈЕ СМАТРАО ДА БОГ КАЖЊАВА ДЈЕЦУ ЗА КРИВИЦУ ОЧЕВА ОД ___________ ДО _____________ КОЉЕНА.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Изљечење слијепог од рођења</dc:title>
  <dc:creator>Dragan</dc:creator>
  <cp:lastModifiedBy>Dragan</cp:lastModifiedBy>
  <cp:revision>61</cp:revision>
  <dcterms:created xsi:type="dcterms:W3CDTF">2017-03-14T08:19:36Z</dcterms:created>
  <dcterms:modified xsi:type="dcterms:W3CDTF">2017-03-21T09:20:06Z</dcterms:modified>
</cp:coreProperties>
</file>