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66"/>
    <a:srgbClr val="FFFF00"/>
    <a:srgbClr val="FF6600"/>
    <a:srgbClr val="0000FF"/>
    <a:srgbClr val="562BAB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>
        <p:scale>
          <a:sx n="66" d="100"/>
          <a:sy n="66" d="100"/>
        </p:scale>
        <p:origin x="-81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02438DE-4C49-441D-8EBE-46759292097E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90327F3-95C7-4455-AD11-84968E7EF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56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x-none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D5D28-3C84-484C-B3E6-95F8FBEBF63E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F7126-11BD-4CF4-8BEE-64D7B62B41B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x-none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5AA3A-DA10-41C3-9EA1-ADE6864C15F0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F68A-B865-41E3-86A0-2E9C4A0DA592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x-none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BF952-F5EE-4A12-8502-96879AAC5D74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D096C-5809-4029-B060-0B0B936FB06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4576-ACE1-403E-A8AB-E8ED142FCD68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1865-F550-4D49-8415-90104322E76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x-none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1B176-D6CB-4457-ACF1-11D99683D3EA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CAFA-3AC6-4004-A31A-4BD05E13C7C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BC7CB-5D3E-43B5-836D-34DF0BBD1EE8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1A55-B96E-49A4-A11A-DAE8AA51836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x-none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x-none"/>
          </a:p>
        </p:txBody>
      </p:sp>
      <p:sp>
        <p:nvSpPr>
          <p:cNvPr id="5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6B28E-1F5A-4D53-95F0-A7EAA202A49A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6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B6ECD-A093-49FE-A369-6C509236B6D8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x-none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x-none"/>
          </a:p>
        </p:txBody>
      </p:sp>
      <p:sp>
        <p:nvSpPr>
          <p:cNvPr id="7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7D8C-C019-444C-9689-5ADC69EC3C03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8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1F018-02A3-4CCC-8338-AEF475B7226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C050-2FF0-4CE8-B625-AC17DDF47876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4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AA6D-AA10-453A-A451-E497FCEA3DD2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FAEFA-3DB8-4D2E-9F69-6FAF4A0714AE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3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AB5D-1BBC-4E92-A104-8BBDF1D6338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x-none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608F-95B9-490C-B02F-974381D16A70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6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270E4-7A40-4BC6-A0A1-2D9DC7E73602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x-none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FCA5F-7E11-4A6C-8323-339D466C71ED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6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A5945-2902-488A-85DB-3124815D38C2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Чувар места за наслов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Кликните и уредите наслов</a:t>
            </a:r>
            <a:endParaRPr lang="en-US" smtClean="0"/>
          </a:p>
        </p:txBody>
      </p:sp>
      <p:sp>
        <p:nvSpPr>
          <p:cNvPr id="1027" name="Чувар места за 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smtClean="0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820AF-61A5-44E2-AF66-EA86F436C254}" type="datetimeFigureOut">
              <a:rPr lang="x-none"/>
              <a:pPr>
                <a:defRPr/>
              </a:pPr>
              <a:t>12.5.2011</a:t>
            </a:fld>
            <a:endParaRPr lang="x-none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9E5752-F99A-49F5-B4B4-E688B33F61E5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 spd="slow"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-387350"/>
            <a:ext cx="9144000" cy="7245350"/>
          </a:xfrm>
        </p:spPr>
      </p:pic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>
          <a:xfrm>
            <a:off x="1371600" y="6021388"/>
            <a:ext cx="6400800" cy="647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5371" name="Group 11"/>
          <p:cNvGraphicFramePr>
            <a:graphicFrameLocks noGrp="1"/>
          </p:cNvGraphicFramePr>
          <p:nvPr/>
        </p:nvGraphicFramePr>
        <p:xfrm>
          <a:off x="1524000" y="1397000"/>
          <a:ext cx="6096000" cy="50292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06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Reformacija je najprije bila u rukama Njemačkih bogoslova, ali su bili nezadovoljni pa je to prešlo u ruke Njemačkih knezova koji su bili za reformaciju iz ličnih računa.Tako je reformacija bila za njih pojava koliko crkvena toliko i politička.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5369" name="WordArt 102"/>
          <p:cNvSpPr>
            <a:spLocks noChangeArrowheads="1" noChangeShapeType="1" noTextEdit="1"/>
          </p:cNvSpPr>
          <p:nvPr/>
        </p:nvSpPr>
        <p:spPr bwMode="auto">
          <a:xfrm>
            <a:off x="485775" y="-242888"/>
            <a:ext cx="8047038" cy="1727201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ITORIJA REFORMACIJE U NJEMAČKOJ</a:t>
            </a: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0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lum bright="12000"/>
          </a:blip>
          <a:srcRect/>
          <a:stretch>
            <a:fillRect/>
          </a:stretch>
        </p:blipFill>
        <p:spPr>
          <a:xfrm>
            <a:off x="0" y="0"/>
            <a:ext cx="11450638" cy="8523288"/>
          </a:xfrm>
        </p:spPr>
      </p:pic>
      <p:graphicFrame>
        <p:nvGraphicFramePr>
          <p:cNvPr id="17418" name="Group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26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Nj</a:t>
                      </a:r>
                      <a:r>
                        <a:rPr kumimoji="0" lang="sr-Latn-B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emački kneževi se podijele na katolike i reformatore.Njemačkom caru Karlu nije bilo u interesu da se Njemačka cijepa u vjerskom pogledu,pa je bio uz katolike,trudeći se da neko vrijeme ne dođe do oružanog napada.</a:t>
                      </a:r>
                      <a:r>
                        <a:rPr kumimoji="0" lang="sr-Latn-B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                         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8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69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-674688"/>
            <a:ext cx="11522075" cy="7991476"/>
          </a:xfrm>
        </p:spPr>
      </p:pic>
      <p:graphicFrame>
        <p:nvGraphicFramePr>
          <p:cNvPr id="31783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184529"/>
              </p:ext>
            </p:extLst>
          </p:nvPr>
        </p:nvGraphicFramePr>
        <p:xfrm>
          <a:off x="3598863" y="0"/>
          <a:ext cx="5545137" cy="2834640"/>
        </p:xfrm>
        <a:graphic>
          <a:graphicData uri="http://schemas.openxmlformats.org/drawingml/2006/table">
            <a:tbl>
              <a:tblPr/>
              <a:tblGrid>
                <a:gridCol w="5545137"/>
              </a:tblGrid>
              <a:tr h="273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Onda se na saboru u </a:t>
                      </a:r>
                      <a:r>
                        <a:rPr kumimoji="0" lang="sr-Latn-BA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Špajeru</a:t>
                      </a:r>
                      <a:r>
                        <a:rPr kumimoji="0" lang="sr-Latn-B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sr-Latn-BA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1529.g</a:t>
                      </a:r>
                      <a:r>
                        <a:rPr kumimoji="0" lang="sr-Latn-B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. Predloži da se Luter i njegovi istomišljenici protjeraju i da im se zabrani sloboda </a:t>
                      </a:r>
                      <a:r>
                        <a:rPr kumimoji="0" lang="sr-Latn-BA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vjerovanja</a:t>
                      </a:r>
                      <a:r>
                        <a:rPr kumimoji="0" lang="sr-Latn-B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72" name="Group 28"/>
          <p:cNvGraphicFramePr>
            <a:graphicFrameLocks noGrp="1"/>
          </p:cNvGraphicFramePr>
          <p:nvPr/>
        </p:nvGraphicFramePr>
        <p:xfrm>
          <a:off x="1116013" y="3500438"/>
          <a:ext cx="6264275" cy="2449513"/>
        </p:xfrm>
        <a:graphic>
          <a:graphicData uri="http://schemas.openxmlformats.org/drawingml/2006/table">
            <a:tbl>
              <a:tblPr/>
              <a:tblGrid>
                <a:gridCol w="6264275"/>
              </a:tblGrid>
              <a:tr h="244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Ova se odluka ne dopadne pristalicama reformacije,koji naprave protest i iz pristalica  prozovu protestanti.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1763713" y="-5859463"/>
          <a:ext cx="123825" cy="171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Chart" r:id="rId4" imgW="6105449" imgH="1362151" progId="MSGraph.Chart.8">
                  <p:embed followColorScheme="full"/>
                </p:oleObj>
              </mc:Choice>
              <mc:Fallback>
                <p:oleObj name="Chart" r:id="rId4" imgW="6105449" imgH="1362151" progId="MSGraph.Chart.8">
                  <p:embed followColorScheme="full"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-5859463"/>
                        <a:ext cx="123825" cy="1713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2770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-541338" y="-458788"/>
            <a:ext cx="12780963" cy="7751763"/>
          </a:xfrm>
        </p:spPr>
      </p:pic>
      <p:graphicFrame>
        <p:nvGraphicFramePr>
          <p:cNvPr id="35863" name="Group 23"/>
          <p:cNvGraphicFramePr>
            <a:graphicFrameLocks noGrp="1"/>
          </p:cNvGraphicFramePr>
          <p:nvPr>
            <p:ph idx="1"/>
          </p:nvPr>
        </p:nvGraphicFramePr>
        <p:xfrm>
          <a:off x="2484438" y="0"/>
          <a:ext cx="5832475" cy="2592388"/>
        </p:xfrm>
        <a:graphic>
          <a:graphicData uri="http://schemas.openxmlformats.org/drawingml/2006/table">
            <a:tbl>
              <a:tblPr/>
              <a:tblGrid>
                <a:gridCol w="5832475"/>
              </a:tblGrid>
              <a:tr h="259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Rimokatolička crkva je odgovorila kontrarevolucijom.To ostvaruje kroz monaške redove a naročito jezuite koji su bili branioci katolicizma.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76" name="Group 36"/>
          <p:cNvGraphicFramePr>
            <a:graphicFrameLocks noGrp="1"/>
          </p:cNvGraphicFramePr>
          <p:nvPr/>
        </p:nvGraphicFramePr>
        <p:xfrm>
          <a:off x="539750" y="2565400"/>
          <a:ext cx="4824413" cy="3311525"/>
        </p:xfrm>
        <a:graphic>
          <a:graphicData uri="http://schemas.openxmlformats.org/drawingml/2006/table">
            <a:tbl>
              <a:tblPr/>
              <a:tblGrid>
                <a:gridCol w="4824413"/>
              </a:tblGrid>
              <a:tr h="331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Krajem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XVI I po</a:t>
                      </a:r>
                      <a:r>
                        <a:rPr kumimoji="0" lang="sr-Latn-B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četkom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XVII </a:t>
                      </a:r>
                      <a:r>
                        <a:rPr kumimoji="0" lang="sr-Latn-B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vijeka došlo je do oružanog sukoba,koji se javi prvo u Češkoj,odakle se proširi na cijelu Njemačku.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75" name="Group 35"/>
          <p:cNvGraphicFramePr>
            <a:graphicFrameLocks noGrp="1"/>
          </p:cNvGraphicFramePr>
          <p:nvPr/>
        </p:nvGraphicFramePr>
        <p:xfrm>
          <a:off x="5435600" y="4941888"/>
          <a:ext cx="4176713" cy="1371600"/>
        </p:xfrm>
        <a:graphic>
          <a:graphicData uri="http://schemas.openxmlformats.org/drawingml/2006/table">
            <a:tbl>
              <a:tblPr/>
              <a:tblGrid>
                <a:gridCol w="4176713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Tad je počeo tzv. TRIDESETOGODIŠNJI RAT (1618-1648)god.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99" name="Group 39"/>
          <p:cNvGraphicFramePr>
            <a:graphicFrameLocks noGrp="1"/>
          </p:cNvGraphicFramePr>
          <p:nvPr>
            <p:ph sz="half" idx="1"/>
          </p:nvPr>
        </p:nvGraphicFramePr>
        <p:xfrm>
          <a:off x="468313" y="0"/>
          <a:ext cx="7272337" cy="2276475"/>
        </p:xfrm>
        <a:graphic>
          <a:graphicData uri="http://schemas.openxmlformats.org/drawingml/2006/table">
            <a:tbl>
              <a:tblPr/>
              <a:tblGrid>
                <a:gridCol w="7272337"/>
              </a:tblGrid>
              <a:tr h="227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itchFamily="34" charset="0"/>
                        </a:rPr>
                        <a:t>Njemačka se tada podijeli na sjevernu-protestantsku i južnu-rimokatoličku. Katolici su branili uporno svoju vjersku nadmoćnost,a protestanti svoje pravo na slobodu vjere.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06" name="Group 46"/>
          <p:cNvGraphicFramePr>
            <a:graphicFrameLocks noGrp="1"/>
          </p:cNvGraphicFramePr>
          <p:nvPr>
            <p:ph sz="half" idx="2"/>
          </p:nvPr>
        </p:nvGraphicFramePr>
        <p:xfrm>
          <a:off x="468313" y="2276475"/>
          <a:ext cx="8218487" cy="2305050"/>
        </p:xfrm>
        <a:graphic>
          <a:graphicData uri="http://schemas.openxmlformats.org/drawingml/2006/table">
            <a:tbl>
              <a:tblPr/>
              <a:tblGrid>
                <a:gridCol w="8218487"/>
              </a:tblGrid>
              <a:tr h="230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Rat se završio Vestfalskim mirom,1648.g. Kojim je priznata vjerska ravnopravnost protestantima i katolicima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4818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-252413" y="0"/>
            <a:ext cx="9396413" cy="7245350"/>
          </a:xfrm>
        </p:spPr>
      </p:pic>
      <p:graphicFrame>
        <p:nvGraphicFramePr>
          <p:cNvPr id="34832" name="Group 16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22860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87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Luteranstvo se širilo i po drugim evropskim državama u koje su doprli Luterovi spisi i tamo podsticali zapadne hrišćane da se oslobode papstva.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075" name="Group 19"/>
          <p:cNvGraphicFramePr>
            <a:graphicFrameLocks noGrp="1"/>
          </p:cNvGraphicFramePr>
          <p:nvPr/>
        </p:nvGraphicFramePr>
        <p:xfrm>
          <a:off x="0" y="3716338"/>
          <a:ext cx="9144000" cy="22336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23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Latn-B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Luteranstvo je priznato u Švedskoj 1544.g. Zatim u Finskoj i Danskoj. U Norveškoj je luteranstvo postalo drzavna vjera.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5842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42888"/>
            <a:ext cx="9144000" cy="7704138"/>
          </a:xfrm>
        </p:spPr>
      </p:pic>
      <p:sp>
        <p:nvSpPr>
          <p:cNvPr id="48141" name="WordArt 13"/>
          <p:cNvSpPr>
            <a:spLocks noChangeArrowheads="1" noChangeShapeType="1" noTextEdit="1"/>
          </p:cNvSpPr>
          <p:nvPr/>
        </p:nvSpPr>
        <p:spPr bwMode="auto">
          <a:xfrm>
            <a:off x="2771775" y="5562600"/>
            <a:ext cx="58483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014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Radio je:Miloš Đurđević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1" grpId="0" animBg="1"/>
    </p:bld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256</Words>
  <Application>Microsoft Office PowerPoint</Application>
  <PresentationFormat>Пројекција на екрану (4:3)</PresentationFormat>
  <Paragraphs>13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Уграђени OLE сервери</vt:lpstr>
      </vt:variant>
      <vt:variant>
        <vt:i4>1</vt:i4>
      </vt:variant>
      <vt:variant>
        <vt:lpstr>Наслови слајдова</vt:lpstr>
      </vt:variant>
      <vt:variant>
        <vt:i4>7</vt:i4>
      </vt:variant>
    </vt:vector>
  </HeadingPairs>
  <TitlesOfParts>
    <vt:vector size="9" baseType="lpstr">
      <vt:lpstr>Office тема</vt:lpstr>
      <vt:lpstr>Chart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СВЕТИ НИКОЛА</dc:title>
  <dc:creator>user;Милош Ђурђевић;VI 5</dc:creator>
  <cp:lastModifiedBy>user</cp:lastModifiedBy>
  <cp:revision>41</cp:revision>
  <dcterms:created xsi:type="dcterms:W3CDTF">2011-05-01T17:34:55Z</dcterms:created>
  <dcterms:modified xsi:type="dcterms:W3CDTF">2011-05-12T16:08:15Z</dcterms:modified>
</cp:coreProperties>
</file>