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61" r:id="rId4"/>
    <p:sldId id="265" r:id="rId5"/>
    <p:sldId id="266" r:id="rId6"/>
    <p:sldId id="267" r:id="rId7"/>
    <p:sldId id="316" r:id="rId8"/>
    <p:sldId id="317" r:id="rId9"/>
    <p:sldId id="269" r:id="rId10"/>
    <p:sldId id="270" r:id="rId11"/>
    <p:sldId id="271" r:id="rId12"/>
    <p:sldId id="272" r:id="rId13"/>
    <p:sldId id="273" r:id="rId14"/>
    <p:sldId id="318" r:id="rId15"/>
    <p:sldId id="320" r:id="rId16"/>
    <p:sldId id="321" r:id="rId17"/>
    <p:sldId id="322" r:id="rId18"/>
    <p:sldId id="274" r:id="rId19"/>
    <p:sldId id="323" r:id="rId20"/>
    <p:sldId id="325" r:id="rId21"/>
    <p:sldId id="327" r:id="rId22"/>
    <p:sldId id="328" r:id="rId23"/>
    <p:sldId id="329" r:id="rId24"/>
    <p:sldId id="330" r:id="rId25"/>
    <p:sldId id="331" r:id="rId26"/>
    <p:sldId id="332" r:id="rId27"/>
    <p:sldId id="275" r:id="rId28"/>
    <p:sldId id="276" r:id="rId29"/>
    <p:sldId id="300" r:id="rId30"/>
    <p:sldId id="301" r:id="rId31"/>
    <p:sldId id="334" r:id="rId32"/>
    <p:sldId id="336" r:id="rId33"/>
    <p:sldId id="303" r:id="rId34"/>
    <p:sldId id="304" r:id="rId35"/>
    <p:sldId id="306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264" r:id="rId45"/>
  </p:sldIdLst>
  <p:sldSz cx="9144000" cy="6858000" type="screen4x3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  <a:srgbClr val="602E04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793E-C688-40F4-AD47-1444CF993F03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B6DDA-6903-46A1-8A2D-754244E92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4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Маковский К.Е. Иисус Христос.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Икона семи Вселенских</a:t>
            </a:r>
            <a:r>
              <a:rPr lang="ru-RU" baseline="0" dirty="0" smtClean="0"/>
              <a:t> Соборов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Текст появляется щелчком по стрелкам.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http://www.svt-innokentiy.ru/images/mohsi10.JPG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Карл Брюллов. Распятие Иисуса Христа.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Карл Брюллов. Распятие Иисуса Христа.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slide" Target="slide17.xml"/><Relationship Id="rId5" Type="http://schemas.openxmlformats.org/officeDocument/2006/relationships/image" Target="../media/image24.jpeg"/><Relationship Id="rId10" Type="http://schemas.openxmlformats.org/officeDocument/2006/relationships/slide" Target="slide16.xml"/><Relationship Id="rId4" Type="http://schemas.openxmlformats.org/officeDocument/2006/relationships/image" Target="../media/image23.jpe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slide" Target="slide15.xml"/><Relationship Id="rId4" Type="http://schemas.openxmlformats.org/officeDocument/2006/relationships/image" Target="../media/image27.jp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slide" Target="slide13.xml"/><Relationship Id="rId9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slide" Target="slide23.xml"/><Relationship Id="rId3" Type="http://schemas.openxmlformats.org/officeDocument/2006/relationships/image" Target="../media/image3.JPG"/><Relationship Id="rId7" Type="http://schemas.openxmlformats.org/officeDocument/2006/relationships/image" Target="../media/image43.jpg"/><Relationship Id="rId12" Type="http://schemas.openxmlformats.org/officeDocument/2006/relationships/slide" Target="slide22.xml"/><Relationship Id="rId2" Type="http://schemas.openxmlformats.org/officeDocument/2006/relationships/notesSlide" Target="../notesSlides/notesSlide18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slide" Target="slide21.xml"/><Relationship Id="rId5" Type="http://schemas.openxmlformats.org/officeDocument/2006/relationships/image" Target="../media/image41.jpeg"/><Relationship Id="rId15" Type="http://schemas.openxmlformats.org/officeDocument/2006/relationships/slide" Target="slide25.xml"/><Relationship Id="rId10" Type="http://schemas.openxmlformats.org/officeDocument/2006/relationships/slide" Target="slide20.xml"/><Relationship Id="rId4" Type="http://schemas.openxmlformats.org/officeDocument/2006/relationships/image" Target="../media/image40.jpeg"/><Relationship Id="rId9" Type="http://schemas.openxmlformats.org/officeDocument/2006/relationships/image" Target="../media/image45.jpg"/><Relationship Id="rId1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6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30.xml"/><Relationship Id="rId4" Type="http://schemas.openxmlformats.org/officeDocument/2006/relationships/image" Target="../media/image6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13.png"/><Relationship Id="rId4" Type="http://schemas.openxmlformats.org/officeDocument/2006/relationships/image" Target="../media/image6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jeronauka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15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670" y="7200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Закон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Божији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37147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 породицу и школу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Са многим илустрацијама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Саставио: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Протоиереј Серафим Слободској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78645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СТК «</a:t>
            </a:r>
            <a:r>
              <a:rPr lang="ru-RU" sz="1600" dirty="0" err="1" smtClean="0"/>
              <a:t>Светочъ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1934" y="116632"/>
            <a:ext cx="830998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13605"/>
                </a:solidFill>
              </a:rPr>
              <a:t>Православни храмови граде се са олтаром ка истоку</a:t>
            </a:r>
            <a:endParaRPr lang="ru-RU" sz="2400" b="1" dirty="0">
              <a:solidFill>
                <a:srgbClr val="71360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34" y="639852"/>
            <a:ext cx="8309987" cy="6218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10" y="6439594"/>
            <a:ext cx="459111" cy="314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606" y="4620906"/>
            <a:ext cx="7796789" cy="212365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Православни храмови граде се са олтаром ка истоку - према страни света, где излази сунце: Господ Исус Христос је за нас "исток", од Њега нам је засијала вечна Божанствена Светлост. У црквеним молитвама ми називамао Исуса Христа: "Сунцем Правде", "с висине Истока", (тј. "Восток свише"); "Исток је име Њему".</a:t>
            </a:r>
            <a:endParaRPr lang="ru-RU" sz="2200" b="1" dirty="0"/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7670422" y="642109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150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7289" y="116632"/>
            <a:ext cx="652942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13605"/>
                </a:solidFill>
              </a:rPr>
              <a:t>Сваки храм се </a:t>
            </a:r>
            <a:r>
              <a:rPr lang="ru-RU" sz="3200" b="1" dirty="0" smtClean="0">
                <a:solidFill>
                  <a:srgbClr val="713605"/>
                </a:solidFill>
              </a:rPr>
              <a:t>посвећује </a:t>
            </a:r>
            <a:r>
              <a:rPr lang="ru-RU" sz="3200" b="1" dirty="0">
                <a:solidFill>
                  <a:srgbClr val="713605"/>
                </a:solidFill>
              </a:rPr>
              <a:t>Богу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0" y="804474"/>
            <a:ext cx="7872875" cy="5904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563" y="6234929"/>
            <a:ext cx="7872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Воскресенский собор в Ново-Иерусалимском монастыре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10" y="6439594"/>
            <a:ext cx="459111" cy="314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604" y="4968618"/>
            <a:ext cx="8038317" cy="144655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Сваки храм се </a:t>
            </a:r>
            <a:r>
              <a:rPr lang="ru-RU" sz="2200" b="1" dirty="0" smtClean="0"/>
              <a:t>посвећује </a:t>
            </a:r>
            <a:r>
              <a:rPr lang="ru-RU" sz="2200" b="1" dirty="0"/>
              <a:t>Богу, носи име у </a:t>
            </a:r>
            <a:r>
              <a:rPr lang="ru-RU" sz="2200" b="1" dirty="0" smtClean="0"/>
              <a:t>сјећање </a:t>
            </a:r>
            <a:r>
              <a:rPr lang="ru-RU" sz="2200" b="1" dirty="0"/>
              <a:t>на неки свети догађај или на угодника Божијег, на </a:t>
            </a:r>
            <a:r>
              <a:rPr lang="ru-RU" sz="2200" b="1" dirty="0" smtClean="0"/>
              <a:t>примјер</a:t>
            </a:r>
            <a:r>
              <a:rPr lang="ru-RU" sz="2200" b="1" dirty="0"/>
              <a:t>, Тројицки храм, Преображенски, Вазнесењски, Благовештенски, Покровски, Михајло-Архангелски, Никојалевски итд. </a:t>
            </a:r>
            <a:endParaRPr lang="ru-RU" sz="2200" b="1" dirty="0"/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7670422" y="642109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723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7996" y="639852"/>
            <a:ext cx="2843683" cy="6218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2859" y="116632"/>
            <a:ext cx="80182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13605"/>
                </a:solidFill>
              </a:rPr>
              <a:t>У</a:t>
            </a:r>
            <a:r>
              <a:rPr lang="ru-RU" sz="3200" b="1" dirty="0" smtClean="0">
                <a:solidFill>
                  <a:srgbClr val="713605"/>
                </a:solidFill>
              </a:rPr>
              <a:t> храму може бити неколико олтара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2622" y="1052736"/>
            <a:ext cx="120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олтар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561" y="322687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ридел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691" y="322559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ридел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6629" y="6165304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улаз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5" y="1106258"/>
            <a:ext cx="4317172" cy="30460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1967" y="41555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Левый придел в храме Московских святителей Нижегородского подворья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7938" y="1033579"/>
            <a:ext cx="120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лтар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6964" y="1106258"/>
            <a:ext cx="13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Приделни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11" y="5836019"/>
            <a:ext cx="459111" cy="3141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62859" y="4497864"/>
            <a:ext cx="5193052" cy="230832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/>
              </a:rPr>
              <a:t>Ако се у храм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смјешта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неколико олтара, сваки од њих се освећује у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сјећање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на посебан догађај или светитеља. Тада се сви олтари, осим главног,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називају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приделнима - додатима.</a:t>
            </a:r>
            <a:endParaRPr lang="ru-RU" sz="2400" b="1" dirty="0"/>
          </a:p>
        </p:txBody>
      </p:sp>
      <p:sp>
        <p:nvSpPr>
          <p:cNvPr id="19" name="Блок-схема: узел суммирования 18"/>
          <p:cNvSpPr/>
          <p:nvPr/>
        </p:nvSpPr>
        <p:spPr>
          <a:xfrm>
            <a:off x="5194643" y="6150147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60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7" y="116632"/>
            <a:ext cx="828092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Форма </a:t>
            </a:r>
            <a:r>
              <a:rPr lang="ru-RU" sz="3200" b="1" dirty="0" smtClean="0">
                <a:solidFill>
                  <a:srgbClr val="713605"/>
                </a:solidFill>
              </a:rPr>
              <a:t>основе </a:t>
            </a:r>
            <a:r>
              <a:rPr lang="ru-RU" sz="3200" b="1" dirty="0" smtClean="0">
                <a:solidFill>
                  <a:srgbClr val="713605"/>
                </a:solidFill>
              </a:rPr>
              <a:t>храма </a:t>
            </a:r>
            <a:r>
              <a:rPr lang="ru-RU" sz="3200" b="1" dirty="0" smtClean="0">
                <a:solidFill>
                  <a:srgbClr val="713605"/>
                </a:solidFill>
              </a:rPr>
              <a:t>може бити </a:t>
            </a:r>
            <a:r>
              <a:rPr lang="ru-RU" sz="3200" b="1" dirty="0" smtClean="0">
                <a:solidFill>
                  <a:srgbClr val="713605"/>
                </a:solidFill>
              </a:rPr>
              <a:t>различита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0" y="1055778"/>
            <a:ext cx="1639729" cy="286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052736"/>
            <a:ext cx="2035136" cy="2864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2756" y="4854507"/>
            <a:ext cx="1654393" cy="1794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00" y="1055778"/>
            <a:ext cx="2068124" cy="2861456"/>
          </a:xfrm>
          <a:prstGeom prst="rect">
            <a:avLst/>
          </a:prstGeom>
        </p:spPr>
      </p:pic>
      <p:sp>
        <p:nvSpPr>
          <p:cNvPr id="10" name="Пятиугольник 9">
            <a:hlinkClick r:id="rId8" action="ppaction://hlinksldjump"/>
          </p:cNvPr>
          <p:cNvSpPr/>
          <p:nvPr/>
        </p:nvSpPr>
        <p:spPr>
          <a:xfrm>
            <a:off x="3807688" y="4026988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Брод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>
            <a:hlinkClick r:id="rId9" action="ppaction://hlinksldjump"/>
          </p:cNvPr>
          <p:cNvSpPr/>
          <p:nvPr/>
        </p:nvSpPr>
        <p:spPr>
          <a:xfrm>
            <a:off x="981056" y="4026988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Крст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>
            <a:hlinkClick r:id="rId10" action="ppaction://hlinksldjump"/>
          </p:cNvPr>
          <p:cNvSpPr/>
          <p:nvPr/>
        </p:nvSpPr>
        <p:spPr>
          <a:xfrm>
            <a:off x="6542166" y="4038237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Круг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>
            <a:hlinkClick r:id="rId11" action="ppaction://hlinksldjump"/>
          </p:cNvPr>
          <p:cNvSpPr/>
          <p:nvPr/>
        </p:nvSpPr>
        <p:spPr>
          <a:xfrm>
            <a:off x="5039624" y="5877272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Звијезда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920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8" y="873141"/>
            <a:ext cx="2564754" cy="2771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36" y="800581"/>
            <a:ext cx="2672529" cy="2818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46" y="199391"/>
            <a:ext cx="2850402" cy="3445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243" y="5013176"/>
            <a:ext cx="7861515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Најчешће се, </a:t>
            </a:r>
            <a:r>
              <a:rPr lang="ru-RU" sz="2400" b="1" dirty="0"/>
              <a:t>храм, у својој основи, оснива </a:t>
            </a:r>
            <a:r>
              <a:rPr lang="ru-RU" sz="2400" b="1" dirty="0" smtClean="0"/>
              <a:t> </a:t>
            </a:r>
            <a:r>
              <a:rPr lang="ru-RU" sz="2400" b="1" dirty="0"/>
              <a:t>у виду крста. То значи, да је храм посвећен Господу, за нас на Крсту распетом, и да је Крстом Господ Исус Христос нас избавио од власти ђавола.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78" y="3408556"/>
            <a:ext cx="1932738" cy="1493756"/>
          </a:xfrm>
          <a:prstGeom prst="rect">
            <a:avLst/>
          </a:prstGeom>
        </p:spPr>
      </p:pic>
      <p:pic>
        <p:nvPicPr>
          <p:cNvPr id="4" name="Рисунок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12" name="Рисунок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50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7499" y="5013176"/>
            <a:ext cx="7469002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Често се храм оснива у виду издуженог брода, што значи да Црква, слично броду, по образу Нојевог ковчега, нас води по мору живота к тихом пристаништу у Царству Небеском.</a:t>
            </a:r>
            <a:endParaRPr lang="ru-RU" sz="2400" b="1" dirty="0"/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414" y="743025"/>
            <a:ext cx="6027172" cy="3893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7" y="188640"/>
            <a:ext cx="2372922" cy="1399416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58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8469" y="5749805"/>
            <a:ext cx="6667061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Некада се храм устројава у виду круга, и тиме се </a:t>
            </a:r>
            <a:r>
              <a:rPr lang="ru-RU" sz="2400" b="1" dirty="0" smtClean="0"/>
              <a:t>подсјећамо </a:t>
            </a:r>
            <a:r>
              <a:rPr lang="ru-RU" sz="2400" b="1" dirty="0"/>
              <a:t>на </a:t>
            </a:r>
            <a:r>
              <a:rPr lang="ru-RU" sz="2400" b="1" dirty="0" smtClean="0"/>
              <a:t>вјечност </a:t>
            </a:r>
            <a:r>
              <a:rPr lang="ru-RU" sz="2400" b="1" dirty="0"/>
              <a:t>Цркве Христове. </a:t>
            </a:r>
            <a:endParaRPr lang="ru-RU" sz="2400" b="1" dirty="0"/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51" y="321936"/>
            <a:ext cx="2090119" cy="198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" y="449488"/>
            <a:ext cx="3894571" cy="4774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89" y="2420888"/>
            <a:ext cx="3746916" cy="28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141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7270" y="5445224"/>
            <a:ext cx="7387141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Храм може бити устројен и у виду осмоугаоника, као </a:t>
            </a:r>
            <a:r>
              <a:rPr lang="ru-RU" sz="2400" b="1" dirty="0" smtClean="0"/>
              <a:t>звијезда</a:t>
            </a:r>
            <a:r>
              <a:rPr lang="ru-RU" sz="2400" b="1" dirty="0"/>
              <a:t>, означавајући, да Црква, слично водиљи </a:t>
            </a:r>
            <a:r>
              <a:rPr lang="ru-RU" sz="2400" b="1" dirty="0" smtClean="0"/>
              <a:t>звијезди</a:t>
            </a:r>
            <a:r>
              <a:rPr lang="ru-RU" sz="2400" b="1" dirty="0"/>
              <a:t>, сија у овом </a:t>
            </a:r>
            <a:r>
              <a:rPr lang="ru-RU" sz="2400" b="1" dirty="0" smtClean="0"/>
              <a:t>свијету</a:t>
            </a:r>
            <a:r>
              <a:rPr lang="ru-RU" sz="2400" b="1" dirty="0"/>
              <a:t>.</a:t>
            </a:r>
            <a:endParaRPr lang="ru-RU" sz="2400" b="1" dirty="0"/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39"/>
            <a:ext cx="3816349" cy="5088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20" y="1268760"/>
            <a:ext cx="3900710" cy="35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61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5085184"/>
            <a:ext cx="7056784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Здање храма обично се завршава на врху куполом, која представља небо. А купола се завршава на врху главом, на коју се ставља крст, у славу главе Цркве - Исуса Христа.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05"/>
            <a:ext cx="82809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13605"/>
                </a:solidFill>
              </a:rPr>
              <a:t>Здање храма обично се завршава на врху куполом,</a:t>
            </a:r>
            <a:endParaRPr lang="ru-RU" sz="2800" b="1" dirty="0">
              <a:solidFill>
                <a:srgbClr val="71360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556" y="1412776"/>
            <a:ext cx="4136888" cy="3557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52736"/>
            <a:ext cx="381000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3469" y="218531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Купола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494548"/>
            <a:ext cx="2036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Куполни покривач</a:t>
            </a:r>
            <a:endParaRPr lang="ru-RU" sz="3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3083658"/>
            <a:ext cx="88326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611" y="1700808"/>
            <a:ext cx="1675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Барабан</a:t>
            </a:r>
            <a:endParaRPr lang="ru-RU" sz="3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50100" y="2077305"/>
            <a:ext cx="1545836" cy="5596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8981" y="891560"/>
            <a:ext cx="1330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Глава</a:t>
            </a:r>
            <a:endParaRPr lang="ru-RU" sz="30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051720" y="1202679"/>
            <a:ext cx="1944216" cy="6421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925680"/>
            <a:ext cx="1330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Крст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681786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7437" y="116632"/>
            <a:ext cx="70091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Храм </a:t>
            </a:r>
            <a:r>
              <a:rPr lang="ru-RU" sz="3200" b="1" dirty="0" smtClean="0">
                <a:solidFill>
                  <a:srgbClr val="713605"/>
                </a:solidFill>
              </a:rPr>
              <a:t>може имати неколико глава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01" y="980728"/>
            <a:ext cx="1812871" cy="1548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980728"/>
            <a:ext cx="1949381" cy="1940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986080"/>
            <a:ext cx="1740241" cy="1931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05" y="986080"/>
            <a:ext cx="1993697" cy="19083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9086"/>
            <a:ext cx="1872208" cy="23955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" y="3711072"/>
            <a:ext cx="1889760" cy="2468880"/>
          </a:xfrm>
          <a:prstGeom prst="rect">
            <a:avLst/>
          </a:prstGeom>
        </p:spPr>
      </p:pic>
      <p:sp>
        <p:nvSpPr>
          <p:cNvPr id="11" name="Пятиугольник 10">
            <a:hlinkClick r:id="rId10" action="ppaction://hlinksldjump"/>
          </p:cNvPr>
          <p:cNvSpPr/>
          <p:nvPr/>
        </p:nvSpPr>
        <p:spPr>
          <a:xfrm>
            <a:off x="538855" y="2818232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Двиј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>
            <a:hlinkClick r:id="rId11" action="ppaction://hlinksldjump"/>
          </p:cNvPr>
          <p:cNvSpPr/>
          <p:nvPr/>
        </p:nvSpPr>
        <p:spPr>
          <a:xfrm>
            <a:off x="2594362" y="2846543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ятиугольник 15">
            <a:hlinkClick r:id="rId12" action="ppaction://hlinksldjump"/>
          </p:cNvPr>
          <p:cNvSpPr/>
          <p:nvPr/>
        </p:nvSpPr>
        <p:spPr>
          <a:xfrm>
            <a:off x="4690027" y="2818232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>
            <a:hlinkClick r:id="rId13" action="ppaction://hlinksldjump"/>
          </p:cNvPr>
          <p:cNvSpPr/>
          <p:nvPr/>
        </p:nvSpPr>
        <p:spPr>
          <a:xfrm>
            <a:off x="6692457" y="2846543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Седам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>
            <a:hlinkClick r:id="rId14" action="ppaction://hlinksldjump"/>
          </p:cNvPr>
          <p:cNvSpPr/>
          <p:nvPr/>
        </p:nvSpPr>
        <p:spPr>
          <a:xfrm>
            <a:off x="674792" y="6051996"/>
            <a:ext cx="1728192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Девет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>
            <a:hlinkClick r:id="rId15" action="ppaction://hlinksldjump"/>
          </p:cNvPr>
          <p:cNvSpPr/>
          <p:nvPr/>
        </p:nvSpPr>
        <p:spPr>
          <a:xfrm>
            <a:off x="2885484" y="6051996"/>
            <a:ext cx="2112583" cy="4352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Тринаест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>
            <a:hlinkClick r:id="rId16" action="ppaction://hlinksldjump"/>
          </p:cNvPr>
          <p:cNvSpPr/>
          <p:nvPr/>
        </p:nvSpPr>
        <p:spPr>
          <a:xfrm>
            <a:off x="5554123" y="4899868"/>
            <a:ext cx="2742285" cy="1152128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а некада се поставља и већи број глава.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23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772" y="1484784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Храм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његово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 устројство</a:t>
            </a:r>
            <a:endParaRPr lang="ru-RU" sz="6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5589240"/>
            <a:ext cx="604867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</a:t>
            </a:r>
            <a:r>
              <a:rPr lang="ru-RU" sz="2400" b="1" dirty="0" smtClean="0"/>
              <a:t>вије </a:t>
            </a:r>
            <a:r>
              <a:rPr lang="ru-RU" sz="2400" b="1" dirty="0"/>
              <a:t>главе означавају </a:t>
            </a:r>
            <a:r>
              <a:rPr lang="ru-RU" sz="2400" b="1" dirty="0" smtClean="0"/>
              <a:t>двије </a:t>
            </a:r>
            <a:r>
              <a:rPr lang="ru-RU" sz="2400" b="1" dirty="0"/>
              <a:t>природе (Божанску и </a:t>
            </a:r>
            <a:r>
              <a:rPr lang="ru-RU" sz="2400" b="1" dirty="0" smtClean="0"/>
              <a:t>човечјанску</a:t>
            </a:r>
            <a:r>
              <a:rPr lang="ru-RU" sz="2400" b="1" dirty="0"/>
              <a:t>) у Исусу Христу;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2985725" cy="5328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58" y="119206"/>
            <a:ext cx="3996444" cy="5328592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53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9316" y="5589240"/>
            <a:ext cx="7270142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Три </a:t>
            </a:r>
            <a:r>
              <a:rPr lang="ru-RU" sz="2400" b="1" dirty="0" smtClean="0"/>
              <a:t>главе символизују три </a:t>
            </a:r>
            <a:r>
              <a:rPr lang="ru-RU" sz="2400" b="1" dirty="0"/>
              <a:t>Лица </a:t>
            </a:r>
            <a:r>
              <a:rPr lang="ru-RU" sz="2400" b="1" dirty="0" smtClean="0"/>
              <a:t>Свете Тројице.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0" y="923920"/>
            <a:ext cx="3343100" cy="4159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7" y="932322"/>
            <a:ext cx="4479821" cy="4150691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05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7684" y="5749805"/>
            <a:ext cx="568863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Пет </a:t>
            </a:r>
            <a:r>
              <a:rPr lang="ru-RU" sz="2400" b="1" dirty="0"/>
              <a:t>глава - Исуса Христа и четворицу </a:t>
            </a:r>
            <a:r>
              <a:rPr lang="ru-RU" sz="2400" b="1" dirty="0" smtClean="0"/>
              <a:t>јеванђелиста.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07" y="703739"/>
            <a:ext cx="3454017" cy="4788109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69306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31" y="582804"/>
            <a:ext cx="3938954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83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586" y="5749805"/>
            <a:ext cx="7452829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Седам </a:t>
            </a:r>
            <a:r>
              <a:rPr lang="ru-RU" sz="2400" b="1" dirty="0"/>
              <a:t>глава - седам тајни и седам васељенских </a:t>
            </a:r>
            <a:r>
              <a:rPr lang="ru-RU" sz="2400" b="1" dirty="0" smtClean="0"/>
              <a:t>сабора.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1386"/>
            <a:ext cx="3705350" cy="5271591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392388" cy="521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6" y="290502"/>
            <a:ext cx="3859297" cy="5285956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99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3698" y="5934471"/>
            <a:ext cx="5436604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Девет </a:t>
            </a:r>
            <a:r>
              <a:rPr lang="ru-RU" sz="2400" b="1" dirty="0"/>
              <a:t>глава - девет чинова ангелских.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36" y="405747"/>
            <a:ext cx="3649835" cy="5183493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44898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1" y="405747"/>
            <a:ext cx="4237234" cy="51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24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5805264"/>
            <a:ext cx="691276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Тринаест </a:t>
            </a:r>
            <a:r>
              <a:rPr lang="ru-RU" sz="2400" b="1" dirty="0"/>
              <a:t>глава - Исуса Христа и дванаест апостола, а некада се поставља и већи број </a:t>
            </a:r>
            <a:r>
              <a:rPr lang="ru-RU" sz="2400" b="1" dirty="0" smtClean="0"/>
              <a:t>глава.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16" y="449488"/>
            <a:ext cx="3274076" cy="513975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1338"/>
            <a:ext cx="4307461" cy="51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74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7005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6" y="638702"/>
            <a:ext cx="4197863" cy="5197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42762"/>
            <a:ext cx="3898265" cy="5189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7464" y="5980638"/>
            <a:ext cx="132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 </a:t>
            </a:r>
            <a:r>
              <a:rPr lang="ru-RU" dirty="0" smtClean="0"/>
              <a:t>глава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962410"/>
            <a:ext cx="11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33 </a:t>
            </a:r>
            <a:r>
              <a:rPr lang="ru-RU" dirty="0" smtClean="0"/>
              <a:t>главе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005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266704"/>
            <a:ext cx="7740860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Звоњење једног звона назива се "</a:t>
            </a:r>
            <a:r>
              <a:rPr lang="ru-RU" sz="2400" b="1" dirty="0" smtClean="0"/>
              <a:t>благовијест</a:t>
            </a:r>
            <a:r>
              <a:rPr lang="ru-RU" sz="2400" b="1" dirty="0"/>
              <a:t>" (блага, радосна вест о Богослужењу) Звоњење у сва звона, показује хришћанску радост, поводом величанственог празника и назива се "трезвон".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9445" y="116632"/>
            <a:ext cx="686511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Звоњење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звона напомиње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нам 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вишњем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небесном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свијету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80" y="1340768"/>
            <a:ext cx="6979441" cy="392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10" y="6439594"/>
            <a:ext cx="459111" cy="314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4005064"/>
            <a:ext cx="8244377" cy="110799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Звоњење звона употребљава се због тога, да се </a:t>
            </a:r>
            <a:r>
              <a:rPr lang="ru-RU" sz="2200" b="1" dirty="0" smtClean="0"/>
              <a:t>вјерујући </a:t>
            </a:r>
            <a:r>
              <a:rPr lang="ru-RU" sz="2200" b="1" dirty="0"/>
              <a:t>позову на молитву, на Богослужење, као и због тога, да </a:t>
            </a:r>
            <a:r>
              <a:rPr lang="ru-RU" sz="2200" b="1" dirty="0" smtClean="0"/>
              <a:t>обавијести </a:t>
            </a:r>
            <a:r>
              <a:rPr lang="ru-RU" sz="2200" b="1" dirty="0"/>
              <a:t>о најважнијим </a:t>
            </a:r>
            <a:r>
              <a:rPr lang="ru-RU" sz="2200" b="1" dirty="0" smtClean="0"/>
              <a:t>дијеловима </a:t>
            </a:r>
            <a:r>
              <a:rPr lang="ru-RU" sz="2200" b="1" dirty="0"/>
              <a:t>службе која се обавља у храму. </a:t>
            </a:r>
            <a:endParaRPr lang="ru-RU" sz="2200" b="1" dirty="0"/>
          </a:p>
        </p:txBody>
      </p:sp>
      <p:sp>
        <p:nvSpPr>
          <p:cNvPr id="8" name="Блок-схема: узел суммирования 7"/>
          <p:cNvSpPr/>
          <p:nvPr/>
        </p:nvSpPr>
        <p:spPr>
          <a:xfrm>
            <a:off x="8279775" y="6277082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385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708658"/>
            <a:ext cx="6242304" cy="4681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4217638"/>
            <a:ext cx="3096344" cy="267765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Звоњење звона поводом тужног догађаја назива се "перезвон". Звоњење звона подсећа нас на виши, небески свет.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938" y="33961"/>
            <a:ext cx="8421526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Звоњење једног звона назива се "</a:t>
            </a:r>
            <a:r>
              <a:rPr lang="ru-RU" sz="2400" b="1" dirty="0" smtClean="0"/>
              <a:t>благовијест</a:t>
            </a:r>
            <a:r>
              <a:rPr lang="ru-RU" sz="2400" b="1" dirty="0"/>
              <a:t>" (блага, радосна </a:t>
            </a:r>
            <a:r>
              <a:rPr lang="ru-RU" sz="2400" b="1" dirty="0" smtClean="0"/>
              <a:t>вијест </a:t>
            </a:r>
            <a:r>
              <a:rPr lang="ru-RU" sz="2400" b="1" dirty="0"/>
              <a:t>о Богослужењу)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610" y="4547838"/>
            <a:ext cx="5400600" cy="230832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Звоњење једног звона назива се "благовест" (блага, радосна вест о Богослужењу) Звоњење у сва звона, показује хришћанску радост, поводом величанственог празника и назива се "трезвон".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43983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3415"/>
            <a:ext cx="7776865" cy="5832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6019611"/>
            <a:ext cx="7003016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лтар</a:t>
            </a:r>
            <a:r>
              <a:rPr lang="ru-RU" sz="2400" b="1" dirty="0" smtClean="0"/>
              <a:t> је одвојен од средњег дијела </a:t>
            </a:r>
            <a:r>
              <a:rPr lang="ru-RU" sz="2400" b="1" dirty="0"/>
              <a:t>храма </a:t>
            </a:r>
            <a:r>
              <a:rPr lang="ru-RU" sz="2400" b="1" dirty="0" smtClean="0"/>
              <a:t>посебном преградом, која се назива </a:t>
            </a:r>
            <a:r>
              <a:rPr lang="ru-RU" sz="2400" b="1" dirty="0" smtClean="0">
                <a:solidFill>
                  <a:srgbClr val="C00000"/>
                </a:solidFill>
              </a:rPr>
              <a:t>иконостас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41972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290" y="1068673"/>
            <a:ext cx="3267384" cy="3063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796" y="1068673"/>
            <a:ext cx="17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Скинија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0" y="3826220"/>
            <a:ext cx="4104798" cy="2754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799" y="6051535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Соломонов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6313"/>
            <a:ext cx="8147886" cy="769441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Сам Господ је дао </a:t>
            </a:r>
            <a:r>
              <a:rPr lang="ru-RU" sz="2200" b="1" dirty="0" smtClean="0"/>
              <a:t>људима, </a:t>
            </a:r>
            <a:r>
              <a:rPr lang="ru-RU" sz="2200" b="1" dirty="0"/>
              <a:t>у Старом </a:t>
            </a:r>
            <a:r>
              <a:rPr lang="ru-RU" sz="2200" b="1" dirty="0" smtClean="0"/>
              <a:t>завјету, </a:t>
            </a:r>
            <a:r>
              <a:rPr lang="ru-RU" sz="2200" b="1" dirty="0"/>
              <a:t>преко пророка Мојсија упутства како да се </a:t>
            </a:r>
            <a:r>
              <a:rPr lang="ru-RU" sz="2200" b="1" dirty="0" smtClean="0"/>
              <a:t>гради храм </a:t>
            </a:r>
            <a:r>
              <a:rPr lang="ru-RU" sz="2200" b="1" dirty="0"/>
              <a:t>за богослужење.</a:t>
            </a:r>
            <a:endParaRPr lang="ru-RU" sz="2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429000" cy="457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5610019"/>
            <a:ext cx="4032448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Новозавјетни православни </a:t>
            </a:r>
            <a:r>
              <a:rPr lang="ru-RU" sz="2400" b="1" dirty="0"/>
              <a:t>храм </a:t>
            </a:r>
            <a:r>
              <a:rPr lang="ru-RU" sz="2400" b="1" dirty="0" smtClean="0"/>
              <a:t>устрој</a:t>
            </a:r>
            <a:r>
              <a:rPr lang="ru-RU" sz="2400" b="1" dirty="0" smtClean="0"/>
              <a:t>ен је </a:t>
            </a:r>
            <a:r>
              <a:rPr lang="ru-RU" sz="2400" b="1" dirty="0" smtClean="0"/>
              <a:t>по обрасцу старозавјетног.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23812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16632"/>
            <a:ext cx="75608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На</a:t>
            </a:r>
            <a:r>
              <a:rPr lang="ru-RU" sz="3200" b="1" dirty="0" smtClean="0">
                <a:solidFill>
                  <a:srgbClr val="713605"/>
                </a:solidFill>
              </a:rPr>
              <a:t> иконостасу има троја врата (двери)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43" y="974459"/>
            <a:ext cx="6195016" cy="3693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4481565"/>
            <a:ext cx="6816932" cy="1971772"/>
          </a:xfrm>
          <a:prstGeom prst="rect">
            <a:avLst/>
          </a:prstGeom>
        </p:spPr>
      </p:pic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>
            <a:off x="3779912" y="4263950"/>
            <a:ext cx="1728192" cy="435228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Царска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>
            <a:hlinkClick r:id="rId7" action="ppaction://hlinksldjump"/>
          </p:cNvPr>
          <p:cNvSpPr/>
          <p:nvPr/>
        </p:nvSpPr>
        <p:spPr>
          <a:xfrm>
            <a:off x="3371954" y="6181634"/>
            <a:ext cx="2448272" cy="612000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Ђ</a:t>
            </a:r>
            <a:r>
              <a:rPr lang="ru-RU" sz="2400" b="1" dirty="0" smtClean="0">
                <a:solidFill>
                  <a:schemeClr val="tx1"/>
                </a:solidFill>
              </a:rPr>
              <a:t>аконска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633196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Сјеверна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3523" y="63319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Ју</a:t>
            </a:r>
            <a:r>
              <a:rPr lang="ru-RU" sz="2400" b="1" dirty="0" smtClean="0"/>
              <a:t>жна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52970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9" y="192138"/>
            <a:ext cx="7968063" cy="59425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5085184"/>
            <a:ext cx="7632848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Средња врата, највећа, </a:t>
            </a:r>
            <a:r>
              <a:rPr lang="ru-RU" sz="2400" b="1" dirty="0" smtClean="0"/>
              <a:t>смјештају </a:t>
            </a:r>
            <a:r>
              <a:rPr lang="ru-RU" sz="2400" b="1" dirty="0"/>
              <a:t>се у саму средину иконостаса и називају се Царским Вратима, јер кроз њих Сам Господ Исус Христос, Цар Славе, невидљиво пролази ка Светим Даровима.</a:t>
            </a:r>
            <a:endParaRPr lang="ru-RU" sz="2400" b="1" dirty="0"/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098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0" y="188640"/>
            <a:ext cx="7023361" cy="58866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75656" y="5805264"/>
            <a:ext cx="619268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Через </a:t>
            </a:r>
            <a:r>
              <a:rPr lang="ru-RU" sz="2400" b="1" dirty="0" smtClean="0"/>
              <a:t>Царские </a:t>
            </a:r>
            <a:r>
              <a:rPr lang="ru-RU" sz="2400" b="1" dirty="0"/>
              <a:t>врата никому не разрешается проходить, кроме священнослужителей. </a:t>
            </a:r>
          </a:p>
        </p:txBody>
      </p:sp>
      <p:sp>
        <p:nvSpPr>
          <p:cNvPr id="4" name="Стрелка вниз 3"/>
          <p:cNvSpPr/>
          <p:nvPr/>
        </p:nvSpPr>
        <p:spPr>
          <a:xfrm rot="6879002">
            <a:off x="5389742" y="120880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3568754">
            <a:off x="3400741" y="697571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четверенная стрелка 5"/>
          <p:cNvSpPr/>
          <p:nvPr/>
        </p:nvSpPr>
        <p:spPr>
          <a:xfrm>
            <a:off x="4451289" y="2822320"/>
            <a:ext cx="792088" cy="1254751"/>
          </a:xfrm>
          <a:prstGeom prst="quad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3055860" y="2878187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6102192" y="2878187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7005"/>
            <a:ext cx="392388" cy="521697"/>
          </a:xfrm>
          <a:prstGeom prst="rect">
            <a:avLst/>
          </a:prstGeom>
        </p:spPr>
      </p:pic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31983" y="5433831"/>
            <a:ext cx="6680033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 царских врат, со стороны алтаря, висит завеса, которая, смотря по ходу Богослужения, открывается или закрывается.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4870" y="5219905"/>
            <a:ext cx="8434259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Царска врата украшавају се иконама: Благовештења Пресветој Богородици и четворице јеванђелиста, тј. апостола, који су написали Јеванђеље: Матеја, Марка, Луке и Јована. 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60320" y="5638702"/>
            <a:ext cx="514357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Изнад царских врата смешта се икона Тајне вечере.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73289" y="5788137"/>
            <a:ext cx="4536503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Надесно од царских врата увек се смешта икона Спаситеља,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616094" y="5788138"/>
            <a:ext cx="391181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налијево </a:t>
            </a:r>
            <a:r>
              <a:rPr lang="ru-RU" sz="2400" b="1" dirty="0"/>
              <a:t>од царских врата - икона Божије Мајке.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35268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4" grpId="1" animBg="1"/>
      <p:bldP spid="7" grpId="0" animBg="1"/>
      <p:bldP spid="7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" y="1126701"/>
            <a:ext cx="7979231" cy="38415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9572" y="188640"/>
            <a:ext cx="7704856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Бочне двери називају се и ђаконским вратима, јер кроз њих најчешће пролазе ђакони.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869160"/>
            <a:ext cx="2621464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Десно од иконе Спаситеља налазе се јужне двери,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497" y="4869160"/>
            <a:ext cx="2448272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Лијево </a:t>
            </a:r>
            <a:r>
              <a:rPr lang="ru-RU" sz="2400" b="1" dirty="0"/>
              <a:t>од иконе Божије Мајке налазе се </a:t>
            </a:r>
            <a:r>
              <a:rPr lang="ru-RU" sz="2400" b="1" dirty="0" smtClean="0"/>
              <a:t>сјеверне </a:t>
            </a:r>
            <a:r>
              <a:rPr lang="ru-RU" sz="2400" b="1" dirty="0"/>
              <a:t>двери.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44" y="6287469"/>
            <a:ext cx="459111" cy="3141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6345" y="4869160"/>
            <a:ext cx="8011310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тим бочним дверима представљају се архангели Михајло и Гаврило, или први ђакони Стефан и Филип, или првосвештеник Арон и пророк Мојсије. .</a:t>
            </a:r>
            <a:endParaRPr lang="ru-RU" sz="2400" b="1" dirty="0"/>
          </a:p>
        </p:txBody>
      </p:sp>
      <p:sp>
        <p:nvSpPr>
          <p:cNvPr id="11" name="Блок-схема: узел суммирования 10"/>
          <p:cNvSpPr/>
          <p:nvPr/>
        </p:nvSpPr>
        <p:spPr>
          <a:xfrm>
            <a:off x="8101995" y="5877272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99" y="108602"/>
            <a:ext cx="392388" cy="521697"/>
          </a:xfrm>
          <a:prstGeom prst="rect">
            <a:avLst/>
          </a:prstGeom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5400000">
            <a:off x="1870665" y="4203064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894280" y="4203064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695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7" y="116690"/>
            <a:ext cx="8267566" cy="54417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9" y="5642217"/>
            <a:ext cx="6336704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Даље, иза бочних двери иконостаса, смештају се иконе посебно поштованих светитеља. .</a:t>
            </a:r>
            <a:endParaRPr lang="ru-RU" sz="2400" b="1" dirty="0"/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1150615" y="347964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7398336" y="349177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7901280" y="3814036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6471" y="5264222"/>
            <a:ext cx="7272808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Прва икона десно од иконе Спаситеља (не рачунајући јужне двери) мора да буде увек храмовна икона, тојест представа оног празника или светитеља, у чију част је освећен храм.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365888" y="27867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3" y="5376484"/>
            <a:ext cx="5904655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самом врху иконостаса смешта се крст са приказом распетог Господа нашег Исуса Христа на њему.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61831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1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26" y="1268760"/>
            <a:ext cx="5116458" cy="5007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854" y="18539"/>
            <a:ext cx="8272230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Ако се иконостаси уређују у неколико редова, тада се </a:t>
            </a:r>
            <a:r>
              <a:rPr lang="ru-RU" sz="2400" b="1" dirty="0" smtClean="0"/>
              <a:t>обично...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854" y="5301208"/>
            <a:ext cx="475252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другом</a:t>
            </a:r>
            <a:r>
              <a:rPr lang="ru-RU" sz="2400" b="1" dirty="0" smtClean="0">
                <a:solidFill>
                  <a:srgbClr val="0070C0"/>
                </a:solidFill>
              </a:rPr>
              <a:t> реду</a:t>
            </a:r>
            <a:r>
              <a:rPr lang="ru-RU" sz="2400" b="1" dirty="0" smtClean="0"/>
              <a:t> смјештају иконе </a:t>
            </a:r>
            <a:r>
              <a:rPr lang="ru-RU" sz="2400" b="1" dirty="0" smtClean="0">
                <a:solidFill>
                  <a:srgbClr val="C00000"/>
                </a:solidFill>
              </a:rPr>
              <a:t>дванаест празника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4461598">
            <a:off x="3293880" y="455984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662485"/>
            <a:ext cx="273630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</a:rPr>
              <a:t> трећем </a:t>
            </a:r>
            <a:r>
              <a:rPr lang="ru-RU" sz="2400" b="1" dirty="0" smtClean="0"/>
              <a:t>– </a:t>
            </a:r>
            <a:r>
              <a:rPr lang="ru-RU" sz="2400" b="1" dirty="0" smtClean="0"/>
              <a:t>иконе </a:t>
            </a:r>
            <a:r>
              <a:rPr lang="ru-RU" sz="2400" b="1" dirty="0" smtClean="0">
                <a:solidFill>
                  <a:srgbClr val="C00000"/>
                </a:solidFill>
              </a:rPr>
              <a:t>апостола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581912" y="3841291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214" y="1267285"/>
            <a:ext cx="373684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на самом врху - </a:t>
            </a:r>
            <a:r>
              <a:rPr lang="ru-RU" sz="2400" b="1" dirty="0" smtClean="0">
                <a:solidFill>
                  <a:srgbClr val="C00000"/>
                </a:solidFill>
              </a:rPr>
              <a:t>увијек </a:t>
            </a:r>
            <a:r>
              <a:rPr lang="ru-RU" sz="2400" b="1" dirty="0">
                <a:solidFill>
                  <a:srgbClr val="C00000"/>
                </a:solidFill>
              </a:rPr>
              <a:t>се </a:t>
            </a:r>
            <a:r>
              <a:rPr lang="ru-RU" sz="2400" b="1" dirty="0" smtClean="0">
                <a:solidFill>
                  <a:srgbClr val="C00000"/>
                </a:solidFill>
              </a:rPr>
              <a:t>смјешта крст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584010"/>
            <a:ext cx="273630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</a:rPr>
              <a:t> четвртом </a:t>
            </a:r>
            <a:r>
              <a:rPr lang="ru-RU" sz="2400" b="1" dirty="0" smtClean="0"/>
              <a:t>– </a:t>
            </a:r>
            <a:r>
              <a:rPr lang="ru-RU" sz="2400" b="1" dirty="0" smtClean="0"/>
              <a:t>иконе </a:t>
            </a:r>
            <a:r>
              <a:rPr lang="ru-RU" sz="2400" b="1" dirty="0" smtClean="0">
                <a:solidFill>
                  <a:srgbClr val="C00000"/>
                </a:solidFill>
              </a:rPr>
              <a:t>пророка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929808" y="2766211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806048" y="139475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541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Осим</a:t>
            </a:r>
            <a:r>
              <a:rPr lang="ru-RU" sz="2400" b="1" dirty="0" smtClean="0"/>
              <a:t> </a:t>
            </a:r>
            <a:r>
              <a:rPr lang="ru-RU" sz="2400" b="1" dirty="0"/>
              <a:t>иконостаса, </a:t>
            </a:r>
            <a:r>
              <a:rPr lang="ru-RU" sz="2400" b="1" dirty="0" smtClean="0"/>
              <a:t>иконе се размјештају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7" y="1199830"/>
            <a:ext cx="3454726" cy="4025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9" y="1844824"/>
            <a:ext cx="2159553" cy="2879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849253"/>
            <a:ext cx="5112568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/>
              <a:t>по зидовима храма, у великим </a:t>
            </a:r>
            <a:r>
              <a:rPr lang="ru-RU" sz="2400" b="1" dirty="0" smtClean="0">
                <a:solidFill>
                  <a:srgbClr val="C00000"/>
                </a:solidFill>
              </a:rPr>
              <a:t>кивотима</a:t>
            </a:r>
            <a:r>
              <a:rPr lang="ru-RU" sz="2400" b="1" dirty="0"/>
              <a:t>, </a:t>
            </a:r>
            <a:r>
              <a:rPr lang="ru-RU" sz="2400" b="1" dirty="0" smtClean="0"/>
              <a:t>тј</a:t>
            </a:r>
            <a:r>
              <a:rPr lang="ru-RU" sz="2400" b="1" dirty="0"/>
              <a:t>. у посебним великим рамовима,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02" y="2792562"/>
            <a:ext cx="2088827" cy="37193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445224"/>
            <a:ext cx="6192688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такође се рапоређују и на </a:t>
            </a:r>
            <a:r>
              <a:rPr lang="ru-RU" sz="2400" b="1" dirty="0" smtClean="0">
                <a:solidFill>
                  <a:srgbClr val="FF0000"/>
                </a:solidFill>
              </a:rPr>
              <a:t>аналоњ</a:t>
            </a:r>
            <a:r>
              <a:rPr lang="ru-RU" sz="2400" b="1" dirty="0" smtClean="0"/>
              <a:t> тј</a:t>
            </a:r>
            <a:r>
              <a:rPr lang="ru-RU" sz="2400" b="1" dirty="0"/>
              <a:t>. на посебан висок и узак сто са нагнутом горњом страницом.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21337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0" y="764704"/>
            <a:ext cx="4407695" cy="5879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5" y="4148932"/>
            <a:ext cx="3744417" cy="267765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Узвишење, на ком стоје олтар и иконостас, је истурено значајно напред, ка средњем делу храма. То узвишење пред иконостасом назива се солеја.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116632"/>
            <a:ext cx="84969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13605"/>
                </a:solidFill>
              </a:rPr>
              <a:t>Узвишење</a:t>
            </a:r>
            <a:r>
              <a:rPr lang="ru-RU" sz="2800" b="1" dirty="0" smtClean="0">
                <a:solidFill>
                  <a:srgbClr val="713605"/>
                </a:solidFill>
              </a:rPr>
              <a:t> пред </a:t>
            </a:r>
            <a:r>
              <a:rPr lang="ru-RU" sz="2800" b="1" dirty="0">
                <a:solidFill>
                  <a:srgbClr val="713605"/>
                </a:solidFill>
              </a:rPr>
              <a:t>иконостасом </a:t>
            </a:r>
            <a:r>
              <a:rPr lang="ru-RU" sz="2800" b="1" dirty="0" smtClean="0">
                <a:solidFill>
                  <a:srgbClr val="713605"/>
                </a:solidFill>
              </a:rPr>
              <a:t>назива се </a:t>
            </a:r>
            <a:r>
              <a:rPr lang="ru-RU" sz="2800" b="1" dirty="0" smtClean="0">
                <a:solidFill>
                  <a:srgbClr val="C00000"/>
                </a:solidFill>
              </a:rPr>
              <a:t>солеја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3396095" y="5859248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34375" y="1052736"/>
            <a:ext cx="101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Алтарь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 rot="1744540">
            <a:off x="4395405" y="2882541"/>
            <a:ext cx="266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Средняя часть храма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9582" y="764704"/>
            <a:ext cx="4750891" cy="34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75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968" y="116632"/>
            <a:ext cx="83515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Средина солеје, наспрам царских врата, назива се </a:t>
            </a:r>
            <a:r>
              <a:rPr lang="ru-RU" sz="2400" b="1" dirty="0" smtClean="0">
                <a:solidFill>
                  <a:srgbClr val="C00000"/>
                </a:solidFill>
              </a:rPr>
              <a:t>амвоном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3668" y="5805264"/>
            <a:ext cx="597666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Середина солеи, против </a:t>
            </a:r>
            <a:r>
              <a:rPr lang="ru-RU" sz="2400" b="1" dirty="0" smtClean="0"/>
              <a:t>Царских </a:t>
            </a:r>
            <a:r>
              <a:rPr lang="ru-RU" sz="2400" b="1" dirty="0"/>
              <a:t>врат, называется амвоном, </a:t>
            </a:r>
            <a:r>
              <a:rPr lang="ru-RU" sz="2400" b="1" dirty="0" smtClean="0"/>
              <a:t>т.е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C00000"/>
                </a:solidFill>
              </a:rPr>
              <a:t>восхождением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41" y="836712"/>
            <a:ext cx="6792518" cy="4882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8" y="836712"/>
            <a:ext cx="8352064" cy="55680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73922"/>
            <a:ext cx="8208912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амвоне диакон произносит </a:t>
            </a:r>
            <a:r>
              <a:rPr lang="ru-RU" sz="2400" b="1" dirty="0" err="1"/>
              <a:t>ектении</a:t>
            </a:r>
            <a:r>
              <a:rPr lang="ru-RU" sz="2400" b="1" dirty="0"/>
              <a:t> и читает Евангелие.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1" y="847665"/>
            <a:ext cx="8350938" cy="5578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6194998"/>
            <a:ext cx="8208912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 амвону се даје </a:t>
            </a:r>
            <a:r>
              <a:rPr lang="ru-RU" sz="2400" b="1" dirty="0" smtClean="0"/>
              <a:t>вјерујућима </a:t>
            </a:r>
            <a:r>
              <a:rPr lang="ru-RU" sz="2400" b="1" dirty="0"/>
              <a:t>и Свето Причешће..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597008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7" y="116632"/>
            <a:ext cx="8317705" cy="5563621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3036222">
            <a:off x="2129962" y="2394433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517304">
            <a:off x="6356169" y="2011242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1717" y="5301208"/>
            <a:ext cx="4518892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крајевима солеје, поред зидова храма, </a:t>
            </a:r>
            <a:r>
              <a:rPr lang="ru-RU" sz="2400" b="1" dirty="0" smtClean="0"/>
              <a:t>смјештају </a:t>
            </a:r>
            <a:r>
              <a:rPr lang="ru-RU" sz="2400" b="1" dirty="0"/>
              <a:t>се клироси за чтеце и појце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369" y="4692580"/>
            <a:ext cx="3748036" cy="204986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868144" y="5441401"/>
            <a:ext cx="360040" cy="2761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452320" y="6165305"/>
            <a:ext cx="360040" cy="1380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017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272" y="1215851"/>
            <a:ext cx="8189407" cy="4803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12324"/>
            <a:ext cx="8496944" cy="523220"/>
          </a:xfrm>
          <a:prstGeom prst="rect">
            <a:avLst/>
          </a:prstGeom>
          <a:solidFill>
            <a:srgbClr val="FFF7F7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13605"/>
                </a:solidFill>
              </a:rPr>
              <a:t>Старозавјетни </a:t>
            </a:r>
            <a:r>
              <a:rPr lang="ru-RU" sz="2800" b="1" dirty="0" smtClean="0">
                <a:solidFill>
                  <a:srgbClr val="713605"/>
                </a:solidFill>
              </a:rPr>
              <a:t> </a:t>
            </a:r>
            <a:r>
              <a:rPr lang="ru-RU" sz="2800" b="1" dirty="0">
                <a:solidFill>
                  <a:srgbClr val="713605"/>
                </a:solidFill>
              </a:rPr>
              <a:t>храм </a:t>
            </a:r>
            <a:r>
              <a:rPr lang="ru-RU" sz="2800" b="1" dirty="0" smtClean="0">
                <a:solidFill>
                  <a:srgbClr val="713605"/>
                </a:solidFill>
              </a:rPr>
              <a:t>је био подијељен</a:t>
            </a:r>
            <a:r>
              <a:rPr lang="ru-RU" sz="2800" b="1" dirty="0" smtClean="0">
                <a:solidFill>
                  <a:srgbClr val="713605"/>
                </a:solidFill>
              </a:rPr>
              <a:t> </a:t>
            </a:r>
            <a:r>
              <a:rPr lang="ru-RU" sz="2800" b="1" dirty="0">
                <a:solidFill>
                  <a:srgbClr val="713605"/>
                </a:solidFill>
              </a:rPr>
              <a:t>на три </a:t>
            </a:r>
            <a:r>
              <a:rPr lang="ru-RU" sz="2800" b="1" dirty="0" smtClean="0">
                <a:solidFill>
                  <a:srgbClr val="713605"/>
                </a:solidFill>
              </a:rPr>
              <a:t>дијела</a:t>
            </a:r>
            <a:r>
              <a:rPr lang="ru-RU" sz="2800" b="1" dirty="0" smtClean="0">
                <a:solidFill>
                  <a:srgbClr val="713605"/>
                </a:solidFill>
              </a:rPr>
              <a:t>:</a:t>
            </a:r>
            <a:endParaRPr lang="ru-RU" sz="2800" b="1" dirty="0">
              <a:solidFill>
                <a:srgbClr val="713605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07704" y="1340768"/>
            <a:ext cx="504056" cy="9361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06458" y="5343963"/>
            <a:ext cx="7920880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православни хришћански </a:t>
            </a:r>
            <a:r>
              <a:rPr lang="ru-RU" sz="2400" b="1" dirty="0"/>
              <a:t>храм </a:t>
            </a:r>
            <a:r>
              <a:rPr lang="ru-RU" sz="2400" b="1" dirty="0" smtClean="0"/>
              <a:t>се дијели</a:t>
            </a:r>
            <a:r>
              <a:rPr lang="ru-RU" sz="2400" b="1" dirty="0" smtClean="0"/>
              <a:t> </a:t>
            </a:r>
            <a:r>
              <a:rPr lang="ru-RU" sz="2400" b="1" dirty="0"/>
              <a:t>на три </a:t>
            </a:r>
            <a:r>
              <a:rPr lang="ru-RU" sz="2400" b="1" dirty="0" smtClean="0"/>
              <a:t>дијела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738797"/>
            <a:ext cx="201112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Светињи над светињама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7616" y="1026314"/>
            <a:ext cx="221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33"/>
                </a:solidFill>
              </a:rPr>
              <a:t>Светиња</a:t>
            </a:r>
            <a:endParaRPr lang="ru-RU" sz="2800" b="1" dirty="0">
              <a:solidFill>
                <a:srgbClr val="007033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813797" y="1484784"/>
            <a:ext cx="0" cy="129614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2040" y="4005064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ворје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ятиугольник 21">
            <a:hlinkClick r:id="rId5" action="ppaction://hlinksldjump"/>
          </p:cNvPr>
          <p:cNvSpPr/>
          <p:nvPr/>
        </p:nvSpPr>
        <p:spPr>
          <a:xfrm>
            <a:off x="606458" y="5891174"/>
            <a:ext cx="1728192" cy="576064"/>
          </a:xfrm>
          <a:prstGeom prst="homePlat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лтар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Пятиугольник 22">
            <a:hlinkClick r:id="rId6" action="ppaction://hlinksldjump"/>
          </p:cNvPr>
          <p:cNvSpPr/>
          <p:nvPr/>
        </p:nvSpPr>
        <p:spPr>
          <a:xfrm>
            <a:off x="2567616" y="5899942"/>
            <a:ext cx="3998564" cy="576064"/>
          </a:xfrm>
          <a:prstGeom prst="homePlat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33"/>
                </a:solidFill>
              </a:rPr>
              <a:t>Лађа или брод цркве</a:t>
            </a:r>
            <a:endParaRPr lang="ru-RU" sz="2800" b="1" dirty="0">
              <a:solidFill>
                <a:srgbClr val="007033"/>
              </a:solidFill>
            </a:endParaRPr>
          </a:p>
        </p:txBody>
      </p:sp>
      <p:sp>
        <p:nvSpPr>
          <p:cNvPr id="24" name="Пятиугольник 23">
            <a:hlinkClick r:id="rId7" action="ppaction://hlinksldjump"/>
          </p:cNvPr>
          <p:cNvSpPr/>
          <p:nvPr/>
        </p:nvSpPr>
        <p:spPr>
          <a:xfrm>
            <a:off x="6660232" y="5891174"/>
            <a:ext cx="1867106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Припрата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19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16632"/>
            <a:ext cx="8424936" cy="5616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333146"/>
            <a:ext cx="8208912" cy="80021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/>
              <a:t>У клиросима стоје </a:t>
            </a:r>
            <a:r>
              <a:rPr lang="ru-RU" sz="2300" b="1" dirty="0" smtClean="0">
                <a:solidFill>
                  <a:srgbClr val="C00000"/>
                </a:solidFill>
              </a:rPr>
              <a:t>хоругве , </a:t>
            </a:r>
            <a:r>
              <a:rPr lang="ru-RU" sz="2300" b="1" dirty="0" smtClean="0"/>
              <a:t>тј</a:t>
            </a:r>
            <a:r>
              <a:rPr lang="ru-RU" sz="2300" b="1" dirty="0"/>
              <a:t>. иконе на тканини или металу, причвршћене за дугачке држаље, у виду барјака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  <p:sp>
        <p:nvSpPr>
          <p:cNvPr id="6" name="Стрелка вниз 5"/>
          <p:cNvSpPr/>
          <p:nvPr/>
        </p:nvSpPr>
        <p:spPr>
          <a:xfrm rot="14240457">
            <a:off x="1122941" y="1878920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6902343">
            <a:off x="6734987" y="2472493"/>
            <a:ext cx="396000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5556" y="6245443"/>
            <a:ext cx="8208912" cy="44627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/>
              <a:t>Њих носимо у </a:t>
            </a:r>
            <a:r>
              <a:rPr lang="ru-RU" sz="2300" b="1" dirty="0" smtClean="0"/>
              <a:t>вријеме </a:t>
            </a:r>
            <a:r>
              <a:rPr lang="ru-RU" sz="2300" b="1" dirty="0"/>
              <a:t>крсних ходова, као црквена знамења.</a:t>
            </a:r>
            <a:endParaRPr lang="ru-RU" sz="23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276872"/>
            <a:ext cx="3996444" cy="263578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340073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1171" y="5632941"/>
            <a:ext cx="7124048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 храму постоји још и ниски сточић (кануник), на ком стоји приказано распеће и направљено је постоље за </a:t>
            </a:r>
            <a:r>
              <a:rPr lang="ru-RU" sz="2400" b="1" dirty="0" smtClean="0"/>
              <a:t>свијеће</a:t>
            </a:r>
            <a:r>
              <a:rPr lang="ru-RU" sz="2400" b="1" dirty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1" y="188640"/>
            <a:ext cx="7118038" cy="5167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5850735"/>
            <a:ext cx="712879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Испред овог малог столића се служе парастоси (панихиде), тј. заупокојна Богослужења.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4" y="188640"/>
            <a:ext cx="831253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07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7" y="116632"/>
            <a:ext cx="8295825" cy="5579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696562"/>
            <a:ext cx="7964336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Испред икона и налоња стоје </a:t>
            </a:r>
            <a:r>
              <a:rPr lang="ru-RU" sz="2400" b="1" dirty="0" smtClean="0"/>
              <a:t>свијећњаци </a:t>
            </a:r>
            <a:r>
              <a:rPr lang="ru-RU" sz="2400" b="1" dirty="0"/>
              <a:t>(чираци), на које </a:t>
            </a:r>
            <a:r>
              <a:rPr lang="ru-RU" sz="2400" b="1" dirty="0" smtClean="0"/>
              <a:t>вјерујући </a:t>
            </a:r>
            <a:r>
              <a:rPr lang="ru-RU" sz="2400" b="1" dirty="0"/>
              <a:t>стављају </a:t>
            </a:r>
            <a:r>
              <a:rPr lang="ru-RU" sz="2400" b="1" dirty="0" smtClean="0"/>
              <a:t>свијеће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681463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3" y="119548"/>
            <a:ext cx="8314715" cy="6093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5733256"/>
            <a:ext cx="820891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Посредине храма, вверху на потолке, висит </a:t>
            </a:r>
            <a:r>
              <a:rPr lang="ru-RU" sz="2400" b="1" dirty="0">
                <a:solidFill>
                  <a:srgbClr val="C00000"/>
                </a:solidFill>
              </a:rPr>
              <a:t>паникадило</a:t>
            </a:r>
            <a:r>
              <a:rPr lang="ru-RU" sz="2400" b="1" dirty="0"/>
              <a:t>, </a:t>
            </a:r>
            <a:r>
              <a:rPr lang="ru-RU" sz="2400" b="1" dirty="0" smtClean="0"/>
              <a:t>т.е</a:t>
            </a:r>
            <a:r>
              <a:rPr lang="ru-RU" sz="2400" b="1" dirty="0"/>
              <a:t>. большой подсвечник со множеством свечей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2" y="119548"/>
            <a:ext cx="8419976" cy="6327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780" y="5246560"/>
            <a:ext cx="8064896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средини храма, са плафона, виси панкандило (полијелеј, хорос) тј. велики свећњак са много </a:t>
            </a:r>
            <a:r>
              <a:rPr lang="ru-RU" sz="2400" b="1" dirty="0" smtClean="0"/>
              <a:t>свијећа</a:t>
            </a:r>
            <a:r>
              <a:rPr lang="ru-RU" sz="2400" b="1" dirty="0"/>
              <a:t>. Панкандило се пали у свечаним моментима Богослужења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82896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78592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«Закон Божий» </a:t>
            </a:r>
            <a:r>
              <a:rPr lang="ru-RU" b="1" i="1" dirty="0" err="1" smtClean="0"/>
              <a:t>прот</a:t>
            </a:r>
            <a:r>
              <a:rPr lang="ru-RU" b="1" i="1" dirty="0" smtClean="0"/>
              <a:t>. Серафима Слободского в интернете: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8599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Азбука веры </a:t>
            </a:r>
            <a:r>
              <a:rPr lang="ru-RU" dirty="0" smtClean="0"/>
              <a:t>- текст</a:t>
            </a:r>
          </a:p>
          <a:p>
            <a:r>
              <a:rPr lang="en-US" dirty="0" smtClean="0"/>
              <a:t>http://azbyka.ru/dictionary/08/zakon_bozhiy_001-all.shtml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0037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Телепрограмма «Закон Божий» - </a:t>
            </a:r>
            <a:r>
              <a:rPr lang="ru-RU" dirty="0" smtClean="0"/>
              <a:t>текст, видео</a:t>
            </a:r>
          </a:p>
          <a:p>
            <a:r>
              <a:rPr lang="en-US" dirty="0" smtClean="0"/>
              <a:t>http://zakonbozhiy.ru/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7147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Православный портал «Предание» - </a:t>
            </a:r>
            <a:r>
              <a:rPr lang="ru-RU" dirty="0" smtClean="0"/>
              <a:t>аудио</a:t>
            </a:r>
          </a:p>
          <a:p>
            <a:r>
              <a:rPr lang="en-US" dirty="0" smtClean="0"/>
              <a:t>http://www.predanie.ru/mp3/Zakon_Bozhii/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8572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Учебник "Закон Божий" протоиерея Серафима Слободского, написанный в 1957 году в далекой эмиграции, стал любимым чтением многих людей современной России, на нем выросло не одно поколение православных христиан.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«Русский паломник» – православная книга почтой - </a:t>
            </a:r>
            <a:r>
              <a:rPr lang="ru-RU" dirty="0" smtClean="0"/>
              <a:t>купить</a:t>
            </a:r>
          </a:p>
          <a:p>
            <a:r>
              <a:rPr lang="en-US" dirty="0" smtClean="0"/>
              <a:t>http://www.idrp.ru/buy/show_item.php?cat=270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71501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Презентацию выполнила Рябчук С.М. для сайта: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Светочъ</a:t>
            </a:r>
            <a:r>
              <a:rPr lang="ru-RU" sz="1600" b="1" dirty="0" smtClean="0"/>
              <a:t>. Основы православной веры в презентациях»</a:t>
            </a:r>
          </a:p>
          <a:p>
            <a:pPr algn="ctr"/>
            <a:r>
              <a:rPr lang="en-US" sz="1600" dirty="0" smtClean="0"/>
              <a:t>http://svetoch-opk.ru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501317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За сајт </a:t>
            </a:r>
            <a:r>
              <a:rPr lang="sr-Latn-BA" sz="2000" b="1" dirty="0" smtClean="0">
                <a:hlinkClick r:id="rId4"/>
              </a:rPr>
              <a:t>www.vjeronauka.net</a:t>
            </a:r>
            <a:r>
              <a:rPr lang="sr-Cyrl-RS" sz="2000" b="1" dirty="0" smtClean="0"/>
              <a:t>  прилагодио и превод убацио вјероучитељ Драган Ђурић</a:t>
            </a:r>
            <a:endParaRPr lang="sr-Latn-BA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4464493" cy="3348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178369"/>
            <a:ext cx="3312367" cy="4418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808733"/>
            <a:ext cx="3312368" cy="138499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тако и сада 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лтар </a:t>
            </a:r>
            <a:r>
              <a:rPr lang="ru-RU" sz="2800" b="1" dirty="0" smtClean="0"/>
              <a:t>означава – </a:t>
            </a:r>
            <a:r>
              <a:rPr lang="ru-RU" sz="2800" b="1" dirty="0">
                <a:solidFill>
                  <a:srgbClr val="C00000"/>
                </a:solidFill>
              </a:rPr>
              <a:t>Царство </a:t>
            </a:r>
            <a:r>
              <a:rPr lang="ru-RU" sz="2800" b="1" dirty="0" smtClean="0">
                <a:solidFill>
                  <a:srgbClr val="C00000"/>
                </a:solidFill>
              </a:rPr>
              <a:t>Небеско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3482" y="793374"/>
            <a:ext cx="3294441" cy="138499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Како је </a:t>
            </a:r>
            <a:r>
              <a:rPr lang="ru-RU" sz="2800" b="1" dirty="0" smtClean="0">
                <a:solidFill>
                  <a:srgbClr val="0070C0"/>
                </a:solidFill>
              </a:rPr>
              <a:t>Светиња на светињама </a:t>
            </a:r>
            <a:r>
              <a:rPr lang="ru-RU" sz="2800" b="1" dirty="0" smtClean="0"/>
              <a:t> тада означавала,</a:t>
            </a:r>
            <a:endParaRPr lang="ru-RU" sz="2800" b="1" dirty="0"/>
          </a:p>
        </p:txBody>
      </p:sp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301941" y="6205572"/>
            <a:ext cx="446625" cy="6005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6961" y="116632"/>
            <a:ext cx="30309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Светиња светих</a:t>
            </a:r>
            <a:endParaRPr lang="ru-RU" sz="3200" b="1" dirty="0">
              <a:solidFill>
                <a:srgbClr val="713605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67944" y="436366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58086" y="143978"/>
            <a:ext cx="14461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о</a:t>
            </a:r>
            <a:r>
              <a:rPr lang="ru-RU" sz="3200" b="1" dirty="0" smtClean="0">
                <a:solidFill>
                  <a:srgbClr val="713605"/>
                </a:solidFill>
              </a:rPr>
              <a:t>лтар</a:t>
            </a:r>
            <a:endParaRPr lang="ru-RU" sz="3200" b="1" dirty="0">
              <a:solidFill>
                <a:srgbClr val="71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733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173" y="116632"/>
            <a:ext cx="782765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13605"/>
                </a:solidFill>
              </a:rPr>
              <a:t>Првосвештеник је био </a:t>
            </a:r>
            <a:r>
              <a:rPr lang="ru-RU" sz="3200" b="1" u="sng" dirty="0" smtClean="0">
                <a:solidFill>
                  <a:srgbClr val="713605"/>
                </a:solidFill>
              </a:rPr>
              <a:t>прообраз </a:t>
            </a:r>
            <a:r>
              <a:rPr lang="ru-RU" sz="3200" b="1" dirty="0" smtClean="0">
                <a:solidFill>
                  <a:srgbClr val="713605"/>
                </a:solidFill>
              </a:rPr>
              <a:t>Христа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433" y="1196172"/>
            <a:ext cx="266429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Пад у гријех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03753" y="1452070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71905" y="980728"/>
            <a:ext cx="345638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Царство </a:t>
            </a:r>
            <a:r>
              <a:rPr lang="ru-RU" sz="2800" b="1" dirty="0" smtClean="0">
                <a:solidFill>
                  <a:srgbClr val="0070C0"/>
                </a:solidFill>
              </a:rPr>
              <a:t>Небеско затворено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" y="2163553"/>
            <a:ext cx="2837916" cy="38590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01" y="2174075"/>
            <a:ext cx="2666491" cy="38485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68030" y="2176595"/>
            <a:ext cx="2664296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Крвна </a:t>
            </a:r>
            <a:r>
              <a:rPr lang="ru-RU" sz="2800" b="1" dirty="0" smtClean="0"/>
              <a:t>очиститељна </a:t>
            </a:r>
            <a:r>
              <a:rPr lang="ru-RU" sz="2800" b="1" dirty="0" smtClean="0">
                <a:solidFill>
                  <a:srgbClr val="C00000"/>
                </a:solidFill>
              </a:rPr>
              <a:t>жртва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600178" y="4194086"/>
            <a:ext cx="11687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004620" y="5038888"/>
            <a:ext cx="3456384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Царство </a:t>
            </a:r>
            <a:r>
              <a:rPr lang="ru-RU" sz="2800" b="1" dirty="0" smtClean="0">
                <a:solidFill>
                  <a:srgbClr val="0070C0"/>
                </a:solidFill>
              </a:rPr>
              <a:t>Небеско </a:t>
            </a:r>
            <a:r>
              <a:rPr lang="ru-RU" sz="2800" b="1" dirty="0" smtClean="0"/>
              <a:t>отворено</a:t>
            </a:r>
            <a:endParaRPr lang="ru-RU" sz="28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6" y="6290275"/>
            <a:ext cx="459111" cy="314128"/>
          </a:xfrm>
          <a:prstGeom prst="rect">
            <a:avLst/>
          </a:prstGeom>
        </p:spPr>
      </p:pic>
      <p:pic>
        <p:nvPicPr>
          <p:cNvPr id="25" name="Рисунок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358381" y="6286004"/>
            <a:ext cx="387968" cy="52169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53553" y="3010955"/>
            <a:ext cx="8436893" cy="2462213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У Старом </a:t>
            </a:r>
            <a:r>
              <a:rPr lang="ru-RU" sz="2200" b="1" dirty="0" smtClean="0"/>
              <a:t>Завјету </a:t>
            </a:r>
            <a:r>
              <a:rPr lang="ru-RU" sz="2200" b="1" dirty="0"/>
              <a:t>у светињу над светињама нико није могао да улази. Само првосвештеник је могао ући, једном у години, и то само са крвљу очишћујуће жртве. Зна се, Царство Божије </a:t>
            </a:r>
            <a:r>
              <a:rPr lang="ru-RU" sz="2200" b="1" dirty="0" smtClean="0"/>
              <a:t>послије </a:t>
            </a:r>
            <a:r>
              <a:rPr lang="ru-RU" sz="2200" b="1" dirty="0"/>
              <a:t>грехопада, било је затворено за </a:t>
            </a:r>
            <a:r>
              <a:rPr lang="ru-RU" sz="2200" b="1" dirty="0" smtClean="0"/>
              <a:t>човјека</a:t>
            </a:r>
            <a:r>
              <a:rPr lang="ru-RU" sz="2200" b="1" dirty="0"/>
              <a:t>. Првосвештеник је био праобраз Христа, и то служење његово показивало је људима, да ће доћи </a:t>
            </a:r>
            <a:r>
              <a:rPr lang="ru-RU" sz="2200" b="1" dirty="0" smtClean="0"/>
              <a:t>вријеме</a:t>
            </a:r>
            <a:r>
              <a:rPr lang="ru-RU" sz="2200" b="1" dirty="0"/>
              <a:t>, када ће Христос кроз проливање Своје Крви, страдањима на Крсту, отворити Царство Небеско за </a:t>
            </a:r>
            <a:r>
              <a:rPr lang="ru-RU" sz="2200" b="1" dirty="0" smtClean="0"/>
              <a:t>све</a:t>
            </a:r>
            <a:endParaRPr lang="ru-RU" sz="2200" b="1" dirty="0"/>
          </a:p>
        </p:txBody>
      </p:sp>
      <p:sp>
        <p:nvSpPr>
          <p:cNvPr id="24" name="Блок-схема: узел суммирования 23"/>
          <p:cNvSpPr/>
          <p:nvPr/>
        </p:nvSpPr>
        <p:spPr>
          <a:xfrm>
            <a:off x="8149569" y="6381328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718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5" y="4825427"/>
            <a:ext cx="8369231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Ето зашто се, када је Христос умро на Крсту, </a:t>
            </a:r>
            <a:r>
              <a:rPr lang="ru-RU" sz="2400" b="1" dirty="0" smtClean="0"/>
              <a:t>завјеса </a:t>
            </a:r>
            <a:r>
              <a:rPr lang="ru-RU" sz="2400" b="1" dirty="0"/>
              <a:t>у храму, која је заклањала светињу над светињама, </a:t>
            </a:r>
            <a:r>
              <a:rPr lang="ru-RU" sz="2400" b="1" dirty="0" smtClean="0"/>
              <a:t>поцијепала </a:t>
            </a:r>
            <a:r>
              <a:rPr lang="ru-RU" sz="2400" b="1" dirty="0"/>
              <a:t>надвоје: од тог момента Христос је отворио врата Царства Небеског за све, који са </a:t>
            </a:r>
            <a:r>
              <a:rPr lang="ru-RU" sz="2400" b="1" dirty="0" smtClean="0"/>
              <a:t>вјером </a:t>
            </a:r>
            <a:r>
              <a:rPr lang="ru-RU" sz="2400" b="1" dirty="0"/>
              <a:t>прилазе к Њему.</a:t>
            </a:r>
          </a:p>
          <a:p>
            <a:pPr algn="just"/>
            <a:r>
              <a:rPr lang="ru-RU" sz="2400" b="1" dirty="0"/>
              <a:t>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60648"/>
            <a:ext cx="6408711" cy="4357924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36708"/>
            <a:ext cx="438336" cy="582787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301941" y="6205572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151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9" y="116632"/>
            <a:ext cx="23042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Светиња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73363" y="444271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10" y="926563"/>
            <a:ext cx="3943645" cy="51017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163543"/>
            <a:ext cx="459111" cy="314128"/>
          </a:xfrm>
          <a:prstGeom prst="rect">
            <a:avLst/>
          </a:prstGeom>
        </p:spPr>
      </p:pic>
      <p:pic>
        <p:nvPicPr>
          <p:cNvPr id="26" name="Рисунок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81" y="169446"/>
            <a:ext cx="392388" cy="52169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99439" y="151883"/>
            <a:ext cx="385606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средњи дио </a:t>
            </a:r>
            <a:r>
              <a:rPr lang="ru-RU" sz="3200" b="1" dirty="0" smtClean="0">
                <a:solidFill>
                  <a:srgbClr val="713605"/>
                </a:solidFill>
              </a:rPr>
              <a:t>храма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2" y="2087576"/>
            <a:ext cx="4154308" cy="32403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7624" y="1007456"/>
            <a:ext cx="2363888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Само свештеници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7771" y="1007456"/>
            <a:ext cx="3456384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Сви</a:t>
            </a:r>
            <a:r>
              <a:rPr lang="ru-RU" sz="2800" b="1" dirty="0" smtClean="0"/>
              <a:t> вјерујући хришћани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2477" y="4796351"/>
            <a:ext cx="7796789" cy="178510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Светињи одговара, у нашем православном храму, средњи </a:t>
            </a:r>
            <a:r>
              <a:rPr lang="ru-RU" sz="2200" b="1" dirty="0" smtClean="0"/>
              <a:t>дио </a:t>
            </a:r>
            <a:r>
              <a:rPr lang="ru-RU" sz="2200" b="1" dirty="0"/>
              <a:t>храма. У светињу </a:t>
            </a:r>
            <a:r>
              <a:rPr lang="ru-RU" sz="2200" b="1" dirty="0" smtClean="0"/>
              <a:t>старозавјетног </a:t>
            </a:r>
            <a:r>
              <a:rPr lang="ru-RU" sz="2200" b="1" dirty="0"/>
              <a:t>храма нико из народа није имао право да улази, осим свештеника. А у нашем Храму стоје сви </a:t>
            </a:r>
            <a:r>
              <a:rPr lang="ru-RU" sz="2200" b="1" dirty="0" smtClean="0"/>
              <a:t>вјерујући </a:t>
            </a:r>
            <a:r>
              <a:rPr lang="ru-RU" sz="2200" b="1" dirty="0"/>
              <a:t>хришћани, зато што сада ни за кога није затворено Царство Небеско.. </a:t>
            </a:r>
            <a:endParaRPr lang="ru-RU" sz="2200" b="1" dirty="0"/>
          </a:p>
        </p:txBody>
      </p:sp>
      <p:sp>
        <p:nvSpPr>
          <p:cNvPr id="24" name="Блок-схема: узел суммирования 23"/>
          <p:cNvSpPr/>
          <p:nvPr/>
        </p:nvSpPr>
        <p:spPr>
          <a:xfrm>
            <a:off x="7767471" y="6205673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8301941" y="6205572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287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02635"/>
            <a:ext cx="21009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Предворје</a:t>
            </a:r>
            <a:endParaRPr lang="ru-RU" sz="3200" b="1" dirty="0">
              <a:solidFill>
                <a:srgbClr val="713605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444271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32811" y="92587"/>
            <a:ext cx="192742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припрата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" y="790299"/>
            <a:ext cx="4479564" cy="3338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02" y="3483016"/>
            <a:ext cx="4683542" cy="3221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134767"/>
            <a:ext cx="459111" cy="3141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581" y="1484784"/>
            <a:ext cx="4762491" cy="38164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Предворју </a:t>
            </a:r>
            <a:r>
              <a:rPr lang="ru-RU" sz="2200" b="1" dirty="0" smtClean="0"/>
              <a:t>старозавјетног </a:t>
            </a:r>
            <a:r>
              <a:rPr lang="ru-RU" sz="2200" b="1" dirty="0"/>
              <a:t>храма, </a:t>
            </a:r>
            <a:r>
              <a:rPr lang="ru-RU" sz="2200" b="1" dirty="0" smtClean="0"/>
              <a:t>гдје </a:t>
            </a:r>
            <a:r>
              <a:rPr lang="ru-RU" sz="2200" b="1" dirty="0"/>
              <a:t>се налазио сав народ, одговара у православном храму припрата, која сада нема суштинско значење. Раније, овде су стајали оглашени, који се спремају да постану хришћани, и још се нису удостојили тајне крштења. Сада пак, некада тешко сагрешивше и одступиле од Цркве привремено шаљу да стоје у припрати, због исправљења.</a:t>
            </a:r>
            <a:endParaRPr lang="ru-RU" sz="2200" b="1" dirty="0"/>
          </a:p>
        </p:txBody>
      </p:sp>
      <p:sp>
        <p:nvSpPr>
          <p:cNvPr id="11" name="Блок-схема: узел суммирования 10"/>
          <p:cNvSpPr/>
          <p:nvPr/>
        </p:nvSpPr>
        <p:spPr>
          <a:xfrm>
            <a:off x="4693894" y="5229200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59" y="102635"/>
            <a:ext cx="392388" cy="521697"/>
          </a:xfrm>
          <a:prstGeom prst="rect">
            <a:avLst/>
          </a:prstGeom>
        </p:spPr>
      </p:pic>
      <p:pic>
        <p:nvPicPr>
          <p:cNvPr id="13" name="Рисунок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442" flipH="1">
            <a:off x="2993232" y="5991545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64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aff6364a5147903c2dd0a5d278305aa813a1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1742</Words>
  <Application>Microsoft Office PowerPoint</Application>
  <PresentationFormat>On-screen Show (4:3)</PresentationFormat>
  <Paragraphs>203</Paragraphs>
  <Slides>44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Dragan</cp:lastModifiedBy>
  <cp:revision>235</cp:revision>
  <dcterms:created xsi:type="dcterms:W3CDTF">2013-08-15T09:29:33Z</dcterms:created>
  <dcterms:modified xsi:type="dcterms:W3CDTF">2014-10-11T09:09:08Z</dcterms:modified>
</cp:coreProperties>
</file>