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58" r:id="rId4"/>
    <p:sldId id="261" r:id="rId5"/>
    <p:sldId id="263" r:id="rId6"/>
    <p:sldId id="264" r:id="rId7"/>
    <p:sldId id="262" r:id="rId8"/>
    <p:sldId id="265" r:id="rId9"/>
    <p:sldId id="267" r:id="rId10"/>
    <p:sldId id="268" r:id="rId11"/>
    <p:sldId id="269" r:id="rId12"/>
    <p:sldId id="270" r:id="rId13"/>
    <p:sldId id="271" r:id="rId14"/>
    <p:sldId id="272" r:id="rId15"/>
    <p:sldId id="273" r:id="rId16"/>
    <p:sldId id="274" r:id="rId17"/>
    <p:sldId id="275" r:id="rId18"/>
    <p:sldId id="276" r:id="rId19"/>
    <p:sldId id="278" r:id="rId20"/>
    <p:sldId id="277" r:id="rId21"/>
    <p:sldId id="279" r:id="rId22"/>
    <p:sldId id="280" r:id="rId23"/>
    <p:sldId id="281" r:id="rId24"/>
  </p:sldIdLst>
  <p:sldSz cx="9144000" cy="6858000" type="screen4x3"/>
  <p:notesSz cx="6858000" cy="9144000"/>
  <p:custDataLst>
    <p:tags r:id="rId26"/>
  </p:custDataLst>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B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C0974-A8CB-4663-8233-5F4F10C009BE}" type="datetimeFigureOut">
              <a:rPr lang="sr-Latn-BA" smtClean="0"/>
              <a:t>13.10.2014</a:t>
            </a:fld>
            <a:endParaRPr lang="sr-Latn-B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B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B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637E0-B87C-45DA-A397-8C20A5CBCCDA}" type="slidenum">
              <a:rPr lang="sr-Latn-BA" smtClean="0"/>
              <a:t>‹#›</a:t>
            </a:fld>
            <a:endParaRPr lang="sr-Latn-BA"/>
          </a:p>
        </p:txBody>
      </p:sp>
    </p:spTree>
    <p:extLst>
      <p:ext uri="{BB962C8B-B14F-4D97-AF65-F5344CB8AC3E}">
        <p14:creationId xmlns:p14="http://schemas.microsoft.com/office/powerpoint/2010/main" val="213289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1</a:t>
            </a:fld>
            <a:endParaRPr lang="sr-Latn-BA"/>
          </a:p>
        </p:txBody>
      </p:sp>
    </p:spTree>
    <p:extLst>
      <p:ext uri="{BB962C8B-B14F-4D97-AF65-F5344CB8AC3E}">
        <p14:creationId xmlns:p14="http://schemas.microsoft.com/office/powerpoint/2010/main" val="4274312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10</a:t>
            </a:fld>
            <a:endParaRPr lang="sr-Latn-BA"/>
          </a:p>
        </p:txBody>
      </p:sp>
    </p:spTree>
    <p:extLst>
      <p:ext uri="{BB962C8B-B14F-4D97-AF65-F5344CB8AC3E}">
        <p14:creationId xmlns:p14="http://schemas.microsoft.com/office/powerpoint/2010/main" val="63867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11</a:t>
            </a:fld>
            <a:endParaRPr lang="sr-Latn-BA"/>
          </a:p>
        </p:txBody>
      </p:sp>
    </p:spTree>
    <p:extLst>
      <p:ext uri="{BB962C8B-B14F-4D97-AF65-F5344CB8AC3E}">
        <p14:creationId xmlns:p14="http://schemas.microsoft.com/office/powerpoint/2010/main" val="360874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12</a:t>
            </a:fld>
            <a:endParaRPr lang="sr-Latn-BA"/>
          </a:p>
        </p:txBody>
      </p:sp>
    </p:spTree>
    <p:extLst>
      <p:ext uri="{BB962C8B-B14F-4D97-AF65-F5344CB8AC3E}">
        <p14:creationId xmlns:p14="http://schemas.microsoft.com/office/powerpoint/2010/main" val="2729033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13</a:t>
            </a:fld>
            <a:endParaRPr lang="sr-Latn-BA"/>
          </a:p>
        </p:txBody>
      </p:sp>
    </p:spTree>
    <p:extLst>
      <p:ext uri="{BB962C8B-B14F-4D97-AF65-F5344CB8AC3E}">
        <p14:creationId xmlns:p14="http://schemas.microsoft.com/office/powerpoint/2010/main" val="244204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14</a:t>
            </a:fld>
            <a:endParaRPr lang="sr-Latn-BA"/>
          </a:p>
        </p:txBody>
      </p:sp>
    </p:spTree>
    <p:extLst>
      <p:ext uri="{BB962C8B-B14F-4D97-AF65-F5344CB8AC3E}">
        <p14:creationId xmlns:p14="http://schemas.microsoft.com/office/powerpoint/2010/main" val="2315198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15</a:t>
            </a:fld>
            <a:endParaRPr lang="sr-Latn-BA"/>
          </a:p>
        </p:txBody>
      </p:sp>
    </p:spTree>
    <p:extLst>
      <p:ext uri="{BB962C8B-B14F-4D97-AF65-F5344CB8AC3E}">
        <p14:creationId xmlns:p14="http://schemas.microsoft.com/office/powerpoint/2010/main" val="2684840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16</a:t>
            </a:fld>
            <a:endParaRPr lang="sr-Latn-BA"/>
          </a:p>
        </p:txBody>
      </p:sp>
    </p:spTree>
    <p:extLst>
      <p:ext uri="{BB962C8B-B14F-4D97-AF65-F5344CB8AC3E}">
        <p14:creationId xmlns:p14="http://schemas.microsoft.com/office/powerpoint/2010/main" val="3602959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17</a:t>
            </a:fld>
            <a:endParaRPr lang="sr-Latn-BA"/>
          </a:p>
        </p:txBody>
      </p:sp>
    </p:spTree>
    <p:extLst>
      <p:ext uri="{BB962C8B-B14F-4D97-AF65-F5344CB8AC3E}">
        <p14:creationId xmlns:p14="http://schemas.microsoft.com/office/powerpoint/2010/main" val="1899747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18</a:t>
            </a:fld>
            <a:endParaRPr lang="sr-Latn-BA"/>
          </a:p>
        </p:txBody>
      </p:sp>
    </p:spTree>
    <p:extLst>
      <p:ext uri="{BB962C8B-B14F-4D97-AF65-F5344CB8AC3E}">
        <p14:creationId xmlns:p14="http://schemas.microsoft.com/office/powerpoint/2010/main" val="160806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19</a:t>
            </a:fld>
            <a:endParaRPr lang="sr-Latn-BA"/>
          </a:p>
        </p:txBody>
      </p:sp>
    </p:spTree>
    <p:extLst>
      <p:ext uri="{BB962C8B-B14F-4D97-AF65-F5344CB8AC3E}">
        <p14:creationId xmlns:p14="http://schemas.microsoft.com/office/powerpoint/2010/main" val="197732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2</a:t>
            </a:fld>
            <a:endParaRPr lang="sr-Latn-BA"/>
          </a:p>
        </p:txBody>
      </p:sp>
    </p:spTree>
    <p:extLst>
      <p:ext uri="{BB962C8B-B14F-4D97-AF65-F5344CB8AC3E}">
        <p14:creationId xmlns:p14="http://schemas.microsoft.com/office/powerpoint/2010/main" val="2179006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20</a:t>
            </a:fld>
            <a:endParaRPr lang="sr-Latn-BA"/>
          </a:p>
        </p:txBody>
      </p:sp>
    </p:spTree>
    <p:extLst>
      <p:ext uri="{BB962C8B-B14F-4D97-AF65-F5344CB8AC3E}">
        <p14:creationId xmlns:p14="http://schemas.microsoft.com/office/powerpoint/2010/main" val="4281207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21</a:t>
            </a:fld>
            <a:endParaRPr lang="sr-Latn-BA"/>
          </a:p>
        </p:txBody>
      </p:sp>
    </p:spTree>
    <p:extLst>
      <p:ext uri="{BB962C8B-B14F-4D97-AF65-F5344CB8AC3E}">
        <p14:creationId xmlns:p14="http://schemas.microsoft.com/office/powerpoint/2010/main" val="3594383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22</a:t>
            </a:fld>
            <a:endParaRPr lang="sr-Latn-BA"/>
          </a:p>
        </p:txBody>
      </p:sp>
    </p:spTree>
    <p:extLst>
      <p:ext uri="{BB962C8B-B14F-4D97-AF65-F5344CB8AC3E}">
        <p14:creationId xmlns:p14="http://schemas.microsoft.com/office/powerpoint/2010/main" val="205653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23</a:t>
            </a:fld>
            <a:endParaRPr lang="sr-Latn-BA"/>
          </a:p>
        </p:txBody>
      </p:sp>
    </p:spTree>
    <p:extLst>
      <p:ext uri="{BB962C8B-B14F-4D97-AF65-F5344CB8AC3E}">
        <p14:creationId xmlns:p14="http://schemas.microsoft.com/office/powerpoint/2010/main" val="341724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3</a:t>
            </a:fld>
            <a:endParaRPr lang="sr-Latn-BA"/>
          </a:p>
        </p:txBody>
      </p:sp>
    </p:spTree>
    <p:extLst>
      <p:ext uri="{BB962C8B-B14F-4D97-AF65-F5344CB8AC3E}">
        <p14:creationId xmlns:p14="http://schemas.microsoft.com/office/powerpoint/2010/main" val="3216449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4</a:t>
            </a:fld>
            <a:endParaRPr lang="sr-Latn-BA"/>
          </a:p>
        </p:txBody>
      </p:sp>
    </p:spTree>
    <p:extLst>
      <p:ext uri="{BB962C8B-B14F-4D97-AF65-F5344CB8AC3E}">
        <p14:creationId xmlns:p14="http://schemas.microsoft.com/office/powerpoint/2010/main" val="2533967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5</a:t>
            </a:fld>
            <a:endParaRPr lang="sr-Latn-BA"/>
          </a:p>
        </p:txBody>
      </p:sp>
    </p:spTree>
    <p:extLst>
      <p:ext uri="{BB962C8B-B14F-4D97-AF65-F5344CB8AC3E}">
        <p14:creationId xmlns:p14="http://schemas.microsoft.com/office/powerpoint/2010/main" val="3924803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6</a:t>
            </a:fld>
            <a:endParaRPr lang="sr-Latn-BA"/>
          </a:p>
        </p:txBody>
      </p:sp>
    </p:spTree>
    <p:extLst>
      <p:ext uri="{BB962C8B-B14F-4D97-AF65-F5344CB8AC3E}">
        <p14:creationId xmlns:p14="http://schemas.microsoft.com/office/powerpoint/2010/main" val="299889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7</a:t>
            </a:fld>
            <a:endParaRPr lang="sr-Latn-BA"/>
          </a:p>
        </p:txBody>
      </p:sp>
    </p:spTree>
    <p:extLst>
      <p:ext uri="{BB962C8B-B14F-4D97-AF65-F5344CB8AC3E}">
        <p14:creationId xmlns:p14="http://schemas.microsoft.com/office/powerpoint/2010/main" val="260223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8</a:t>
            </a:fld>
            <a:endParaRPr lang="sr-Latn-BA"/>
          </a:p>
        </p:txBody>
      </p:sp>
    </p:spTree>
    <p:extLst>
      <p:ext uri="{BB962C8B-B14F-4D97-AF65-F5344CB8AC3E}">
        <p14:creationId xmlns:p14="http://schemas.microsoft.com/office/powerpoint/2010/main" val="2879582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9CD637E0-B87C-45DA-A397-8C20A5CBCCDA}" type="slidenum">
              <a:rPr lang="sr-Latn-BA" smtClean="0"/>
              <a:t>9</a:t>
            </a:fld>
            <a:endParaRPr lang="sr-Latn-BA"/>
          </a:p>
        </p:txBody>
      </p:sp>
    </p:spTree>
    <p:extLst>
      <p:ext uri="{BB962C8B-B14F-4D97-AF65-F5344CB8AC3E}">
        <p14:creationId xmlns:p14="http://schemas.microsoft.com/office/powerpoint/2010/main" val="287503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0559D14-EB62-4ECE-8188-E1C4ACFF114A}" type="datetimeFigureOut">
              <a:rPr lang="sr-Latn-CS" smtClean="0"/>
              <a:pPr/>
              <a:t>13.10.2014</a:t>
            </a:fld>
            <a:endParaRPr lang="sr-Cyrl-CS"/>
          </a:p>
        </p:txBody>
      </p:sp>
      <p:sp>
        <p:nvSpPr>
          <p:cNvPr id="17" name="Footer Placeholder 16"/>
          <p:cNvSpPr>
            <a:spLocks noGrp="1"/>
          </p:cNvSpPr>
          <p:nvPr>
            <p:ph type="ftr" sz="quarter" idx="11"/>
          </p:nvPr>
        </p:nvSpPr>
        <p:spPr/>
        <p:txBody>
          <a:bodyPr/>
          <a:lstStyle/>
          <a:p>
            <a:endParaRPr lang="sr-Cyrl-CS"/>
          </a:p>
        </p:txBody>
      </p:sp>
      <p:sp>
        <p:nvSpPr>
          <p:cNvPr id="29" name="Slide Number Placeholder 28"/>
          <p:cNvSpPr>
            <a:spLocks noGrp="1"/>
          </p:cNvSpPr>
          <p:nvPr>
            <p:ph type="sldNum" sz="quarter" idx="12"/>
          </p:nvPr>
        </p:nvSpPr>
        <p:spPr/>
        <p:txBody>
          <a:bodyPr/>
          <a:lstStyle/>
          <a:p>
            <a:fld id="{11C96334-DEC3-4B26-8D55-DDD3B707F3AD}" type="slidenum">
              <a:rPr lang="sr-Cyrl-CS" smtClean="0"/>
              <a:pPr/>
              <a:t>‹#›</a:t>
            </a:fld>
            <a:endParaRPr lang="sr-Cyrl-C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559D14-EB62-4ECE-8188-E1C4ACFF114A}" type="datetimeFigureOut">
              <a:rPr lang="sr-Latn-CS" smtClean="0"/>
              <a:pPr/>
              <a:t>13.10.2014</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11C96334-DEC3-4B26-8D55-DDD3B707F3AD}" type="slidenum">
              <a:rPr lang="sr-Cyrl-CS" smtClean="0"/>
              <a:pPr/>
              <a:t>‹#›</a:t>
            </a:fld>
            <a:endParaRPr lang="sr-Cyrl-C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559D14-EB62-4ECE-8188-E1C4ACFF114A}" type="datetimeFigureOut">
              <a:rPr lang="sr-Latn-CS" smtClean="0"/>
              <a:pPr/>
              <a:t>13.10.2014</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11C96334-DEC3-4B26-8D55-DDD3B707F3AD}" type="slidenum">
              <a:rPr lang="sr-Cyrl-CS" smtClean="0"/>
              <a:pPr/>
              <a:t>‹#›</a:t>
            </a:fld>
            <a:endParaRPr lang="sr-Cyrl-C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559D14-EB62-4ECE-8188-E1C4ACFF114A}" type="datetimeFigureOut">
              <a:rPr lang="sr-Latn-CS" smtClean="0"/>
              <a:pPr/>
              <a:t>13.10.2014</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11C96334-DEC3-4B26-8D55-DDD3B707F3AD}" type="slidenum">
              <a:rPr lang="sr-Cyrl-CS" smtClean="0"/>
              <a:pPr/>
              <a:t>‹#›</a:t>
            </a:fld>
            <a:endParaRPr lang="sr-Cyrl-CS"/>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559D14-EB62-4ECE-8188-E1C4ACFF114A}" type="datetimeFigureOut">
              <a:rPr lang="sr-Latn-CS" smtClean="0"/>
              <a:pPr/>
              <a:t>13.10.2014</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a:xfrm>
            <a:off x="7924800" y="6416675"/>
            <a:ext cx="762000" cy="365125"/>
          </a:xfrm>
        </p:spPr>
        <p:txBody>
          <a:bodyPr/>
          <a:lstStyle/>
          <a:p>
            <a:fld id="{11C96334-DEC3-4B26-8D55-DDD3B707F3AD}" type="slidenum">
              <a:rPr lang="sr-Cyrl-CS" smtClean="0"/>
              <a:pPr/>
              <a:t>‹#›</a:t>
            </a:fld>
            <a:endParaRPr lang="sr-Cyrl-C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559D14-EB62-4ECE-8188-E1C4ACFF114A}" type="datetimeFigureOut">
              <a:rPr lang="sr-Latn-CS" smtClean="0"/>
              <a:pPr/>
              <a:t>13.10.2014</a:t>
            </a:fld>
            <a:endParaRPr lang="sr-Cyrl-CS"/>
          </a:p>
        </p:txBody>
      </p:sp>
      <p:sp>
        <p:nvSpPr>
          <p:cNvPr id="6" name="Footer Placeholder 5"/>
          <p:cNvSpPr>
            <a:spLocks noGrp="1"/>
          </p:cNvSpPr>
          <p:nvPr>
            <p:ph type="ftr" sz="quarter" idx="11"/>
          </p:nvPr>
        </p:nvSpPr>
        <p:spPr/>
        <p:txBody>
          <a:bodyPr/>
          <a:lstStyle/>
          <a:p>
            <a:endParaRPr lang="sr-Cyrl-CS"/>
          </a:p>
        </p:txBody>
      </p:sp>
      <p:sp>
        <p:nvSpPr>
          <p:cNvPr id="7" name="Slide Number Placeholder 6"/>
          <p:cNvSpPr>
            <a:spLocks noGrp="1"/>
          </p:cNvSpPr>
          <p:nvPr>
            <p:ph type="sldNum" sz="quarter" idx="12"/>
          </p:nvPr>
        </p:nvSpPr>
        <p:spPr/>
        <p:txBody>
          <a:bodyPr/>
          <a:lstStyle/>
          <a:p>
            <a:fld id="{11C96334-DEC3-4B26-8D55-DDD3B707F3AD}" type="slidenum">
              <a:rPr lang="sr-Cyrl-CS" smtClean="0"/>
              <a:pPr/>
              <a:t>‹#›</a:t>
            </a:fld>
            <a:endParaRPr lang="sr-Cyrl-C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0559D14-EB62-4ECE-8188-E1C4ACFF114A}" type="datetimeFigureOut">
              <a:rPr lang="sr-Latn-CS" smtClean="0"/>
              <a:pPr/>
              <a:t>13.10.2014</a:t>
            </a:fld>
            <a:endParaRPr lang="sr-Cyrl-CS"/>
          </a:p>
        </p:txBody>
      </p:sp>
      <p:sp>
        <p:nvSpPr>
          <p:cNvPr id="8" name="Footer Placeholder 7"/>
          <p:cNvSpPr>
            <a:spLocks noGrp="1"/>
          </p:cNvSpPr>
          <p:nvPr>
            <p:ph type="ftr" sz="quarter" idx="11"/>
          </p:nvPr>
        </p:nvSpPr>
        <p:spPr/>
        <p:txBody>
          <a:bodyPr/>
          <a:lstStyle/>
          <a:p>
            <a:endParaRPr lang="sr-Cyrl-CS"/>
          </a:p>
        </p:txBody>
      </p:sp>
      <p:sp>
        <p:nvSpPr>
          <p:cNvPr id="9" name="Slide Number Placeholder 8"/>
          <p:cNvSpPr>
            <a:spLocks noGrp="1"/>
          </p:cNvSpPr>
          <p:nvPr>
            <p:ph type="sldNum" sz="quarter" idx="12"/>
          </p:nvPr>
        </p:nvSpPr>
        <p:spPr/>
        <p:txBody>
          <a:bodyPr/>
          <a:lstStyle/>
          <a:p>
            <a:fld id="{11C96334-DEC3-4B26-8D55-DDD3B707F3AD}" type="slidenum">
              <a:rPr lang="sr-Cyrl-CS" smtClean="0"/>
              <a:pPr/>
              <a:t>‹#›</a:t>
            </a:fld>
            <a:endParaRPr lang="sr-Cyrl-C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559D14-EB62-4ECE-8188-E1C4ACFF114A}" type="datetimeFigureOut">
              <a:rPr lang="sr-Latn-CS" smtClean="0"/>
              <a:pPr/>
              <a:t>13.10.2014</a:t>
            </a:fld>
            <a:endParaRPr lang="sr-Cyrl-CS"/>
          </a:p>
        </p:txBody>
      </p:sp>
      <p:sp>
        <p:nvSpPr>
          <p:cNvPr id="4" name="Footer Placeholder 3"/>
          <p:cNvSpPr>
            <a:spLocks noGrp="1"/>
          </p:cNvSpPr>
          <p:nvPr>
            <p:ph type="ftr" sz="quarter" idx="11"/>
          </p:nvPr>
        </p:nvSpPr>
        <p:spPr/>
        <p:txBody>
          <a:bodyPr/>
          <a:lstStyle/>
          <a:p>
            <a:endParaRPr lang="sr-Cyrl-CS"/>
          </a:p>
        </p:txBody>
      </p:sp>
      <p:sp>
        <p:nvSpPr>
          <p:cNvPr id="5" name="Slide Number Placeholder 4"/>
          <p:cNvSpPr>
            <a:spLocks noGrp="1"/>
          </p:cNvSpPr>
          <p:nvPr>
            <p:ph type="sldNum" sz="quarter" idx="12"/>
          </p:nvPr>
        </p:nvSpPr>
        <p:spPr/>
        <p:txBody>
          <a:bodyPr/>
          <a:lstStyle/>
          <a:p>
            <a:fld id="{11C96334-DEC3-4B26-8D55-DDD3B707F3AD}" type="slidenum">
              <a:rPr lang="sr-Cyrl-CS" smtClean="0"/>
              <a:pPr/>
              <a:t>‹#›</a:t>
            </a:fld>
            <a:endParaRPr lang="sr-Cyrl-C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59D14-EB62-4ECE-8188-E1C4ACFF114A}" type="datetimeFigureOut">
              <a:rPr lang="sr-Latn-CS" smtClean="0"/>
              <a:pPr/>
              <a:t>13.10.2014</a:t>
            </a:fld>
            <a:endParaRPr lang="sr-Cyrl-CS"/>
          </a:p>
        </p:txBody>
      </p:sp>
      <p:sp>
        <p:nvSpPr>
          <p:cNvPr id="3" name="Footer Placeholder 2"/>
          <p:cNvSpPr>
            <a:spLocks noGrp="1"/>
          </p:cNvSpPr>
          <p:nvPr>
            <p:ph type="ftr" sz="quarter" idx="11"/>
          </p:nvPr>
        </p:nvSpPr>
        <p:spPr/>
        <p:txBody>
          <a:bodyPr/>
          <a:lstStyle/>
          <a:p>
            <a:endParaRPr lang="sr-Cyrl-CS"/>
          </a:p>
        </p:txBody>
      </p:sp>
      <p:sp>
        <p:nvSpPr>
          <p:cNvPr id="4" name="Slide Number Placeholder 3"/>
          <p:cNvSpPr>
            <a:spLocks noGrp="1"/>
          </p:cNvSpPr>
          <p:nvPr>
            <p:ph type="sldNum" sz="quarter" idx="12"/>
          </p:nvPr>
        </p:nvSpPr>
        <p:spPr/>
        <p:txBody>
          <a:bodyPr/>
          <a:lstStyle/>
          <a:p>
            <a:fld id="{11C96334-DEC3-4B26-8D55-DDD3B707F3AD}" type="slidenum">
              <a:rPr lang="sr-Cyrl-CS" smtClean="0"/>
              <a:pPr/>
              <a:t>‹#›</a:t>
            </a:fld>
            <a:endParaRPr lang="sr-Cyrl-C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559D14-EB62-4ECE-8188-E1C4ACFF114A}" type="datetimeFigureOut">
              <a:rPr lang="sr-Latn-CS" smtClean="0"/>
              <a:pPr/>
              <a:t>13.10.2014</a:t>
            </a:fld>
            <a:endParaRPr lang="sr-Cyrl-CS"/>
          </a:p>
        </p:txBody>
      </p:sp>
      <p:sp>
        <p:nvSpPr>
          <p:cNvPr id="6" name="Footer Placeholder 5"/>
          <p:cNvSpPr>
            <a:spLocks noGrp="1"/>
          </p:cNvSpPr>
          <p:nvPr>
            <p:ph type="ftr" sz="quarter" idx="11"/>
          </p:nvPr>
        </p:nvSpPr>
        <p:spPr/>
        <p:txBody>
          <a:bodyPr/>
          <a:lstStyle/>
          <a:p>
            <a:endParaRPr lang="sr-Cyrl-CS"/>
          </a:p>
        </p:txBody>
      </p:sp>
      <p:sp>
        <p:nvSpPr>
          <p:cNvPr id="7" name="Slide Number Placeholder 6"/>
          <p:cNvSpPr>
            <a:spLocks noGrp="1"/>
          </p:cNvSpPr>
          <p:nvPr>
            <p:ph type="sldNum" sz="quarter" idx="12"/>
          </p:nvPr>
        </p:nvSpPr>
        <p:spPr/>
        <p:txBody>
          <a:bodyPr/>
          <a:lstStyle/>
          <a:p>
            <a:fld id="{11C96334-DEC3-4B26-8D55-DDD3B707F3AD}" type="slidenum">
              <a:rPr lang="sr-Cyrl-CS" smtClean="0"/>
              <a:pPr/>
              <a:t>‹#›</a:t>
            </a:fld>
            <a:endParaRPr lang="sr-Cyrl-C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559D14-EB62-4ECE-8188-E1C4ACFF114A}" type="datetimeFigureOut">
              <a:rPr lang="sr-Latn-CS" smtClean="0"/>
              <a:pPr/>
              <a:t>13.10.2014</a:t>
            </a:fld>
            <a:endParaRPr lang="sr-Cyrl-CS"/>
          </a:p>
        </p:txBody>
      </p:sp>
      <p:sp>
        <p:nvSpPr>
          <p:cNvPr id="6" name="Footer Placeholder 5"/>
          <p:cNvSpPr>
            <a:spLocks noGrp="1"/>
          </p:cNvSpPr>
          <p:nvPr>
            <p:ph type="ftr" sz="quarter" idx="11"/>
          </p:nvPr>
        </p:nvSpPr>
        <p:spPr/>
        <p:txBody>
          <a:bodyPr/>
          <a:lstStyle/>
          <a:p>
            <a:endParaRPr lang="sr-Cyrl-CS"/>
          </a:p>
        </p:txBody>
      </p:sp>
      <p:sp>
        <p:nvSpPr>
          <p:cNvPr id="7" name="Slide Number Placeholder 6"/>
          <p:cNvSpPr>
            <a:spLocks noGrp="1"/>
          </p:cNvSpPr>
          <p:nvPr>
            <p:ph type="sldNum" sz="quarter" idx="12"/>
          </p:nvPr>
        </p:nvSpPr>
        <p:spPr/>
        <p:txBody>
          <a:bodyPr/>
          <a:lstStyle/>
          <a:p>
            <a:fld id="{11C96334-DEC3-4B26-8D55-DDD3B707F3AD}" type="slidenum">
              <a:rPr lang="sr-Cyrl-CS" smtClean="0"/>
              <a:pPr/>
              <a:t>‹#›</a:t>
            </a:fld>
            <a:endParaRPr lang="sr-Cyrl-C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0559D14-EB62-4ECE-8188-E1C4ACFF114A}" type="datetimeFigureOut">
              <a:rPr lang="sr-Latn-CS" smtClean="0"/>
              <a:pPr/>
              <a:t>13.10.2014</a:t>
            </a:fld>
            <a:endParaRPr lang="sr-Cyrl-C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sr-Cyrl-C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1C96334-DEC3-4B26-8D55-DDD3B707F3AD}" type="slidenum">
              <a:rPr lang="sr-Cyrl-CS" smtClean="0"/>
              <a:pPr/>
              <a:t>‹#›</a:t>
            </a:fld>
            <a:endParaRPr lang="sr-Cyrl-C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123rf.com/400wm/400/400/carloscastilla/carloscastilla1106/carloscastilla110600065/9867060-technology-concept-with-face-and-binary-code.jpg"/>
          <p:cNvPicPr>
            <a:picLocks noChangeAspect="1" noChangeArrowheads="1"/>
          </p:cNvPicPr>
          <p:nvPr/>
        </p:nvPicPr>
        <p:blipFill>
          <a:blip r:embed="rId3" cstate="email"/>
          <a:srcRect/>
          <a:stretch>
            <a:fillRect/>
          </a:stretch>
        </p:blipFill>
        <p:spPr bwMode="auto">
          <a:xfrm>
            <a:off x="0" y="1219200"/>
            <a:ext cx="8844613" cy="5638800"/>
          </a:xfrm>
          <a:prstGeom prst="rect">
            <a:avLst/>
          </a:prstGeom>
          <a:noFill/>
        </p:spPr>
      </p:pic>
      <p:sp>
        <p:nvSpPr>
          <p:cNvPr id="2" name="Title 1"/>
          <p:cNvSpPr>
            <a:spLocks noGrp="1"/>
          </p:cNvSpPr>
          <p:nvPr>
            <p:ph type="ctrTitle"/>
          </p:nvPr>
        </p:nvSpPr>
        <p:spPr>
          <a:xfrm>
            <a:off x="228600" y="4800600"/>
            <a:ext cx="6480048" cy="1615440"/>
          </a:xfrm>
          <a:scene3d>
            <a:camera prst="perspectiveRelaxedModerately"/>
            <a:lightRig rig="soft" dir="t">
              <a:rot lat="0" lon="0" rev="17220000"/>
            </a:lightRig>
          </a:scene3d>
          <a:sp3d>
            <a:bevelT/>
          </a:sp3d>
        </p:spPr>
        <p:txBody>
          <a:bodyPr>
            <a:noAutofit/>
            <a:scene3d>
              <a:camera prst="orthographicFront"/>
              <a:lightRig rig="soft" dir="t">
                <a:rot lat="0" lon="0" rev="17220000"/>
              </a:lightRig>
            </a:scene3d>
            <a:sp3d prstMaterial="softEdge">
              <a:bevelT w="38100" h="38100"/>
            </a:sp3d>
          </a:bodyPr>
          <a:lstStyle/>
          <a:p>
            <a:r>
              <a:rPr lang="sr-Cyrl-CS" sz="5400" dirty="0" smtClean="0">
                <a:ln w="6350">
                  <a:solidFill>
                    <a:schemeClr val="bg1"/>
                  </a:solidFill>
                </a:ln>
                <a:solidFill>
                  <a:schemeClr val="tx2">
                    <a:lumMod val="20000"/>
                    <a:lumOff val="80000"/>
                  </a:schemeClr>
                </a:solidFill>
                <a:effectLst>
                  <a:glow rad="101600">
                    <a:schemeClr val="accent4">
                      <a:satMod val="175000"/>
                      <a:alpha val="40000"/>
                    </a:schemeClr>
                  </a:glow>
                  <a:outerShdw blurRad="127000" dist="200000" dir="2700000" algn="tl" rotWithShape="0">
                    <a:srgbClr val="000000">
                      <a:alpha val="30000"/>
                    </a:srgbClr>
                  </a:outerShdw>
                </a:effectLst>
              </a:rPr>
              <a:t>Човек</a:t>
            </a:r>
            <a:r>
              <a:rPr lang="sr-Latn-CS" sz="5400" dirty="0" smtClean="0">
                <a:ln w="6350">
                  <a:solidFill>
                    <a:schemeClr val="bg1"/>
                  </a:solidFill>
                </a:ln>
                <a:solidFill>
                  <a:schemeClr val="tx2">
                    <a:lumMod val="20000"/>
                    <a:lumOff val="80000"/>
                  </a:schemeClr>
                </a:solidFill>
                <a:effectLst>
                  <a:glow rad="101600">
                    <a:schemeClr val="accent4">
                      <a:satMod val="175000"/>
                      <a:alpha val="40000"/>
                    </a:schemeClr>
                  </a:glow>
                  <a:outerShdw blurRad="127000" dist="200000" dir="2700000" algn="tl" rotWithShape="0">
                    <a:srgbClr val="000000">
                      <a:alpha val="30000"/>
                    </a:srgbClr>
                  </a:outerShdw>
                </a:effectLst>
              </a:rPr>
              <a:t> kao</a:t>
            </a:r>
            <a:r>
              <a:rPr lang="sr-Cyrl-CS" sz="5400" dirty="0" smtClean="0">
                <a:ln w="6350">
                  <a:solidFill>
                    <a:schemeClr val="bg1"/>
                  </a:solidFill>
                </a:ln>
                <a:solidFill>
                  <a:schemeClr val="tx2">
                    <a:lumMod val="20000"/>
                    <a:lumOff val="80000"/>
                  </a:schemeClr>
                </a:solidFill>
                <a:effectLst>
                  <a:glow rad="101600">
                    <a:schemeClr val="accent4">
                      <a:satMod val="175000"/>
                      <a:alpha val="40000"/>
                    </a:schemeClr>
                  </a:glow>
                  <a:outerShdw blurRad="127000" dist="200000" dir="2700000" algn="tl" rotWithShape="0">
                    <a:srgbClr val="000000">
                      <a:alpha val="30000"/>
                    </a:srgbClr>
                  </a:outerShdw>
                </a:effectLst>
              </a:rPr>
              <a:t> личност</a:t>
            </a:r>
            <a:r>
              <a:rPr lang="sr-Latn-CS" sz="5400" dirty="0" smtClean="0">
                <a:ln w="6350">
                  <a:solidFill>
                    <a:schemeClr val="bg1"/>
                  </a:solidFill>
                </a:ln>
                <a:solidFill>
                  <a:schemeClr val="tx2">
                    <a:lumMod val="20000"/>
                    <a:lumOff val="80000"/>
                  </a:schemeClr>
                </a:solidFill>
                <a:effectLst>
                  <a:glow rad="101600">
                    <a:schemeClr val="accent4">
                      <a:satMod val="175000"/>
                      <a:alpha val="40000"/>
                    </a:schemeClr>
                  </a:glow>
                  <a:outerShdw blurRad="127000" dist="200000" dir="2700000" algn="tl" rotWithShape="0">
                    <a:srgbClr val="000000">
                      <a:alpha val="30000"/>
                    </a:srgbClr>
                  </a:outerShdw>
                </a:effectLst>
              </a:rPr>
              <a:t/>
            </a:r>
            <a:br>
              <a:rPr lang="sr-Latn-CS" sz="5400" dirty="0" smtClean="0">
                <a:ln w="6350">
                  <a:solidFill>
                    <a:schemeClr val="bg1"/>
                  </a:solidFill>
                </a:ln>
                <a:solidFill>
                  <a:schemeClr val="tx2">
                    <a:lumMod val="20000"/>
                    <a:lumOff val="80000"/>
                  </a:schemeClr>
                </a:solidFill>
                <a:effectLst>
                  <a:glow rad="101600">
                    <a:schemeClr val="accent4">
                      <a:satMod val="175000"/>
                      <a:alpha val="40000"/>
                    </a:schemeClr>
                  </a:glow>
                  <a:outerShdw blurRad="127000" dist="200000" dir="2700000" algn="tl" rotWithShape="0">
                    <a:srgbClr val="000000">
                      <a:alpha val="30000"/>
                    </a:srgbClr>
                  </a:outerShdw>
                </a:effectLst>
              </a:rPr>
            </a:br>
            <a:r>
              <a:rPr lang="sr-Cyrl-CS" sz="5400" dirty="0" smtClean="0">
                <a:ln w="6350">
                  <a:solidFill>
                    <a:schemeClr val="bg1"/>
                  </a:solidFill>
                </a:ln>
                <a:solidFill>
                  <a:schemeClr val="tx2">
                    <a:lumMod val="20000"/>
                    <a:lumOff val="80000"/>
                  </a:schemeClr>
                </a:solidFill>
                <a:effectLst>
                  <a:glow rad="101600">
                    <a:schemeClr val="accent4">
                      <a:satMod val="175000"/>
                      <a:alpha val="40000"/>
                    </a:schemeClr>
                  </a:glow>
                  <a:outerShdw blurRad="127000" dist="200000" dir="2700000" algn="tl" rotWithShape="0">
                    <a:srgbClr val="000000">
                      <a:alpha val="30000"/>
                    </a:srgbClr>
                  </a:outerShdw>
                </a:effectLst>
              </a:rPr>
              <a:t>и савремени медији (1)</a:t>
            </a:r>
            <a:endParaRPr lang="sr-Cyrl-CS" sz="5400" dirty="0">
              <a:ln w="6350">
                <a:solidFill>
                  <a:schemeClr val="bg1"/>
                </a:solidFill>
              </a:ln>
              <a:solidFill>
                <a:schemeClr val="tx2">
                  <a:lumMod val="20000"/>
                  <a:lumOff val="80000"/>
                </a:schemeClr>
              </a:solidFill>
              <a:effectLst>
                <a:glow rad="101600">
                  <a:schemeClr val="accent4">
                    <a:satMod val="175000"/>
                    <a:alpha val="40000"/>
                  </a:schemeClr>
                </a:glow>
                <a:outerShdw blurRad="127000" dist="200000" dir="2700000" algn="tl" rotWithShape="0">
                  <a:srgbClr val="000000">
                    <a:alpha val="30000"/>
                  </a:srgbClr>
                </a:outerShdw>
              </a:effectLst>
            </a:endParaRPr>
          </a:p>
        </p:txBody>
      </p:sp>
      <p:sp>
        <p:nvSpPr>
          <p:cNvPr id="3" name="Subtitle 2"/>
          <p:cNvSpPr>
            <a:spLocks noGrp="1"/>
          </p:cNvSpPr>
          <p:nvPr>
            <p:ph type="subTitle" idx="1"/>
          </p:nvPr>
        </p:nvSpPr>
        <p:spPr>
          <a:xfrm>
            <a:off x="0" y="0"/>
            <a:ext cx="9144000" cy="1219200"/>
          </a:xfrm>
        </p:spPr>
        <p:txBody>
          <a:bodyPr>
            <a:normAutofit fontScale="92500" lnSpcReduction="20000"/>
          </a:bodyPr>
          <a:lstStyle/>
          <a:p>
            <a:r>
              <a:rPr lang="sr-Cyrl-CS" b="1" dirty="0" smtClean="0"/>
              <a:t>ПРАВОСЛАВНИ КАТИХИЗИС</a:t>
            </a:r>
          </a:p>
          <a:p>
            <a:r>
              <a:rPr lang="sr-Cyrl-CS" b="1" dirty="0" smtClean="0"/>
              <a:t>ВЕРОУЧИТЕЉ МАРКО РАДАКОВИЋ</a:t>
            </a:r>
          </a:p>
          <a:p>
            <a:r>
              <a:rPr lang="sr-Cyrl-CS" b="1" dirty="0" smtClean="0"/>
              <a:t>служећи се текстом Оливера Суботића</a:t>
            </a:r>
            <a:endParaRPr lang="sr-Cyrl-CS" b="1"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ttp://gfx9.com/images/contents/h/i/high-tech-background-psd-0.jpg"/>
          <p:cNvPicPr>
            <a:picLocks noChangeAspect="1" noChangeArrowheads="1"/>
          </p:cNvPicPr>
          <p:nvPr/>
        </p:nvPicPr>
        <p:blipFill>
          <a:blip r:embed="rId3"/>
          <a:srcRect/>
          <a:stretch>
            <a:fillRect/>
          </a:stretch>
        </p:blipFill>
        <p:spPr bwMode="auto">
          <a:xfrm>
            <a:off x="0" y="0"/>
            <a:ext cx="9210721" cy="6858000"/>
          </a:xfrm>
          <a:prstGeom prst="rect">
            <a:avLst/>
          </a:prstGeom>
          <a:noFill/>
        </p:spPr>
      </p:pic>
      <p:pic>
        <p:nvPicPr>
          <p:cNvPr id="37890" name="Picture 2" descr="http://scalar.usc.edu/works/kevintoghiairobot/media/I-Robot%20Cover.jpg"/>
          <p:cNvPicPr>
            <a:picLocks noChangeAspect="1" noChangeArrowheads="1"/>
          </p:cNvPicPr>
          <p:nvPr/>
        </p:nvPicPr>
        <p:blipFill>
          <a:blip r:embed="rId4" cstate="email"/>
          <a:srcRect/>
          <a:stretch>
            <a:fillRect/>
          </a:stretch>
        </p:blipFill>
        <p:spPr bwMode="auto">
          <a:xfrm>
            <a:off x="0" y="914400"/>
            <a:ext cx="9448025" cy="5257801"/>
          </a:xfrm>
          <a:prstGeom prst="rect">
            <a:avLst/>
          </a:prstGeom>
          <a:noFill/>
        </p:spPr>
      </p:pic>
      <p:sp>
        <p:nvSpPr>
          <p:cNvPr id="3" name="TextBox 2"/>
          <p:cNvSpPr txBox="1"/>
          <p:nvPr/>
        </p:nvSpPr>
        <p:spPr>
          <a:xfrm>
            <a:off x="1371600" y="228600"/>
            <a:ext cx="1422121" cy="461665"/>
          </a:xfrm>
          <a:prstGeom prst="rect">
            <a:avLst/>
          </a:prstGeom>
          <a:noFill/>
        </p:spPr>
        <p:txBody>
          <a:bodyPr wrap="none" rtlCol="0">
            <a:spAutoFit/>
          </a:bodyPr>
          <a:lstStyle/>
          <a:p>
            <a:r>
              <a:rPr lang="sr-Cyrl-CS" sz="2400" b="1" dirty="0" smtClean="0">
                <a:solidFill>
                  <a:schemeClr val="tx2">
                    <a:lumMod val="20000"/>
                    <a:lumOff val="80000"/>
                  </a:schemeClr>
                </a:solidFill>
              </a:rPr>
              <a:t>Ја, робот</a:t>
            </a:r>
            <a:endParaRPr lang="sr-Cyrl-CS" sz="2400" b="1" dirty="0">
              <a:solidFill>
                <a:schemeClr val="tx2">
                  <a:lumMod val="20000"/>
                  <a:lumOff val="80000"/>
                </a:schemeClr>
              </a:solidFill>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http://www.featurepics.com/FI/Thumb300/20090509/Tech-Industrial-Electronic-Blue-Background-1177179.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8914" name="Picture 2" descr="http://d1oi7t5trwfj5d.cloudfront.net/7f/cb/00907f054780ac4776864d164bec/robocop.jpg"/>
          <p:cNvPicPr>
            <a:picLocks noChangeAspect="1" noChangeArrowheads="1"/>
          </p:cNvPicPr>
          <p:nvPr/>
        </p:nvPicPr>
        <p:blipFill>
          <a:blip r:embed="rId4"/>
          <a:srcRect/>
          <a:stretch>
            <a:fillRect/>
          </a:stretch>
        </p:blipFill>
        <p:spPr bwMode="auto">
          <a:xfrm>
            <a:off x="0" y="533400"/>
            <a:ext cx="9132214" cy="5715000"/>
          </a:xfrm>
          <a:prstGeom prst="rect">
            <a:avLst/>
          </a:prstGeom>
          <a:noFill/>
        </p:spPr>
      </p:pic>
      <p:sp>
        <p:nvSpPr>
          <p:cNvPr id="3" name="TextBox 2"/>
          <p:cNvSpPr txBox="1"/>
          <p:nvPr/>
        </p:nvSpPr>
        <p:spPr>
          <a:xfrm>
            <a:off x="838200" y="2209800"/>
            <a:ext cx="1341329" cy="369332"/>
          </a:xfrm>
          <a:prstGeom prst="rect">
            <a:avLst/>
          </a:prstGeom>
          <a:noFill/>
        </p:spPr>
        <p:txBody>
          <a:bodyPr wrap="none" rtlCol="0">
            <a:spAutoFit/>
          </a:bodyPr>
          <a:lstStyle/>
          <a:p>
            <a:r>
              <a:rPr lang="sr-Cyrl-CS" b="1" dirty="0" smtClean="0">
                <a:solidFill>
                  <a:schemeClr val="bg1"/>
                </a:solidFill>
              </a:rPr>
              <a:t>РОБОКАП</a:t>
            </a:r>
            <a:endParaRPr lang="sr-Cyrl-CS"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077200" cy="923330"/>
          </a:xfrm>
          <a:prstGeom prst="rect">
            <a:avLst/>
          </a:prstGeom>
          <a:noFill/>
        </p:spPr>
        <p:txBody>
          <a:bodyPr wrap="square" rtlCol="0">
            <a:spAutoFit/>
          </a:bodyPr>
          <a:lstStyle/>
          <a:p>
            <a:r>
              <a:rPr lang="sr-Cyrl-CS" b="1" dirty="0" smtClean="0"/>
              <a:t>Водећи британски футуролог Јан Пирсон изјавио је да ће рачунарске</a:t>
            </a:r>
          </a:p>
          <a:p>
            <a:r>
              <a:rPr lang="sr-Cyrl-CS" b="1" dirty="0" smtClean="0"/>
              <a:t>технологије донети вечни живот средином 21. века јер ће бити омогућено</a:t>
            </a:r>
          </a:p>
          <a:p>
            <a:r>
              <a:rPr lang="sr-Cyrl-CS" b="1" dirty="0" smtClean="0"/>
              <a:t>чување комплетног садржаја мозга у електронским  уређајима!</a:t>
            </a:r>
            <a:endParaRPr lang="sr-Cyrl-CS" b="1" dirty="0"/>
          </a:p>
        </p:txBody>
      </p:sp>
      <p:pic>
        <p:nvPicPr>
          <p:cNvPr id="1026" name="Picture 2" descr="http://mmlab.ie.cuhk.edu.hk/images/cover_carousel/carousel-deep.jpg"/>
          <p:cNvPicPr>
            <a:picLocks noChangeAspect="1" noChangeArrowheads="1"/>
          </p:cNvPicPr>
          <p:nvPr/>
        </p:nvPicPr>
        <p:blipFill>
          <a:blip r:embed="rId3"/>
          <a:srcRect/>
          <a:stretch>
            <a:fillRect/>
          </a:stretch>
        </p:blipFill>
        <p:spPr bwMode="auto">
          <a:xfrm>
            <a:off x="-27847" y="990600"/>
            <a:ext cx="9171847" cy="5562600"/>
          </a:xfrm>
          <a:prstGeom prst="rect">
            <a:avLst/>
          </a:prstGeom>
          <a:noFill/>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www.featurepics.com/FI/Thumb300/20090509/Tech-Industrial-Electronic-Blue-Background-1177179.jpg"/>
          <p:cNvPicPr>
            <a:picLocks noChangeAspect="1" noChangeArrowheads="1"/>
          </p:cNvPicPr>
          <p:nvPr/>
        </p:nvPicPr>
        <p:blipFill>
          <a:blip r:embed="rId3"/>
          <a:srcRect/>
          <a:stretch>
            <a:fillRect/>
          </a:stretch>
        </p:blipFill>
        <p:spPr bwMode="auto">
          <a:xfrm>
            <a:off x="0" y="0"/>
            <a:ext cx="9144000" cy="6096000"/>
          </a:xfrm>
          <a:prstGeom prst="rect">
            <a:avLst/>
          </a:prstGeom>
          <a:noFill/>
        </p:spPr>
      </p:pic>
      <p:pic>
        <p:nvPicPr>
          <p:cNvPr id="28674" name="Picture 2" descr="http://www1.pictures.zimbio.com/mp/yUQlidBnslJx.jpg"/>
          <p:cNvPicPr>
            <a:picLocks noChangeAspect="1" noChangeArrowheads="1"/>
          </p:cNvPicPr>
          <p:nvPr/>
        </p:nvPicPr>
        <p:blipFill>
          <a:blip r:embed="rId4" cstate="email"/>
          <a:srcRect/>
          <a:stretch>
            <a:fillRect/>
          </a:stretch>
        </p:blipFill>
        <p:spPr bwMode="auto">
          <a:xfrm>
            <a:off x="0" y="685801"/>
            <a:ext cx="9258298" cy="6172200"/>
          </a:xfrm>
          <a:prstGeom prst="rect">
            <a:avLst/>
          </a:prstGeom>
          <a:noFill/>
        </p:spPr>
      </p:pic>
      <p:sp>
        <p:nvSpPr>
          <p:cNvPr id="2" name="TextBox 1"/>
          <p:cNvSpPr txBox="1"/>
          <p:nvPr/>
        </p:nvSpPr>
        <p:spPr>
          <a:xfrm>
            <a:off x="0" y="0"/>
            <a:ext cx="9144000" cy="1200329"/>
          </a:xfrm>
          <a:prstGeom prst="rect">
            <a:avLst/>
          </a:prstGeom>
          <a:solidFill>
            <a:schemeClr val="bg2">
              <a:lumMod val="75000"/>
              <a:alpha val="61000"/>
            </a:schemeClr>
          </a:solidFill>
        </p:spPr>
        <p:txBody>
          <a:bodyPr wrap="square" rtlCol="0">
            <a:spAutoFit/>
          </a:bodyPr>
          <a:lstStyle/>
          <a:p>
            <a:r>
              <a:rPr lang="sr-Cyrl-CS" sz="2400" b="1" dirty="0" smtClean="0">
                <a:solidFill>
                  <a:schemeClr val="tx1">
                    <a:lumMod val="10000"/>
                    <a:lumOff val="90000"/>
                  </a:schemeClr>
                </a:solidFill>
              </a:rPr>
              <a:t>Циљ је, према поменутом научнику, стварање</a:t>
            </a:r>
          </a:p>
          <a:p>
            <a:r>
              <a:rPr lang="sr-Cyrl-CS" sz="2400" b="1" dirty="0" smtClean="0">
                <a:solidFill>
                  <a:schemeClr val="tx1">
                    <a:lumMod val="10000"/>
                    <a:lumOff val="90000"/>
                  </a:schemeClr>
                </a:solidFill>
              </a:rPr>
              <a:t>компјутера са уграђеном свешћу и интелигенцијом</a:t>
            </a:r>
          </a:p>
          <a:p>
            <a:r>
              <a:rPr lang="sr-Cyrl-CS" sz="2400" b="1" dirty="0" smtClean="0">
                <a:solidFill>
                  <a:schemeClr val="tx1">
                    <a:lumMod val="10000"/>
                    <a:lumOff val="90000"/>
                  </a:schemeClr>
                </a:solidFill>
              </a:rPr>
              <a:t>конкретног човека.</a:t>
            </a:r>
            <a:endParaRPr lang="sr-Cyrl-CS" sz="2400" b="1" dirty="0">
              <a:solidFill>
                <a:schemeClr val="tx1">
                  <a:lumMod val="10000"/>
                  <a:lumOff val="90000"/>
                </a:schemeClr>
              </a:solidFill>
            </a:endParaRPr>
          </a:p>
        </p:txBody>
      </p:sp>
      <p:sp>
        <p:nvSpPr>
          <p:cNvPr id="5" name="TextBox 4"/>
          <p:cNvSpPr txBox="1"/>
          <p:nvPr/>
        </p:nvSpPr>
        <p:spPr>
          <a:xfrm>
            <a:off x="0" y="4724400"/>
            <a:ext cx="9144000" cy="830997"/>
          </a:xfrm>
          <a:prstGeom prst="rect">
            <a:avLst/>
          </a:prstGeom>
          <a:solidFill>
            <a:schemeClr val="bg2">
              <a:lumMod val="75000"/>
              <a:alpha val="61000"/>
            </a:schemeClr>
          </a:solidFill>
        </p:spPr>
        <p:txBody>
          <a:bodyPr wrap="square" rtlCol="0">
            <a:spAutoFit/>
          </a:bodyPr>
          <a:lstStyle/>
          <a:p>
            <a:r>
              <a:rPr lang="sr-Cyrl-CS" sz="2400" b="1" dirty="0" smtClean="0">
                <a:solidFill>
                  <a:schemeClr val="tx1">
                    <a:lumMod val="10000"/>
                    <a:lumOff val="90000"/>
                  </a:schemeClr>
                </a:solidFill>
              </a:rPr>
              <a:t>О томе је снимљен филм </a:t>
            </a:r>
            <a:r>
              <a:rPr lang="sr-Latn-CS" sz="2400" b="1" dirty="0" smtClean="0">
                <a:solidFill>
                  <a:schemeClr val="tx1">
                    <a:lumMod val="10000"/>
                    <a:lumOff val="90000"/>
                  </a:schemeClr>
                </a:solidFill>
              </a:rPr>
              <a:t>TRANSCENDENCE </a:t>
            </a:r>
            <a:r>
              <a:rPr lang="sr-Cyrl-CS" sz="2400" b="1" dirty="0" smtClean="0">
                <a:solidFill>
                  <a:schemeClr val="tx1">
                    <a:lumMod val="10000"/>
                    <a:lumOff val="90000"/>
                  </a:schemeClr>
                </a:solidFill>
              </a:rPr>
              <a:t>који ово гледа критички.</a:t>
            </a:r>
            <a:endParaRPr lang="sr-Cyrl-CS" sz="2400" b="1" dirty="0">
              <a:solidFill>
                <a:schemeClr val="tx1">
                  <a:lumMod val="10000"/>
                  <a:lumOff val="90000"/>
                </a:scheme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0.s3.envato.com/files/15423029/dIMG_36f41.jpg"/>
          <p:cNvPicPr>
            <a:picLocks noChangeAspect="1" noChangeArrowheads="1"/>
          </p:cNvPicPr>
          <p:nvPr/>
        </p:nvPicPr>
        <p:blipFill>
          <a:blip r:embed="rId3"/>
          <a:srcRect/>
          <a:stretch>
            <a:fillRect/>
          </a:stretch>
        </p:blipFill>
        <p:spPr bwMode="auto">
          <a:xfrm>
            <a:off x="-7756" y="0"/>
            <a:ext cx="9151756" cy="6858001"/>
          </a:xfrm>
          <a:prstGeom prst="rect">
            <a:avLst/>
          </a:prstGeom>
          <a:noFill/>
        </p:spPr>
      </p:pic>
      <p:sp>
        <p:nvSpPr>
          <p:cNvPr id="3" name="TextBox 2"/>
          <p:cNvSpPr txBox="1"/>
          <p:nvPr/>
        </p:nvSpPr>
        <p:spPr>
          <a:xfrm>
            <a:off x="0" y="5257800"/>
            <a:ext cx="9144000" cy="1015663"/>
          </a:xfrm>
          <a:prstGeom prst="rect">
            <a:avLst/>
          </a:prstGeom>
          <a:solidFill>
            <a:schemeClr val="bg2">
              <a:lumMod val="75000"/>
            </a:schemeClr>
          </a:solidFill>
        </p:spPr>
        <p:txBody>
          <a:bodyPr wrap="square" rtlCol="0">
            <a:spAutoFit/>
          </a:bodyPr>
          <a:lstStyle/>
          <a:p>
            <a:r>
              <a:rPr lang="sr-Cyrl-CS" sz="2000" b="1" dirty="0" smtClean="0">
                <a:solidFill>
                  <a:schemeClr val="tx1">
                    <a:lumMod val="10000"/>
                    <a:lumOff val="90000"/>
                  </a:schemeClr>
                </a:solidFill>
              </a:rPr>
              <a:t>Али кад би се ово и сачувало и сместило у компјутер – то не би била та особа, та ЛИЧНОСТ, јер оно што чини личност јесте ОДНОС ЉУБАВИ И ЗАЈЕДНИЦЕ. И где је у свему томе ДУША ?</a:t>
            </a:r>
            <a:endParaRPr lang="sr-Cyrl-CS" sz="2000" b="1" dirty="0">
              <a:solidFill>
                <a:schemeClr val="tx1">
                  <a:lumMod val="10000"/>
                  <a:lumOff val="90000"/>
                </a:schemeClr>
              </a:solidFill>
            </a:endParaRPr>
          </a:p>
        </p:txBody>
      </p:sp>
      <p:sp>
        <p:nvSpPr>
          <p:cNvPr id="4" name="Rectangle 3"/>
          <p:cNvSpPr/>
          <p:nvPr/>
        </p:nvSpPr>
        <p:spPr>
          <a:xfrm>
            <a:off x="0" y="152400"/>
            <a:ext cx="9144000" cy="923330"/>
          </a:xfrm>
          <a:prstGeom prst="rect">
            <a:avLst/>
          </a:prstGeom>
          <a:solidFill>
            <a:srgbClr val="0070C0"/>
          </a:solidFill>
        </p:spPr>
        <p:txBody>
          <a:bodyPr wrap="square">
            <a:spAutoFit/>
          </a:bodyPr>
          <a:lstStyle/>
          <a:p>
            <a:r>
              <a:rPr lang="sr-Cyrl-CS" b="1" dirty="0" smtClean="0">
                <a:solidFill>
                  <a:schemeClr val="tx1">
                    <a:lumMod val="10000"/>
                    <a:lumOff val="90000"/>
                  </a:schemeClr>
                </a:solidFill>
              </a:rPr>
              <a:t>Вечни живот се, дакле, не види као Царство небеско, преображење, већ као вештачко продужење постојећег живота. Овим се човек своди само на информациони садржај и податке сачуване у мозгу. </a:t>
            </a:r>
            <a:endParaRPr lang="sr-Cyrl-C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1200329"/>
          </a:xfrm>
          <a:prstGeom prst="rect">
            <a:avLst/>
          </a:prstGeom>
          <a:solidFill>
            <a:srgbClr val="0070C0"/>
          </a:solidFill>
        </p:spPr>
        <p:txBody>
          <a:bodyPr wrap="square">
            <a:spAutoFit/>
          </a:bodyPr>
          <a:lstStyle/>
          <a:p>
            <a:r>
              <a:rPr lang="sr-Cyrl-CS" b="1" dirty="0" smtClean="0">
                <a:solidFill>
                  <a:schemeClr val="tx1">
                    <a:lumMod val="10000"/>
                    <a:lumOff val="90000"/>
                  </a:schemeClr>
                </a:solidFill>
              </a:rPr>
              <a:t>Оно што је нарочито забрињавајуће јесте да ће људи радије направити виртуелну верзију својих покојних сродника и на тај начин комуницирати са њиховим електричним двојницима.  Тиме се губи потреба за литургијском молитвом за покојне и чување успомене на њих какви су заиста били, у односу са нама.</a:t>
            </a:r>
            <a:endParaRPr lang="sr-Cyrl-CS" b="1" dirty="0">
              <a:solidFill>
                <a:schemeClr val="tx1">
                  <a:lumMod val="10000"/>
                  <a:lumOff val="90000"/>
                </a:schemeClr>
              </a:solidFill>
            </a:endParaRPr>
          </a:p>
        </p:txBody>
      </p:sp>
      <p:pic>
        <p:nvPicPr>
          <p:cNvPr id="30722" name="Picture 2" descr="http://www.winbeta.org/sites/default/files/SkypeDeceasedPeople.jpg"/>
          <p:cNvPicPr>
            <a:picLocks noChangeAspect="1" noChangeArrowheads="1"/>
          </p:cNvPicPr>
          <p:nvPr/>
        </p:nvPicPr>
        <p:blipFill>
          <a:blip r:embed="rId3"/>
          <a:srcRect/>
          <a:stretch>
            <a:fillRect/>
          </a:stretch>
        </p:blipFill>
        <p:spPr bwMode="auto">
          <a:xfrm>
            <a:off x="0" y="1371600"/>
            <a:ext cx="9144000" cy="5486400"/>
          </a:xfrm>
          <a:prstGeom prst="rect">
            <a:avLst/>
          </a:prstGeom>
          <a:noFill/>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1569660"/>
          </a:xfrm>
          <a:prstGeom prst="rect">
            <a:avLst/>
          </a:prstGeom>
          <a:solidFill>
            <a:srgbClr val="0070C0"/>
          </a:solidFill>
        </p:spPr>
        <p:txBody>
          <a:bodyPr wrap="square">
            <a:spAutoFit/>
          </a:bodyPr>
          <a:lstStyle/>
          <a:p>
            <a:r>
              <a:rPr lang="sr-Cyrl-CS" sz="2400" b="1" dirty="0" smtClean="0">
                <a:solidFill>
                  <a:schemeClr val="tx1">
                    <a:lumMod val="10000"/>
                    <a:lumOff val="90000"/>
                  </a:schemeClr>
                </a:solidFill>
              </a:rPr>
              <a:t>У свету су све више раширене онлајн игрице виртуелне стварности у којима играч узима улогу, изглед  и особине који жели ( то се зове аватар) и на тај начин комуницира са другим људима преко њихових аватара. </a:t>
            </a:r>
            <a:endParaRPr lang="sr-Cyrl-CS" sz="2400" b="1" dirty="0">
              <a:solidFill>
                <a:schemeClr val="tx1">
                  <a:lumMod val="10000"/>
                  <a:lumOff val="90000"/>
                </a:schemeClr>
              </a:solidFill>
            </a:endParaRPr>
          </a:p>
        </p:txBody>
      </p:sp>
      <p:pic>
        <p:nvPicPr>
          <p:cNvPr id="31746" name="Picture 2" descr="http://webcdn.smeet.com/sites/smeet.com/files/images/virtual_world_0.img_assist_custom-600x383.jpg"/>
          <p:cNvPicPr>
            <a:picLocks noChangeAspect="1" noChangeArrowheads="1"/>
          </p:cNvPicPr>
          <p:nvPr/>
        </p:nvPicPr>
        <p:blipFill>
          <a:blip r:embed="rId3"/>
          <a:srcRect/>
          <a:stretch>
            <a:fillRect/>
          </a:stretch>
        </p:blipFill>
        <p:spPr bwMode="auto">
          <a:xfrm>
            <a:off x="533400" y="1600200"/>
            <a:ext cx="8610600" cy="5204588"/>
          </a:xfrm>
          <a:prstGeom prst="rect">
            <a:avLst/>
          </a:prstGeom>
          <a:noFill/>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http://gfx9.com/images/contents/h/i/high-tech-background-psd-0.jpg"/>
          <p:cNvPicPr>
            <a:picLocks noChangeAspect="1" noChangeArrowheads="1"/>
          </p:cNvPicPr>
          <p:nvPr/>
        </p:nvPicPr>
        <p:blipFill>
          <a:blip r:embed="rId3"/>
          <a:srcRect/>
          <a:stretch>
            <a:fillRect/>
          </a:stretch>
        </p:blipFill>
        <p:spPr bwMode="auto">
          <a:xfrm>
            <a:off x="0" y="990600"/>
            <a:ext cx="9087911" cy="5867400"/>
          </a:xfrm>
          <a:prstGeom prst="rect">
            <a:avLst/>
          </a:prstGeom>
          <a:noFill/>
        </p:spPr>
      </p:pic>
      <p:sp>
        <p:nvSpPr>
          <p:cNvPr id="2" name="Rectangle 1"/>
          <p:cNvSpPr/>
          <p:nvPr/>
        </p:nvSpPr>
        <p:spPr>
          <a:xfrm>
            <a:off x="0" y="0"/>
            <a:ext cx="9144000" cy="1015663"/>
          </a:xfrm>
          <a:prstGeom prst="rect">
            <a:avLst/>
          </a:prstGeom>
          <a:solidFill>
            <a:srgbClr val="0070C0"/>
          </a:solidFill>
        </p:spPr>
        <p:txBody>
          <a:bodyPr wrap="square">
            <a:spAutoFit/>
          </a:bodyPr>
          <a:lstStyle/>
          <a:p>
            <a:r>
              <a:rPr lang="ru-RU" sz="2000" b="1" dirty="0" smtClean="0">
                <a:solidFill>
                  <a:schemeClr val="tx1">
                    <a:lumMod val="10000"/>
                    <a:lumOff val="90000"/>
                  </a:schemeClr>
                </a:solidFill>
              </a:rPr>
              <a:t>Све то не би било забрињавајуће да таква илузија често не замени стварност и међуљудске односе у којима се људи откривају какви заиста јесу.  У игрицама чак могу да се понашају крајње неморално.</a:t>
            </a:r>
            <a:endParaRPr lang="ru-RU" sz="2000" b="1" dirty="0">
              <a:solidFill>
                <a:schemeClr val="tx1">
                  <a:lumMod val="10000"/>
                  <a:lumOff val="90000"/>
                </a:schemeClr>
              </a:solidFill>
            </a:endParaRPr>
          </a:p>
        </p:txBody>
      </p:sp>
      <p:pic>
        <p:nvPicPr>
          <p:cNvPr id="32770" name="Picture 2" descr="http://www.gamasutra.com/features/20070423/virtual_lag.jpg"/>
          <p:cNvPicPr>
            <a:picLocks noChangeAspect="1" noChangeArrowheads="1"/>
          </p:cNvPicPr>
          <p:nvPr/>
        </p:nvPicPr>
        <p:blipFill>
          <a:blip r:embed="rId4"/>
          <a:srcRect/>
          <a:stretch>
            <a:fillRect/>
          </a:stretch>
        </p:blipFill>
        <p:spPr bwMode="auto">
          <a:xfrm>
            <a:off x="0" y="1295400"/>
            <a:ext cx="4972216" cy="4267200"/>
          </a:xfrm>
          <a:prstGeom prst="rect">
            <a:avLst/>
          </a:prstGeom>
          <a:noFill/>
        </p:spPr>
      </p:pic>
      <p:pic>
        <p:nvPicPr>
          <p:cNvPr id="32772" name="Picture 4" descr="http://4.bp.blogspot.com/-S0NNxBrw3vE/Uas4vbCZniI/AAAAAAAAA6k/9h8RC72AM4M/s1600/second-life-screenshot.jpg"/>
          <p:cNvPicPr>
            <a:picLocks noChangeAspect="1" noChangeArrowheads="1"/>
          </p:cNvPicPr>
          <p:nvPr/>
        </p:nvPicPr>
        <p:blipFill>
          <a:blip r:embed="rId5" cstate="email"/>
          <a:srcRect/>
          <a:stretch>
            <a:fillRect/>
          </a:stretch>
        </p:blipFill>
        <p:spPr bwMode="auto">
          <a:xfrm>
            <a:off x="3810000" y="3105149"/>
            <a:ext cx="5334000" cy="3752851"/>
          </a:xfrm>
          <a:prstGeom prst="rect">
            <a:avLst/>
          </a:prstGeom>
          <a:noFill/>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409585_677566289001993_3680135493387056660_n.jpg"/>
          <p:cNvPicPr>
            <a:picLocks noChangeAspect="1"/>
          </p:cNvPicPr>
          <p:nvPr/>
        </p:nvPicPr>
        <p:blipFill>
          <a:blip r:embed="rId3" cstate="email"/>
          <a:stretch>
            <a:fillRect/>
          </a:stretch>
        </p:blipFill>
        <p:spPr>
          <a:xfrm>
            <a:off x="2057400" y="304800"/>
            <a:ext cx="5010150" cy="3305175"/>
          </a:xfrm>
          <a:prstGeom prst="rect">
            <a:avLst/>
          </a:prstGeom>
          <a:ln>
            <a:noFill/>
          </a:ln>
          <a:effectLst>
            <a:softEdge rad="112500"/>
          </a:effectLst>
        </p:spPr>
      </p:pic>
      <p:sp>
        <p:nvSpPr>
          <p:cNvPr id="3" name="TextBox 2"/>
          <p:cNvSpPr txBox="1"/>
          <p:nvPr/>
        </p:nvSpPr>
        <p:spPr>
          <a:xfrm>
            <a:off x="304800" y="3581400"/>
            <a:ext cx="7239000" cy="3046988"/>
          </a:xfrm>
          <a:prstGeom prst="rect">
            <a:avLst/>
          </a:prstGeom>
          <a:noFill/>
        </p:spPr>
        <p:txBody>
          <a:bodyPr wrap="square" rtlCol="0">
            <a:spAutoFit/>
          </a:bodyPr>
          <a:lstStyle/>
          <a:p>
            <a:r>
              <a:rPr lang="sr-Cyrl-CS" sz="2400" b="1" dirty="0" smtClean="0"/>
              <a:t>Када су једног старог монаха упитали како ћемо препознати последња  времена, он је рекао да ће се то десити кад људи престану посећивати једни друге и када се забораве стазе међу кућама. Технологија не сме, дакле, у потпуности заменити чврст стисак руке и пријатељски загрљај. Технологију користимо као ДОПУНУ нашег односа са људима, а никако као тоталну ЗАМЕНУ.</a:t>
            </a:r>
            <a:endParaRPr lang="sr-Cyrl-CS" sz="2400" b="1"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featurepics.com/FI/Thumb300/20090509/Tech-Industrial-Electronic-Blue-Background-1177179.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extBox 1"/>
          <p:cNvSpPr txBox="1"/>
          <p:nvPr/>
        </p:nvSpPr>
        <p:spPr>
          <a:xfrm>
            <a:off x="6858000" y="0"/>
            <a:ext cx="2286000" cy="7017306"/>
          </a:xfrm>
          <a:prstGeom prst="rect">
            <a:avLst/>
          </a:prstGeom>
          <a:solidFill>
            <a:srgbClr val="0070C0"/>
          </a:solidFill>
        </p:spPr>
        <p:txBody>
          <a:bodyPr wrap="square" rtlCol="0">
            <a:spAutoFit/>
          </a:bodyPr>
          <a:lstStyle/>
          <a:p>
            <a:r>
              <a:rPr lang="sr-Cyrl-CS" b="1" dirty="0" smtClean="0">
                <a:solidFill>
                  <a:schemeClr val="tx2">
                    <a:lumMod val="20000"/>
                    <a:lumOff val="80000"/>
                  </a:schemeClr>
                </a:solidFill>
              </a:rPr>
              <a:t>Роботика</a:t>
            </a:r>
          </a:p>
          <a:p>
            <a:r>
              <a:rPr lang="sr-Cyrl-CS" b="1" dirty="0" smtClean="0">
                <a:solidFill>
                  <a:schemeClr val="tx2">
                    <a:lumMod val="20000"/>
                    <a:lumOff val="80000"/>
                  </a:schemeClr>
                </a:solidFill>
              </a:rPr>
              <a:t>је пуно</a:t>
            </a:r>
          </a:p>
          <a:p>
            <a:r>
              <a:rPr lang="sr-Cyrl-CS" b="1" dirty="0" smtClean="0">
                <a:solidFill>
                  <a:schemeClr val="tx2">
                    <a:lumMod val="20000"/>
                    <a:lumOff val="80000"/>
                  </a:schemeClr>
                </a:solidFill>
              </a:rPr>
              <a:t>допринела</a:t>
            </a:r>
          </a:p>
          <a:p>
            <a:r>
              <a:rPr lang="sr-Cyrl-CS" b="1" dirty="0" smtClean="0">
                <a:solidFill>
                  <a:schemeClr val="tx2">
                    <a:lumMod val="20000"/>
                    <a:lumOff val="80000"/>
                  </a:schemeClr>
                </a:solidFill>
              </a:rPr>
              <a:t>да се многи</a:t>
            </a:r>
          </a:p>
          <a:p>
            <a:r>
              <a:rPr lang="sr-Cyrl-CS" b="1" dirty="0" smtClean="0">
                <a:solidFill>
                  <a:schemeClr val="tx2">
                    <a:lumMod val="20000"/>
                    <a:lumOff val="80000"/>
                  </a:schemeClr>
                </a:solidFill>
              </a:rPr>
              <a:t>нехумани</a:t>
            </a:r>
          </a:p>
          <a:p>
            <a:r>
              <a:rPr lang="sr-Cyrl-CS" b="1" dirty="0" smtClean="0">
                <a:solidFill>
                  <a:schemeClr val="tx2">
                    <a:lumMod val="20000"/>
                    <a:lumOff val="80000"/>
                  </a:schemeClr>
                </a:solidFill>
              </a:rPr>
              <a:t>послови</a:t>
            </a:r>
          </a:p>
          <a:p>
            <a:r>
              <a:rPr lang="sr-Cyrl-CS" b="1" dirty="0" smtClean="0">
                <a:solidFill>
                  <a:schemeClr val="tx2">
                    <a:lumMod val="20000"/>
                    <a:lumOff val="80000"/>
                  </a:schemeClr>
                </a:solidFill>
              </a:rPr>
              <a:t>пребаце</a:t>
            </a:r>
          </a:p>
          <a:p>
            <a:r>
              <a:rPr lang="sr-Cyrl-CS" b="1" dirty="0" smtClean="0">
                <a:solidFill>
                  <a:schemeClr val="tx2">
                    <a:lumMod val="20000"/>
                    <a:lumOff val="80000"/>
                  </a:schemeClr>
                </a:solidFill>
              </a:rPr>
              <a:t>са човека</a:t>
            </a:r>
          </a:p>
          <a:p>
            <a:r>
              <a:rPr lang="sr-Cyrl-CS" b="1" dirty="0" smtClean="0">
                <a:solidFill>
                  <a:schemeClr val="tx2">
                    <a:lumMod val="20000"/>
                    <a:lumOff val="80000"/>
                  </a:schemeClr>
                </a:solidFill>
              </a:rPr>
              <a:t>на машину</a:t>
            </a:r>
          </a:p>
          <a:p>
            <a:r>
              <a:rPr lang="sr-Cyrl-CS" b="1" dirty="0" smtClean="0">
                <a:solidFill>
                  <a:schemeClr val="tx2">
                    <a:lumMod val="20000"/>
                    <a:lumOff val="80000"/>
                  </a:schemeClr>
                </a:solidFill>
              </a:rPr>
              <a:t>– испитивање</a:t>
            </a:r>
          </a:p>
          <a:p>
            <a:r>
              <a:rPr lang="sr-Cyrl-CS" b="1" dirty="0" smtClean="0">
                <a:solidFill>
                  <a:schemeClr val="tx2">
                    <a:lumMod val="20000"/>
                    <a:lumOff val="80000"/>
                  </a:schemeClr>
                </a:solidFill>
              </a:rPr>
              <a:t>радиоактивних</a:t>
            </a:r>
          </a:p>
          <a:p>
            <a:r>
              <a:rPr lang="sr-Cyrl-CS" b="1" dirty="0" smtClean="0">
                <a:solidFill>
                  <a:schemeClr val="tx2">
                    <a:lumMod val="20000"/>
                    <a:lumOff val="80000"/>
                  </a:schemeClr>
                </a:solidFill>
              </a:rPr>
              <a:t>супстанци,</a:t>
            </a:r>
          </a:p>
          <a:p>
            <a:r>
              <a:rPr lang="sr-Cyrl-CS" b="1" dirty="0" smtClean="0">
                <a:solidFill>
                  <a:schemeClr val="tx2">
                    <a:lumMod val="20000"/>
                    <a:lumOff val="80000"/>
                  </a:schemeClr>
                </a:solidFill>
              </a:rPr>
              <a:t>преглед</a:t>
            </a:r>
          </a:p>
          <a:p>
            <a:r>
              <a:rPr lang="sr-Cyrl-CS" b="1" dirty="0" smtClean="0">
                <a:solidFill>
                  <a:schemeClr val="tx2">
                    <a:lumMod val="20000"/>
                    <a:lumOff val="80000"/>
                  </a:schemeClr>
                </a:solidFill>
              </a:rPr>
              <a:t>неприступачних</a:t>
            </a:r>
          </a:p>
          <a:p>
            <a:r>
              <a:rPr lang="sr-Cyrl-CS" b="1" dirty="0" smtClean="0">
                <a:solidFill>
                  <a:schemeClr val="tx2">
                    <a:lumMod val="20000"/>
                    <a:lumOff val="80000"/>
                  </a:schemeClr>
                </a:solidFill>
              </a:rPr>
              <a:t>терена,</a:t>
            </a:r>
          </a:p>
          <a:p>
            <a:r>
              <a:rPr lang="sr-Cyrl-CS" b="1" dirty="0" smtClean="0">
                <a:solidFill>
                  <a:schemeClr val="tx2">
                    <a:lumMod val="20000"/>
                    <a:lumOff val="80000"/>
                  </a:schemeClr>
                </a:solidFill>
              </a:rPr>
              <a:t>помоћ</a:t>
            </a:r>
          </a:p>
          <a:p>
            <a:r>
              <a:rPr lang="sr-Cyrl-CS" b="1" dirty="0" smtClean="0">
                <a:solidFill>
                  <a:schemeClr val="tx2">
                    <a:lumMod val="20000"/>
                    <a:lumOff val="80000"/>
                  </a:schemeClr>
                </a:solidFill>
              </a:rPr>
              <a:t>у тешком</a:t>
            </a:r>
          </a:p>
          <a:p>
            <a:r>
              <a:rPr lang="sr-Cyrl-CS" b="1" dirty="0" smtClean="0">
                <a:solidFill>
                  <a:schemeClr val="tx2">
                    <a:lumMod val="20000"/>
                    <a:lumOff val="80000"/>
                  </a:schemeClr>
                </a:solidFill>
              </a:rPr>
              <a:t>раду...</a:t>
            </a:r>
          </a:p>
          <a:p>
            <a:r>
              <a:rPr lang="sr-Cyrl-CS" b="1" dirty="0" smtClean="0">
                <a:solidFill>
                  <a:schemeClr val="tx2">
                    <a:lumMod val="20000"/>
                    <a:lumOff val="80000"/>
                  </a:schemeClr>
                </a:solidFill>
              </a:rPr>
              <a:t>У том погледу,</a:t>
            </a:r>
          </a:p>
          <a:p>
            <a:r>
              <a:rPr lang="sr-Cyrl-CS" b="1" dirty="0" smtClean="0">
                <a:solidFill>
                  <a:schemeClr val="tx2">
                    <a:lumMod val="20000"/>
                    <a:lumOff val="80000"/>
                  </a:schemeClr>
                </a:solidFill>
              </a:rPr>
              <a:t>роботи</a:t>
            </a:r>
          </a:p>
          <a:p>
            <a:r>
              <a:rPr lang="sr-Cyrl-CS" b="1" dirty="0" smtClean="0">
                <a:solidFill>
                  <a:schemeClr val="tx2">
                    <a:lumMod val="20000"/>
                    <a:lumOff val="80000"/>
                  </a:schemeClr>
                </a:solidFill>
              </a:rPr>
              <a:t>се заиста</a:t>
            </a:r>
          </a:p>
          <a:p>
            <a:r>
              <a:rPr lang="sr-Cyrl-CS" b="1" dirty="0" smtClean="0">
                <a:solidFill>
                  <a:schemeClr val="tx2">
                    <a:lumMod val="20000"/>
                    <a:lumOff val="80000"/>
                  </a:schemeClr>
                </a:solidFill>
              </a:rPr>
              <a:t>користе</a:t>
            </a:r>
          </a:p>
          <a:p>
            <a:r>
              <a:rPr lang="sr-Cyrl-CS" b="1" dirty="0" smtClean="0">
                <a:solidFill>
                  <a:schemeClr val="tx2">
                    <a:lumMod val="20000"/>
                    <a:lumOff val="80000"/>
                  </a:schemeClr>
                </a:solidFill>
              </a:rPr>
              <a:t>за правилну</a:t>
            </a:r>
          </a:p>
          <a:p>
            <a:r>
              <a:rPr lang="sr-Cyrl-CS" b="1" dirty="0" smtClean="0">
                <a:solidFill>
                  <a:schemeClr val="tx2">
                    <a:lumMod val="20000"/>
                    <a:lumOff val="80000"/>
                  </a:schemeClr>
                </a:solidFill>
              </a:rPr>
              <a:t>замену</a:t>
            </a:r>
          </a:p>
          <a:p>
            <a:r>
              <a:rPr lang="sr-Cyrl-CS" b="1" dirty="0" smtClean="0">
                <a:solidFill>
                  <a:schemeClr val="tx2">
                    <a:lumMod val="20000"/>
                    <a:lumOff val="80000"/>
                  </a:schemeClr>
                </a:solidFill>
              </a:rPr>
              <a:t>за човека.</a:t>
            </a:r>
            <a:endParaRPr lang="sr-Cyrl-CS" b="1" dirty="0">
              <a:solidFill>
                <a:schemeClr val="tx2">
                  <a:lumMod val="20000"/>
                  <a:lumOff val="80000"/>
                </a:schemeClr>
              </a:solidFill>
            </a:endParaRPr>
          </a:p>
        </p:txBody>
      </p:sp>
      <p:pic>
        <p:nvPicPr>
          <p:cNvPr id="34818" name="Picture 2" descr="http://www.wired.com/images_blogs/photos/uncategorized/2008/12/09/talon_mine_detect.jpg"/>
          <p:cNvPicPr>
            <a:picLocks noChangeAspect="1" noChangeArrowheads="1"/>
          </p:cNvPicPr>
          <p:nvPr/>
        </p:nvPicPr>
        <p:blipFill>
          <a:blip r:embed="rId4" cstate="email"/>
          <a:srcRect/>
          <a:stretch>
            <a:fillRect/>
          </a:stretch>
        </p:blipFill>
        <p:spPr bwMode="auto">
          <a:xfrm>
            <a:off x="100156" y="1346344"/>
            <a:ext cx="6400800" cy="3752851"/>
          </a:xfrm>
          <a:prstGeom prst="rect">
            <a:avLst/>
          </a:prstGeom>
          <a:noFill/>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2/2f/Worshiping_the_golden_calf.jpg"/>
          <p:cNvPicPr>
            <a:picLocks noChangeAspect="1" noChangeArrowheads="1"/>
          </p:cNvPicPr>
          <p:nvPr/>
        </p:nvPicPr>
        <p:blipFill>
          <a:blip r:embed="rId3"/>
          <a:srcRect/>
          <a:stretch>
            <a:fillRect/>
          </a:stretch>
        </p:blipFill>
        <p:spPr bwMode="auto">
          <a:xfrm>
            <a:off x="4874092" y="609600"/>
            <a:ext cx="4269908" cy="5748722"/>
          </a:xfrm>
          <a:prstGeom prst="rect">
            <a:avLst/>
          </a:prstGeom>
          <a:noFill/>
        </p:spPr>
      </p:pic>
      <p:sp>
        <p:nvSpPr>
          <p:cNvPr id="3" name="Content Placeholder 2"/>
          <p:cNvSpPr>
            <a:spLocks noGrp="1"/>
          </p:cNvSpPr>
          <p:nvPr>
            <p:ph idx="1"/>
          </p:nvPr>
        </p:nvSpPr>
        <p:spPr>
          <a:xfrm>
            <a:off x="0" y="0"/>
            <a:ext cx="4800600" cy="6629400"/>
          </a:xfrm>
          <a:gradFill flip="none" rotWithShape="1">
            <a:gsLst>
              <a:gs pos="0">
                <a:schemeClr val="accent1">
                  <a:tint val="66000"/>
                  <a:satMod val="160000"/>
                  <a:alpha val="5000"/>
                </a:schemeClr>
              </a:gs>
              <a:gs pos="50000">
                <a:schemeClr val="accent1">
                  <a:tint val="44500"/>
                  <a:satMod val="160000"/>
                </a:schemeClr>
              </a:gs>
              <a:gs pos="100000">
                <a:schemeClr val="accent1">
                  <a:tint val="23500"/>
                  <a:satMod val="160000"/>
                </a:schemeClr>
              </a:gs>
            </a:gsLst>
            <a:lin ang="5400000" scaled="1"/>
            <a:tileRect/>
          </a:gradFill>
        </p:spPr>
        <p:txBody>
          <a:bodyPr>
            <a:normAutofit/>
          </a:bodyPr>
          <a:lstStyle/>
          <a:p>
            <a:r>
              <a:rPr lang="sr-Cyrl-CS" b="1" dirty="0" smtClean="0">
                <a:solidFill>
                  <a:schemeClr val="bg1"/>
                </a:solidFill>
              </a:rPr>
              <a:t>Много је оних који се према дигиталним феноменима ( = компјутер, интернет, мобилни, телевизија) понашају као да су им  они идоли. Да ли је савремена технологија ново “златно теле”?</a:t>
            </a:r>
            <a:endParaRPr lang="sr-Cyrl-CS"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younginnovator.eu/wp-content/uploads/2014/06/Technology-Wallpaper.jpg"/>
          <p:cNvPicPr>
            <a:picLocks noChangeAspect="1" noChangeArrowheads="1"/>
          </p:cNvPicPr>
          <p:nvPr/>
        </p:nvPicPr>
        <p:blipFill>
          <a:blip r:embed="rId3" cstate="email"/>
          <a:srcRect/>
          <a:stretch>
            <a:fillRect/>
          </a:stretch>
        </p:blipFill>
        <p:spPr bwMode="auto">
          <a:xfrm>
            <a:off x="-1" y="1600201"/>
            <a:ext cx="9341267" cy="5257800"/>
          </a:xfrm>
          <a:prstGeom prst="rect">
            <a:avLst/>
          </a:prstGeom>
          <a:noFill/>
        </p:spPr>
      </p:pic>
      <p:sp>
        <p:nvSpPr>
          <p:cNvPr id="2" name="TextBox 1"/>
          <p:cNvSpPr txBox="1"/>
          <p:nvPr/>
        </p:nvSpPr>
        <p:spPr>
          <a:xfrm>
            <a:off x="0" y="0"/>
            <a:ext cx="9144000" cy="1569660"/>
          </a:xfrm>
          <a:prstGeom prst="rect">
            <a:avLst/>
          </a:prstGeom>
          <a:noFill/>
        </p:spPr>
        <p:txBody>
          <a:bodyPr wrap="square" rtlCol="0">
            <a:spAutoFit/>
          </a:bodyPr>
          <a:lstStyle/>
          <a:p>
            <a:r>
              <a:rPr lang="sr-Cyrl-CS" sz="2400" b="1" dirty="0" smtClean="0"/>
              <a:t>Ствари саме по себи нису ни добр ни лоше – добар или лош може бити начин како се оне употребљавају. Зато не треба бити искључив што се тиче технологије. Важно је да човек влада технологијом, а не да од ње буде зависан.</a:t>
            </a:r>
            <a:endParaRPr lang="sr-Cyrl-CS" sz="2400" b="1"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manastir-lepavina.org/dthumb.php?file=cms/slike/vijesti/6615_Svestenik%20u%20svetskoj%20mrezi.jpg&amp;size=500"/>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2" name="TextBox 1"/>
          <p:cNvSpPr txBox="1"/>
          <p:nvPr/>
        </p:nvSpPr>
        <p:spPr>
          <a:xfrm>
            <a:off x="152400" y="152400"/>
            <a:ext cx="7924800" cy="1200329"/>
          </a:xfrm>
          <a:prstGeom prst="rect">
            <a:avLst/>
          </a:prstGeom>
          <a:solidFill>
            <a:srgbClr val="0070C0"/>
          </a:solidFill>
        </p:spPr>
        <p:txBody>
          <a:bodyPr wrap="square" rtlCol="0">
            <a:spAutoFit/>
          </a:bodyPr>
          <a:lstStyle/>
          <a:p>
            <a:r>
              <a:rPr lang="sr-Cyrl-CS" b="1" dirty="0" smtClean="0"/>
              <a:t>Технологија нипошто није лоша по себи, она има мноштво добрих страна, кад се правилно користи. Али она не сме да постане савремено “ЗЛАТНО ТЕЛЕ”. Технологијом је у реду да се служимо, да би олакшала наш живот и помогла наше контакте са ближњима. </a:t>
            </a:r>
            <a:endParaRPr lang="sr-Cyrl-CS" b="1"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305800" cy="646331"/>
          </a:xfrm>
          <a:prstGeom prst="rect">
            <a:avLst/>
          </a:prstGeom>
        </p:spPr>
        <p:txBody>
          <a:bodyPr wrap="square">
            <a:spAutoFit/>
          </a:bodyPr>
          <a:lstStyle/>
          <a:p>
            <a:r>
              <a:rPr lang="sr-Cyrl-CS" b="1" dirty="0" smtClean="0"/>
              <a:t>АЛИ ТЕХНОЛОГИЈА НЕ МОЖЕ ЗАМЕНИТИ ЖИВ ОДНОС СА БЛИЖЊИМА, НИ ЛИТУРГИЈСКИ СУСРЕТ СА СВЕТОМ ТРОЈИЦОМ. </a:t>
            </a:r>
            <a:endParaRPr lang="sr-Cyrl-CS" dirty="0"/>
          </a:p>
        </p:txBody>
      </p:sp>
      <p:pic>
        <p:nvPicPr>
          <p:cNvPr id="37890" name="Picture 2" descr="http://www.novosti.rs/upload/images/2011/01/0701/liturgija/liturgija%20%288%29.jpg"/>
          <p:cNvPicPr>
            <a:picLocks noChangeAspect="1" noChangeArrowheads="1"/>
          </p:cNvPicPr>
          <p:nvPr/>
        </p:nvPicPr>
        <p:blipFill>
          <a:blip r:embed="rId3" cstate="email"/>
          <a:srcRect/>
          <a:stretch>
            <a:fillRect/>
          </a:stretch>
        </p:blipFill>
        <p:spPr bwMode="auto">
          <a:xfrm>
            <a:off x="381000" y="990600"/>
            <a:ext cx="8168872" cy="5373183"/>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http://www.featurepics.com/FI/Thumb300/20090509/Tech-Industrial-Electronic-Blue-Background-1177179.jpg"/>
          <p:cNvPicPr>
            <a:picLocks noChangeAspect="1" noChangeArrowheads="1"/>
          </p:cNvPicPr>
          <p:nvPr/>
        </p:nvPicPr>
        <p:blipFill>
          <a:blip r:embed="rId3" cstate="email"/>
          <a:srcRect/>
          <a:stretch>
            <a:fillRect/>
          </a:stretch>
        </p:blipFill>
        <p:spPr bwMode="auto">
          <a:xfrm>
            <a:off x="0" y="4000500"/>
            <a:ext cx="4286250" cy="2857500"/>
          </a:xfrm>
          <a:prstGeom prst="rect">
            <a:avLst/>
          </a:prstGeom>
          <a:noFill/>
        </p:spPr>
      </p:pic>
      <p:pic>
        <p:nvPicPr>
          <p:cNvPr id="38916" name="Picture 4" descr="http://www.vector-eps.com/wp-content/gallery/high-tech-backgrounds-jpg-with-eps/high-tech-backgrounds-jpg-with-eps4.jpg"/>
          <p:cNvPicPr>
            <a:picLocks noChangeAspect="1" noChangeArrowheads="1"/>
          </p:cNvPicPr>
          <p:nvPr/>
        </p:nvPicPr>
        <p:blipFill>
          <a:blip r:embed="rId4" cstate="email"/>
          <a:srcRect/>
          <a:stretch>
            <a:fillRect/>
          </a:stretch>
        </p:blipFill>
        <p:spPr bwMode="auto">
          <a:xfrm>
            <a:off x="0" y="0"/>
            <a:ext cx="9194475" cy="5257800"/>
          </a:xfrm>
          <a:prstGeom prst="rect">
            <a:avLst/>
          </a:prstGeom>
          <a:noFill/>
        </p:spPr>
      </p:pic>
      <p:pic>
        <p:nvPicPr>
          <p:cNvPr id="38914" name="Picture 2" descr="http://i.dailymail.co.uk/i/pix/2012/04/03/article-0-080221C9000005DC-604_634x375.jpg"/>
          <p:cNvPicPr>
            <a:picLocks noChangeAspect="1" noChangeArrowheads="1"/>
          </p:cNvPicPr>
          <p:nvPr/>
        </p:nvPicPr>
        <p:blipFill>
          <a:blip r:embed="rId5" cstate="email"/>
          <a:srcRect/>
          <a:stretch>
            <a:fillRect/>
          </a:stretch>
        </p:blipFill>
        <p:spPr bwMode="auto">
          <a:xfrm>
            <a:off x="3105150" y="3505200"/>
            <a:ext cx="6038850" cy="3571875"/>
          </a:xfrm>
          <a:prstGeom prst="rect">
            <a:avLst/>
          </a:prstGeom>
          <a:ln>
            <a:noFill/>
          </a:ln>
          <a:effectLst>
            <a:softEdge rad="112500"/>
          </a:effectLst>
        </p:spPr>
      </p:pic>
      <p:sp>
        <p:nvSpPr>
          <p:cNvPr id="2" name="Rectangle 1"/>
          <p:cNvSpPr/>
          <p:nvPr/>
        </p:nvSpPr>
        <p:spPr>
          <a:xfrm>
            <a:off x="838200" y="5410200"/>
            <a:ext cx="5976251" cy="923330"/>
          </a:xfrm>
          <a:prstGeom prst="rect">
            <a:avLst/>
          </a:prstGeom>
          <a:noFill/>
        </p:spPr>
        <p:txBody>
          <a:bodyPr wrap="none" lIns="91440" tIns="45720" rIns="91440" bIns="45720">
            <a:spAutoFit/>
            <a:scene3d>
              <a:camera prst="perspectiveRelaxed"/>
              <a:lightRig rig="threePt" dir="t"/>
            </a:scene3d>
          </a:bodyPr>
          <a:lstStyle/>
          <a:p>
            <a:pPr algn="ctr"/>
            <a:r>
              <a:rPr lang="sr-Cyrl-CS" sz="5400" b="0" cap="none" spc="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НАСТАВИЋЕ СЕ...</a:t>
            </a:r>
            <a:endParaRPr lang="en-US" sz="5400" b="0" cap="none" spc="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endParaRPr>
          </a:p>
        </p:txBody>
      </p:sp>
      <p:sp>
        <p:nvSpPr>
          <p:cNvPr id="6" name="TextBox 5"/>
          <p:cNvSpPr txBox="1"/>
          <p:nvPr/>
        </p:nvSpPr>
        <p:spPr>
          <a:xfrm>
            <a:off x="228600" y="533400"/>
            <a:ext cx="8001000" cy="646331"/>
          </a:xfrm>
          <a:prstGeom prst="rect">
            <a:avLst/>
          </a:prstGeom>
          <a:noFill/>
        </p:spPr>
        <p:txBody>
          <a:bodyPr wrap="square" rtlCol="0">
            <a:spAutoFit/>
          </a:bodyPr>
          <a:lstStyle/>
          <a:p>
            <a:r>
              <a:rPr lang="sr-Cyrl-CS" dirty="0" smtClean="0">
                <a:solidFill>
                  <a:schemeClr val="tx1">
                    <a:lumMod val="10000"/>
                    <a:lumOff val="90000"/>
                  </a:schemeClr>
                </a:solidFill>
              </a:rPr>
              <a:t>ЛИТЕРАТУРА: “Човек и информационе технологије”, Оливер Суботић, Православље, Београд, 2006.</a:t>
            </a:r>
            <a:endParaRPr lang="sr-Cyrl-CS" dirty="0">
              <a:solidFill>
                <a:schemeClr val="tx1">
                  <a:lumMod val="10000"/>
                  <a:lumOff val="90000"/>
                </a:schemeClr>
              </a:solidFill>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s.123rf.com/400wm/400/400/carloscastilla/carloscastilla1104/carloscastilla110400014/9301532-abstract-technology-background-with-binary-code.jpg"/>
          <p:cNvPicPr>
            <a:picLocks noChangeAspect="1" noChangeArrowheads="1"/>
          </p:cNvPicPr>
          <p:nvPr/>
        </p:nvPicPr>
        <p:blipFill>
          <a:blip r:embed="rId3" cstate="email"/>
          <a:srcRect/>
          <a:stretch>
            <a:fillRect/>
          </a:stretch>
        </p:blipFill>
        <p:spPr bwMode="auto">
          <a:xfrm>
            <a:off x="0" y="10693"/>
            <a:ext cx="8915400" cy="6847307"/>
          </a:xfrm>
          <a:prstGeom prst="rect">
            <a:avLst/>
          </a:prstGeom>
          <a:noFill/>
        </p:spPr>
      </p:pic>
      <p:pic>
        <p:nvPicPr>
          <p:cNvPr id="1026" name="Picture 2" descr="http://www.mentalfloss.com/blogs/wp-content/uploads/2011/12/TIME-You.jpg"/>
          <p:cNvPicPr>
            <a:picLocks noChangeAspect="1" noChangeArrowheads="1"/>
          </p:cNvPicPr>
          <p:nvPr/>
        </p:nvPicPr>
        <p:blipFill>
          <a:blip r:embed="rId4"/>
          <a:srcRect/>
          <a:stretch>
            <a:fillRect/>
          </a:stretch>
        </p:blipFill>
        <p:spPr bwMode="auto">
          <a:xfrm>
            <a:off x="4495800" y="990600"/>
            <a:ext cx="4419600" cy="5882848"/>
          </a:xfrm>
          <a:prstGeom prst="rect">
            <a:avLst/>
          </a:prstGeom>
          <a:noFill/>
        </p:spPr>
      </p:pic>
      <p:sp>
        <p:nvSpPr>
          <p:cNvPr id="2" name="TextBox 1"/>
          <p:cNvSpPr txBox="1"/>
          <p:nvPr/>
        </p:nvSpPr>
        <p:spPr>
          <a:xfrm>
            <a:off x="1" y="228600"/>
            <a:ext cx="4191000" cy="3046988"/>
          </a:xfrm>
          <a:prstGeom prst="rect">
            <a:avLst/>
          </a:prstGeom>
          <a:gradFill>
            <a:gsLst>
              <a:gs pos="0">
                <a:schemeClr val="accent1">
                  <a:tint val="66000"/>
                  <a:satMod val="160000"/>
                  <a:alpha val="5000"/>
                </a:schemeClr>
              </a:gs>
              <a:gs pos="50000">
                <a:schemeClr val="accent1">
                  <a:tint val="44500"/>
                  <a:satMod val="160000"/>
                </a:schemeClr>
              </a:gs>
              <a:gs pos="100000">
                <a:schemeClr val="accent1">
                  <a:tint val="23500"/>
                  <a:satMod val="160000"/>
                </a:schemeClr>
              </a:gs>
            </a:gsLst>
            <a:lin ang="5400000" scaled="1"/>
          </a:gradFill>
        </p:spPr>
        <p:txBody>
          <a:bodyPr wrap="square" rtlCol="0">
            <a:spAutoFit/>
          </a:bodyPr>
          <a:lstStyle/>
          <a:p>
            <a:r>
              <a:rPr lang="sr-Cyrl-CS" sz="3200" b="1" dirty="0" smtClean="0">
                <a:solidFill>
                  <a:schemeClr val="bg1"/>
                </a:solidFill>
              </a:rPr>
              <a:t>Часопис Тајм је чак за ЛИЧНОСТ године прогласио компјутер, то јест свакога ко контролише информатичко доба.</a:t>
            </a:r>
            <a:endParaRPr lang="sr-Cyrl-CS" sz="32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8305800" cy="1631216"/>
          </a:xfrm>
          <a:prstGeom prst="rect">
            <a:avLst/>
          </a:prstGeom>
          <a:noFill/>
        </p:spPr>
        <p:txBody>
          <a:bodyPr wrap="square" rtlCol="0">
            <a:spAutoFit/>
          </a:bodyPr>
          <a:lstStyle/>
          <a:p>
            <a:r>
              <a:rPr lang="sr-Cyrl-CS" sz="2000" b="1" dirty="0" smtClean="0"/>
              <a:t>У последње време се развија РОБОТИКА. Људи купују роботе који замењују кућне љубимце, па је хит имати роботизовану куцу или мацу. Могуће је програмирати шта ће љубимци радити.  Неће унередити дом, а понашаће се предвидљивије, онако како “газда” одлучи . </a:t>
            </a:r>
            <a:endParaRPr lang="sr-Cyrl-CS" sz="2000" b="1" dirty="0"/>
          </a:p>
        </p:txBody>
      </p:sp>
      <p:pic>
        <p:nvPicPr>
          <p:cNvPr id="19458" name="Picture 2" descr="http://newlaunches.com/wp-content/uploads/2013/01/robot_dogs.jpg"/>
          <p:cNvPicPr>
            <a:picLocks noChangeAspect="1" noChangeArrowheads="1"/>
          </p:cNvPicPr>
          <p:nvPr/>
        </p:nvPicPr>
        <p:blipFill>
          <a:blip r:embed="rId3"/>
          <a:srcRect/>
          <a:stretch>
            <a:fillRect/>
          </a:stretch>
        </p:blipFill>
        <p:spPr bwMode="auto">
          <a:xfrm>
            <a:off x="0" y="1717038"/>
            <a:ext cx="9144000" cy="5140962"/>
          </a:xfrm>
          <a:prstGeom prst="rect">
            <a:avLst/>
          </a:prstGeom>
          <a:noFill/>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2770" name="Picture 2" descr="http://i.telegraph.co.uk/multimedia/archive/01007/robot-pooch_1007519i.jpg"/>
          <p:cNvPicPr>
            <a:picLocks noChangeAspect="1" noChangeArrowheads="1"/>
          </p:cNvPicPr>
          <p:nvPr/>
        </p:nvPicPr>
        <p:blipFill>
          <a:blip r:embed="rId3"/>
          <a:srcRect/>
          <a:stretch>
            <a:fillRect/>
          </a:stretch>
        </p:blipFill>
        <p:spPr bwMode="auto">
          <a:xfrm>
            <a:off x="-73103" y="0"/>
            <a:ext cx="9217103" cy="5943600"/>
          </a:xfrm>
          <a:prstGeom prst="rect">
            <a:avLst/>
          </a:prstGeom>
          <a:noFill/>
        </p:spPr>
      </p:pic>
      <p:sp>
        <p:nvSpPr>
          <p:cNvPr id="3" name="TextBox 2"/>
          <p:cNvSpPr txBox="1"/>
          <p:nvPr/>
        </p:nvSpPr>
        <p:spPr>
          <a:xfrm>
            <a:off x="533400" y="6172200"/>
            <a:ext cx="8077200" cy="381000"/>
          </a:xfrm>
          <a:prstGeom prst="rect">
            <a:avLst/>
          </a:prstGeom>
          <a:noFill/>
        </p:spPr>
        <p:txBody>
          <a:bodyPr wrap="square" rtlCol="0">
            <a:spAutoFit/>
          </a:bodyPr>
          <a:lstStyle/>
          <a:p>
            <a:r>
              <a:rPr lang="sr-Cyrl-CS" b="1" dirty="0" smtClean="0"/>
              <a:t>МЕЂУТИМ, ТО МОЖЕ БИТИ УВОД У НЕШТО ГОРЕ.</a:t>
            </a:r>
            <a:endParaRPr lang="sr-Cyrl-CS" b="1"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dailymail.co.uk/i/pix/2009/08/20/article-1207784-003A9CBD00000258-204_468x260.jpg"/>
          <p:cNvPicPr>
            <a:picLocks noChangeAspect="1" noChangeArrowheads="1"/>
          </p:cNvPicPr>
          <p:nvPr/>
        </p:nvPicPr>
        <p:blipFill>
          <a:blip r:embed="rId3"/>
          <a:srcRect/>
          <a:stretch>
            <a:fillRect/>
          </a:stretch>
        </p:blipFill>
        <p:spPr bwMode="auto">
          <a:xfrm>
            <a:off x="0" y="0"/>
            <a:ext cx="9189716" cy="5105400"/>
          </a:xfrm>
          <a:prstGeom prst="rect">
            <a:avLst/>
          </a:prstGeom>
          <a:noFill/>
        </p:spPr>
      </p:pic>
      <p:sp>
        <p:nvSpPr>
          <p:cNvPr id="3" name="TextBox 2"/>
          <p:cNvSpPr txBox="1"/>
          <p:nvPr/>
        </p:nvSpPr>
        <p:spPr>
          <a:xfrm>
            <a:off x="0" y="4919008"/>
            <a:ext cx="8534400" cy="1938992"/>
          </a:xfrm>
          <a:prstGeom prst="rect">
            <a:avLst/>
          </a:prstGeom>
          <a:noFill/>
        </p:spPr>
        <p:txBody>
          <a:bodyPr wrap="square" rtlCol="0">
            <a:spAutoFit/>
          </a:bodyPr>
          <a:lstStyle/>
          <a:p>
            <a:r>
              <a:rPr lang="sr-Cyrl-CS" sz="2400" b="1" dirty="0" smtClean="0">
                <a:solidFill>
                  <a:schemeClr val="tx2">
                    <a:lumMod val="20000"/>
                    <a:lumOff val="80000"/>
                  </a:schemeClr>
                </a:solidFill>
              </a:rPr>
              <a:t>Људи који су себични и не желе да праве компромисе, па зато и  не желе да остварују контакт са правим животињама - могли би лако и уместо правих пријатеља пожелети и купити  оне роботске – оне који би се увек “понашали” како се њиховом газди свиди.</a:t>
            </a:r>
            <a:endParaRPr lang="sr-Cyrl-CS" sz="2400" b="1" dirty="0">
              <a:solidFill>
                <a:schemeClr val="tx2">
                  <a:lumMod val="20000"/>
                  <a:lumOff val="80000"/>
                </a:schemeClr>
              </a:solidFill>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ages4.alphacoders.com/268/268678.jpg"/>
          <p:cNvPicPr>
            <a:picLocks noChangeAspect="1" noChangeArrowheads="1"/>
          </p:cNvPicPr>
          <p:nvPr/>
        </p:nvPicPr>
        <p:blipFill>
          <a:blip r:embed="rId3" cstate="email"/>
          <a:srcRect/>
          <a:stretch>
            <a:fillRect/>
          </a:stretch>
        </p:blipFill>
        <p:spPr bwMode="auto">
          <a:xfrm>
            <a:off x="0" y="1"/>
            <a:ext cx="9459104" cy="6858000"/>
          </a:xfrm>
          <a:prstGeom prst="rect">
            <a:avLst/>
          </a:prstGeom>
          <a:noFill/>
        </p:spPr>
      </p:pic>
      <p:sp>
        <p:nvSpPr>
          <p:cNvPr id="3" name="TextBox 2"/>
          <p:cNvSpPr txBox="1"/>
          <p:nvPr/>
        </p:nvSpPr>
        <p:spPr>
          <a:xfrm>
            <a:off x="6781800" y="533400"/>
            <a:ext cx="2362200" cy="6247864"/>
          </a:xfrm>
          <a:prstGeom prst="rect">
            <a:avLst/>
          </a:prstGeom>
          <a:noFill/>
        </p:spPr>
        <p:txBody>
          <a:bodyPr wrap="square" rtlCol="0">
            <a:spAutoFit/>
          </a:bodyPr>
          <a:lstStyle/>
          <a:p>
            <a:r>
              <a:rPr lang="sr-Cyrl-CS" sz="2000" b="1" dirty="0" smtClean="0"/>
              <a:t>Из превелике љубави према себи, човек се све мање окреће другима, све мање воли – јер се други људи не понашају увек како ми желимо. Зато се неки окрећу технологији. Јер је “лакше” имати  робота “пријатеља”, он ће увек радити све што ја желим. Али то није однос две личности, јер робот није слободна личност. </a:t>
            </a:r>
            <a:endParaRPr lang="sr-Cyrl-CS" sz="2000" b="1"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2.bp.blogspot.com/_nKa-dM7PvEo/TI6wtnD3qSI/AAAAAAAAEqI/p14Lt0ybhF4/s1600/20060329214426_blue_sky.jpg"/>
          <p:cNvPicPr>
            <a:picLocks noChangeAspect="1" noChangeArrowheads="1"/>
          </p:cNvPicPr>
          <p:nvPr/>
        </p:nvPicPr>
        <p:blipFill>
          <a:blip r:embed="rId3"/>
          <a:srcRect/>
          <a:stretch>
            <a:fillRect/>
          </a:stretch>
        </p:blipFill>
        <p:spPr bwMode="auto">
          <a:xfrm>
            <a:off x="-1" y="1"/>
            <a:ext cx="10304403" cy="6858000"/>
          </a:xfrm>
          <a:prstGeom prst="rect">
            <a:avLst/>
          </a:prstGeom>
          <a:noFill/>
        </p:spPr>
      </p:pic>
      <p:sp>
        <p:nvSpPr>
          <p:cNvPr id="2" name="TextBox 1"/>
          <p:cNvSpPr txBox="1"/>
          <p:nvPr/>
        </p:nvSpPr>
        <p:spPr>
          <a:xfrm>
            <a:off x="0" y="0"/>
            <a:ext cx="2895600" cy="6463308"/>
          </a:xfrm>
          <a:prstGeom prst="rect">
            <a:avLst/>
          </a:prstGeom>
          <a:solidFill>
            <a:srgbClr val="0070C0"/>
          </a:solidFill>
        </p:spPr>
        <p:txBody>
          <a:bodyPr wrap="square" rtlCol="0">
            <a:spAutoFit/>
          </a:bodyPr>
          <a:lstStyle/>
          <a:p>
            <a:r>
              <a:rPr lang="sr-Cyrl-CS" b="1" dirty="0" smtClean="0">
                <a:solidFill>
                  <a:schemeClr val="bg1"/>
                </a:solidFill>
              </a:rPr>
              <a:t>Начин</a:t>
            </a:r>
          </a:p>
          <a:p>
            <a:r>
              <a:rPr lang="sr-Cyrl-CS" b="1" dirty="0" smtClean="0">
                <a:solidFill>
                  <a:schemeClr val="bg1"/>
                </a:solidFill>
              </a:rPr>
              <a:t>постојања</a:t>
            </a:r>
          </a:p>
          <a:p>
            <a:r>
              <a:rPr lang="sr-Cyrl-CS" b="1" dirty="0" smtClean="0">
                <a:solidFill>
                  <a:schemeClr val="bg1"/>
                </a:solidFill>
              </a:rPr>
              <a:t>модерног</a:t>
            </a:r>
          </a:p>
          <a:p>
            <a:r>
              <a:rPr lang="sr-Cyrl-CS" b="1" dirty="0" smtClean="0">
                <a:solidFill>
                  <a:schemeClr val="bg1"/>
                </a:solidFill>
              </a:rPr>
              <a:t>човека</a:t>
            </a:r>
          </a:p>
          <a:p>
            <a:r>
              <a:rPr lang="sr-Cyrl-CS" b="1" dirty="0" smtClean="0">
                <a:solidFill>
                  <a:schemeClr val="bg1"/>
                </a:solidFill>
              </a:rPr>
              <a:t>углавном</a:t>
            </a:r>
          </a:p>
          <a:p>
            <a:r>
              <a:rPr lang="sr-Cyrl-CS" b="1" dirty="0" smtClean="0">
                <a:solidFill>
                  <a:schemeClr val="bg1"/>
                </a:solidFill>
              </a:rPr>
              <a:t>је постојање</a:t>
            </a:r>
          </a:p>
          <a:p>
            <a:r>
              <a:rPr lang="sr-Cyrl-CS" b="1" dirty="0" smtClean="0">
                <a:solidFill>
                  <a:schemeClr val="bg1"/>
                </a:solidFill>
              </a:rPr>
              <a:t>као индивидуа,</a:t>
            </a:r>
          </a:p>
          <a:p>
            <a:r>
              <a:rPr lang="sr-Cyrl-CS" b="1" dirty="0" smtClean="0">
                <a:solidFill>
                  <a:schemeClr val="bg1"/>
                </a:solidFill>
              </a:rPr>
              <a:t>а не као личност,</a:t>
            </a:r>
          </a:p>
          <a:p>
            <a:r>
              <a:rPr lang="sr-Cyrl-CS" b="1" dirty="0" smtClean="0">
                <a:solidFill>
                  <a:schemeClr val="bg1"/>
                </a:solidFill>
              </a:rPr>
              <a:t>чиме</a:t>
            </a:r>
          </a:p>
          <a:p>
            <a:r>
              <a:rPr lang="sr-Cyrl-CS" b="1" dirty="0" smtClean="0">
                <a:solidFill>
                  <a:schemeClr val="bg1"/>
                </a:solidFill>
              </a:rPr>
              <a:t>се губи</a:t>
            </a:r>
          </a:p>
          <a:p>
            <a:r>
              <a:rPr lang="sr-Cyrl-CS" b="1" dirty="0" smtClean="0">
                <a:solidFill>
                  <a:schemeClr val="bg1"/>
                </a:solidFill>
              </a:rPr>
              <a:t>образ Божји</a:t>
            </a:r>
          </a:p>
          <a:p>
            <a:r>
              <a:rPr lang="sr-Cyrl-CS" b="1" dirty="0" smtClean="0">
                <a:solidFill>
                  <a:schemeClr val="bg1"/>
                </a:solidFill>
              </a:rPr>
              <a:t>који</a:t>
            </a:r>
          </a:p>
          <a:p>
            <a:r>
              <a:rPr lang="sr-Cyrl-CS" b="1" dirty="0" smtClean="0">
                <a:solidFill>
                  <a:schemeClr val="bg1"/>
                </a:solidFill>
              </a:rPr>
              <a:t>је у човеку.</a:t>
            </a:r>
          </a:p>
          <a:p>
            <a:r>
              <a:rPr lang="sr-Cyrl-CS" b="1" dirty="0" smtClean="0">
                <a:solidFill>
                  <a:schemeClr val="bg1"/>
                </a:solidFill>
              </a:rPr>
              <a:t>Човек</a:t>
            </a:r>
          </a:p>
          <a:p>
            <a:r>
              <a:rPr lang="sr-Cyrl-CS" b="1" dirty="0" smtClean="0">
                <a:solidFill>
                  <a:schemeClr val="bg1"/>
                </a:solidFill>
              </a:rPr>
              <a:t>је управо призван</a:t>
            </a:r>
          </a:p>
          <a:p>
            <a:r>
              <a:rPr lang="sr-Cyrl-CS" b="1" dirty="0" smtClean="0">
                <a:solidFill>
                  <a:schemeClr val="bg1"/>
                </a:solidFill>
              </a:rPr>
              <a:t>да оствари</a:t>
            </a:r>
          </a:p>
          <a:p>
            <a:r>
              <a:rPr lang="sr-Cyrl-CS" b="1" dirty="0" smtClean="0">
                <a:solidFill>
                  <a:schemeClr val="bg1"/>
                </a:solidFill>
              </a:rPr>
              <a:t>свој образ у смислу</a:t>
            </a:r>
          </a:p>
          <a:p>
            <a:r>
              <a:rPr lang="sr-Cyrl-CS" b="1" dirty="0" smtClean="0">
                <a:solidFill>
                  <a:schemeClr val="bg1"/>
                </a:solidFill>
              </a:rPr>
              <a:t>личносног</a:t>
            </a:r>
          </a:p>
          <a:p>
            <a:r>
              <a:rPr lang="sr-Cyrl-CS" b="1" dirty="0" smtClean="0">
                <a:solidFill>
                  <a:schemeClr val="bg1"/>
                </a:solidFill>
              </a:rPr>
              <a:t>постојања</a:t>
            </a:r>
          </a:p>
          <a:p>
            <a:r>
              <a:rPr lang="sr-Cyrl-CS" b="1" dirty="0" smtClean="0">
                <a:solidFill>
                  <a:schemeClr val="bg1"/>
                </a:solidFill>
              </a:rPr>
              <a:t>у заједници</a:t>
            </a:r>
          </a:p>
          <a:p>
            <a:r>
              <a:rPr lang="sr-Cyrl-CS" b="1" dirty="0" smtClean="0">
                <a:solidFill>
                  <a:schemeClr val="bg1"/>
                </a:solidFill>
              </a:rPr>
              <a:t>љубави</a:t>
            </a:r>
          </a:p>
          <a:p>
            <a:r>
              <a:rPr lang="sr-Cyrl-CS" b="1" dirty="0" smtClean="0">
                <a:solidFill>
                  <a:schemeClr val="bg1"/>
                </a:solidFill>
              </a:rPr>
              <a:t>са Богом</a:t>
            </a:r>
          </a:p>
          <a:p>
            <a:r>
              <a:rPr lang="sr-Cyrl-CS" b="1" dirty="0" smtClean="0">
                <a:solidFill>
                  <a:schemeClr val="bg1"/>
                </a:solidFill>
              </a:rPr>
              <a:t>и ближњима</a:t>
            </a:r>
            <a:endParaRPr lang="sr-Cyrl-CS" b="1" dirty="0">
              <a:solidFill>
                <a:schemeClr val="bg1"/>
              </a:solidFill>
            </a:endParaRPr>
          </a:p>
        </p:txBody>
      </p:sp>
      <p:pic>
        <p:nvPicPr>
          <p:cNvPr id="3" name="Picture 2" descr="29527.jpg"/>
          <p:cNvPicPr>
            <a:picLocks noChangeAspect="1"/>
          </p:cNvPicPr>
          <p:nvPr/>
        </p:nvPicPr>
        <p:blipFill>
          <a:blip r:embed="rId4"/>
          <a:stretch>
            <a:fillRect/>
          </a:stretch>
        </p:blipFill>
        <p:spPr>
          <a:xfrm>
            <a:off x="2336800" y="0"/>
            <a:ext cx="6807200" cy="5105400"/>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6" name="Picture 2" descr="http://hdmoviepaper.com/wp-content/uploads/2014/06/hd-the-terminator-2-face-wallpaper-kjlhzlzy.jpg"/>
          <p:cNvPicPr>
            <a:picLocks noChangeAspect="1" noChangeArrowheads="1"/>
          </p:cNvPicPr>
          <p:nvPr/>
        </p:nvPicPr>
        <p:blipFill>
          <a:blip r:embed="rId3" cstate="email"/>
          <a:srcRect/>
          <a:stretch>
            <a:fillRect/>
          </a:stretch>
        </p:blipFill>
        <p:spPr bwMode="auto">
          <a:xfrm>
            <a:off x="-1" y="1219201"/>
            <a:ext cx="9016353" cy="5638800"/>
          </a:xfrm>
          <a:prstGeom prst="rect">
            <a:avLst/>
          </a:prstGeom>
          <a:noFill/>
        </p:spPr>
      </p:pic>
      <p:sp>
        <p:nvSpPr>
          <p:cNvPr id="2" name="Rectangle 1"/>
          <p:cNvSpPr/>
          <p:nvPr/>
        </p:nvSpPr>
        <p:spPr>
          <a:xfrm>
            <a:off x="0" y="0"/>
            <a:ext cx="4572000" cy="6370975"/>
          </a:xfrm>
          <a:prstGeom prst="rect">
            <a:avLst/>
          </a:prstGeom>
        </p:spPr>
        <p:txBody>
          <a:bodyPr>
            <a:spAutoFit/>
          </a:bodyPr>
          <a:lstStyle/>
          <a:p>
            <a:r>
              <a:rPr lang="sr-Cyrl-CS" sz="2400" b="1" dirty="0" smtClean="0">
                <a:solidFill>
                  <a:schemeClr val="tx2">
                    <a:lumMod val="20000"/>
                    <a:lumOff val="80000"/>
                  </a:schemeClr>
                </a:solidFill>
              </a:rPr>
              <a:t>Човек</a:t>
            </a:r>
          </a:p>
          <a:p>
            <a:r>
              <a:rPr lang="sr-Cyrl-CS" sz="2400" b="1" dirty="0" smtClean="0">
                <a:solidFill>
                  <a:schemeClr val="tx2">
                    <a:lumMod val="20000"/>
                    <a:lumOff val="80000"/>
                  </a:schemeClr>
                </a:solidFill>
              </a:rPr>
              <a:t>је</a:t>
            </a:r>
          </a:p>
          <a:p>
            <a:r>
              <a:rPr lang="sr-Cyrl-CS" sz="2400" b="1" dirty="0" smtClean="0">
                <a:solidFill>
                  <a:schemeClr val="tx2">
                    <a:lumMod val="20000"/>
                    <a:lumOff val="80000"/>
                  </a:schemeClr>
                </a:solidFill>
              </a:rPr>
              <a:t>готово</a:t>
            </a:r>
          </a:p>
          <a:p>
            <a:r>
              <a:rPr lang="sr-Cyrl-CS" sz="2400" b="1" dirty="0" smtClean="0">
                <a:solidFill>
                  <a:schemeClr val="tx2">
                    <a:lumMod val="20000"/>
                    <a:lumOff val="80000"/>
                  </a:schemeClr>
                </a:solidFill>
              </a:rPr>
              <a:t>опседнут</a:t>
            </a:r>
          </a:p>
          <a:p>
            <a:r>
              <a:rPr lang="sr-Cyrl-CS" sz="2400" b="1" dirty="0" smtClean="0">
                <a:solidFill>
                  <a:schemeClr val="tx2">
                    <a:lumMod val="20000"/>
                    <a:lumOff val="80000"/>
                  </a:schemeClr>
                </a:solidFill>
              </a:rPr>
              <a:t>идејом</a:t>
            </a:r>
          </a:p>
          <a:p>
            <a:r>
              <a:rPr lang="sr-Cyrl-CS" sz="2400" b="1" dirty="0" smtClean="0">
                <a:solidFill>
                  <a:schemeClr val="tx2">
                    <a:lumMod val="20000"/>
                    <a:lumOff val="80000"/>
                  </a:schemeClr>
                </a:solidFill>
              </a:rPr>
              <a:t>да направи</a:t>
            </a:r>
          </a:p>
          <a:p>
            <a:r>
              <a:rPr lang="sr-Cyrl-CS" sz="2400" b="1" dirty="0" smtClean="0">
                <a:solidFill>
                  <a:schemeClr val="tx2">
                    <a:lumMod val="20000"/>
                    <a:lumOff val="80000"/>
                  </a:schemeClr>
                </a:solidFill>
              </a:rPr>
              <a:t>машину</a:t>
            </a:r>
          </a:p>
          <a:p>
            <a:r>
              <a:rPr lang="sr-Cyrl-CS" sz="2400" b="1" dirty="0" smtClean="0">
                <a:solidFill>
                  <a:schemeClr val="tx2">
                    <a:lumMod val="20000"/>
                    <a:lumOff val="80000"/>
                  </a:schemeClr>
                </a:solidFill>
              </a:rPr>
              <a:t>која</a:t>
            </a:r>
          </a:p>
          <a:p>
            <a:r>
              <a:rPr lang="sr-Cyrl-CS" sz="2400" b="1" dirty="0" smtClean="0">
                <a:solidFill>
                  <a:schemeClr val="tx2">
                    <a:lumMod val="20000"/>
                    <a:lumOff val="80000"/>
                  </a:schemeClr>
                </a:solidFill>
              </a:rPr>
              <a:t>ће бити</a:t>
            </a:r>
          </a:p>
          <a:p>
            <a:r>
              <a:rPr lang="sr-Cyrl-CS" sz="2400" b="1" dirty="0" smtClean="0">
                <a:solidFill>
                  <a:schemeClr val="tx2">
                    <a:lumMod val="20000"/>
                    <a:lumOff val="80000"/>
                  </a:schemeClr>
                </a:solidFill>
              </a:rPr>
              <a:t>што</a:t>
            </a:r>
          </a:p>
          <a:p>
            <a:r>
              <a:rPr lang="sr-Cyrl-CS" sz="2400" b="1" dirty="0" smtClean="0">
                <a:solidFill>
                  <a:schemeClr val="tx2">
                    <a:lumMod val="20000"/>
                    <a:lumOff val="80000"/>
                  </a:schemeClr>
                </a:solidFill>
              </a:rPr>
              <a:t>сличнија</a:t>
            </a:r>
          </a:p>
          <a:p>
            <a:r>
              <a:rPr lang="sr-Cyrl-CS" sz="2400" b="1" dirty="0" smtClean="0">
                <a:solidFill>
                  <a:schemeClr val="tx2">
                    <a:lumMod val="20000"/>
                    <a:lumOff val="80000"/>
                  </a:schemeClr>
                </a:solidFill>
              </a:rPr>
              <a:t>живом</a:t>
            </a:r>
          </a:p>
          <a:p>
            <a:r>
              <a:rPr lang="sr-Cyrl-CS" sz="2400" b="1" dirty="0" smtClean="0">
                <a:solidFill>
                  <a:schemeClr val="tx2">
                    <a:lumMod val="20000"/>
                    <a:lumOff val="80000"/>
                  </a:schemeClr>
                </a:solidFill>
              </a:rPr>
              <a:t>бићу.</a:t>
            </a:r>
          </a:p>
          <a:p>
            <a:r>
              <a:rPr lang="sr-Cyrl-CS" sz="2400" b="1" dirty="0" smtClean="0">
                <a:solidFill>
                  <a:schemeClr val="tx2">
                    <a:lumMod val="20000"/>
                    <a:lumOff val="80000"/>
                  </a:schemeClr>
                </a:solidFill>
              </a:rPr>
              <a:t>Екранизације</a:t>
            </a:r>
          </a:p>
          <a:p>
            <a:r>
              <a:rPr lang="sr-Cyrl-CS" sz="2400" b="1" dirty="0" smtClean="0">
                <a:solidFill>
                  <a:schemeClr val="tx2">
                    <a:lumMod val="20000"/>
                    <a:lumOff val="80000"/>
                  </a:schemeClr>
                </a:solidFill>
              </a:rPr>
              <a:t>таквих</a:t>
            </a:r>
          </a:p>
          <a:p>
            <a:r>
              <a:rPr lang="sr-Cyrl-CS" sz="2400" b="1" dirty="0" smtClean="0">
                <a:solidFill>
                  <a:schemeClr val="tx2">
                    <a:lumMod val="20000"/>
                    <a:lumOff val="80000"/>
                  </a:schemeClr>
                </a:solidFill>
              </a:rPr>
              <a:t>идеја</a:t>
            </a:r>
          </a:p>
          <a:p>
            <a:r>
              <a:rPr lang="sr-Cyrl-CS" sz="2400" b="1" dirty="0" smtClean="0">
                <a:solidFill>
                  <a:schemeClr val="tx2">
                    <a:lumMod val="20000"/>
                    <a:lumOff val="80000"/>
                  </a:schemeClr>
                </a:solidFill>
              </a:rPr>
              <a:t>су све чешће</a:t>
            </a:r>
            <a:endParaRPr lang="sr-Cyrl-CS" sz="2400" b="1" dirty="0">
              <a:solidFill>
                <a:schemeClr val="tx2">
                  <a:lumMod val="20000"/>
                  <a:lumOff val="80000"/>
                </a:schemeClr>
              </a:solidFill>
            </a:endParaRPr>
          </a:p>
        </p:txBody>
      </p:sp>
      <p:sp>
        <p:nvSpPr>
          <p:cNvPr id="4" name="TextBox 3"/>
          <p:cNvSpPr txBox="1"/>
          <p:nvPr/>
        </p:nvSpPr>
        <p:spPr>
          <a:xfrm>
            <a:off x="5715000" y="762000"/>
            <a:ext cx="1824089" cy="369332"/>
          </a:xfrm>
          <a:prstGeom prst="rect">
            <a:avLst/>
          </a:prstGeom>
          <a:noFill/>
        </p:spPr>
        <p:txBody>
          <a:bodyPr wrap="none" rtlCol="0">
            <a:spAutoFit/>
          </a:bodyPr>
          <a:lstStyle/>
          <a:p>
            <a:r>
              <a:rPr lang="sr-Cyrl-CS" b="1" dirty="0" smtClean="0">
                <a:solidFill>
                  <a:schemeClr val="tx2">
                    <a:lumMod val="20000"/>
                    <a:lumOff val="80000"/>
                  </a:schemeClr>
                </a:solidFill>
              </a:rPr>
              <a:t>ТЕРМИНАТОР</a:t>
            </a:r>
            <a:endParaRPr lang="sr-Cyrl-CS" b="1" dirty="0">
              <a:solidFill>
                <a:schemeClr val="tx2">
                  <a:lumMod val="20000"/>
                  <a:lumOff val="80000"/>
                </a:schemeClr>
              </a:solidFill>
            </a:endParaRPr>
          </a:p>
        </p:txBody>
      </p:sp>
    </p:spTree>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0b5f1c3ad11e43c892f2f13919c0dd63de8351"/>
  <p:tag name="ISPRING_SCORM_RATE_SLIDES" val="1"/>
  <p:tag name="ISPRING_SCORM_RATE_QUIZZES" val="0"/>
  <p:tag name="ISPRING_SCORM_PASSING_SCORE" val="100.00000000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7">
      <a:dk1>
        <a:sysClr val="windowText" lastClr="000000"/>
      </a:dk1>
      <a:lt1>
        <a:srgbClr val="200041"/>
      </a:lt1>
      <a:dk2>
        <a:srgbClr val="365BB0"/>
      </a:dk2>
      <a:lt2>
        <a:srgbClr val="C9C2D1"/>
      </a:lt2>
      <a:accent1>
        <a:srgbClr val="CEB966"/>
      </a:accent1>
      <a:accent2>
        <a:srgbClr val="9CB084"/>
      </a:accent2>
      <a:accent3>
        <a:srgbClr val="002060"/>
      </a:accent3>
      <a:accent4>
        <a:srgbClr val="6585CF"/>
      </a:accent4>
      <a:accent5>
        <a:srgbClr val="7D4D99"/>
      </a:accent5>
      <a:accent6>
        <a:srgbClr val="0070C0"/>
      </a:accent6>
      <a:hlink>
        <a:srgbClr val="365BB0"/>
      </a:hlink>
      <a:folHlink>
        <a:srgbClr val="00B0F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131</TotalTime>
  <Words>832</Words>
  <Application>Microsoft Office PowerPoint</Application>
  <PresentationFormat>On-screen Show (4:3)</PresentationFormat>
  <Paragraphs>119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Apex</vt:lpstr>
      <vt:lpstr>Човек kao личност и савремени медији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Човекова личност</dc:title>
  <dc:creator>Home</dc:creator>
  <cp:lastModifiedBy>Dragan</cp:lastModifiedBy>
  <cp:revision>21</cp:revision>
  <dcterms:created xsi:type="dcterms:W3CDTF">2014-10-12T18:30:04Z</dcterms:created>
  <dcterms:modified xsi:type="dcterms:W3CDTF">2014-10-13T19:32:29Z</dcterms:modified>
</cp:coreProperties>
</file>