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F005F5-B49C-4692-BF11-DB310D708DB3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DEDCB3-0C43-4BEC-B9D1-6CC53B8E93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A%D0%BE%D0%BD%D1%81%D1%82%D0%B0%D0%BD%D1%82%D0%B8%D0%BD_%D0%92%D0%B5%D0%BB%D0%B8%D0%BA%D0%B8#cite_note-1" TargetMode="External"/><Relationship Id="rId2" Type="http://schemas.openxmlformats.org/officeDocument/2006/relationships/hyperlink" Target="https://sr.wikipedia.org/wiki/%D0%9B%D0%B0%D1%82%D0%B8%D0%BD%D1%81%D0%BA%D0%B8_%D1%98%D0%B5%D0%B7%D0%B8%D0%B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%D0%9A%D0%BE%D0%BD%D1%81%D1%82%D0%B0%D0%BD%D1%82%D0%B8%D0%BD_%D0%92%D0%B5%D0%BB%D0%B8%D0%BA%D0%B8#cite_note-29" TargetMode="External"/><Relationship Id="rId3" Type="http://schemas.openxmlformats.org/officeDocument/2006/relationships/hyperlink" Target="https://sr.wikipedia.org/wiki/%D0%9D%D0%B8%D1%88" TargetMode="External"/><Relationship Id="rId7" Type="http://schemas.openxmlformats.org/officeDocument/2006/relationships/hyperlink" Target="https://sr.wikipedia.org/wiki/%D0%9A%D0%BE%D0%BD%D1%81%D1%82%D0%B0%D0%BD%D1%82%D0%B8%D0%BD_%D0%92%D0%B5%D0%BB%D0%B8%D0%BA%D0%B8#cite_note-FOOTNOTEOdahl200416.E2.80.9317-28" TargetMode="External"/><Relationship Id="rId2" Type="http://schemas.openxmlformats.org/officeDocument/2006/relationships/hyperlink" Target="https://sr.wikipedia.org/wiki/%D0%9D%D0%B0%D0%B8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9A%D0%BE%D0%BD%D1%81%D1%82%D0%B0%D0%BD%D1%82%D0%B8%D0%BD_%D0%92%D0%B5%D0%BB%D0%B8%D0%BA%D0%B8#cite_note-FOOTNOTELenski2006b59.E2.80.9360-27" TargetMode="External"/><Relationship Id="rId5" Type="http://schemas.openxmlformats.org/officeDocument/2006/relationships/hyperlink" Target="https://sr.wikipedia.org/wiki/%D0%9A%D0%BE%D0%BD%D1%81%D1%82%D0%B0%D0%BD%D1%82%D0%B8%D0%BD_%D0%92%D0%B5%D0%BB%D0%B8%D0%BA%D0%B8#cite_note-FOOTNOTEBarnes19813-26" TargetMode="External"/><Relationship Id="rId10" Type="http://schemas.openxmlformats.org/officeDocument/2006/relationships/hyperlink" Target="https://sr.wikipedia.org/wiki/%D0%9A%D0%BE%D0%BD%D1%81%D1%82%D0%B0%D0%BD%D1%82%D0%B8%D0%BD_%D0%92%D0%B5%D0%BB%D0%B8%D0%BA%D0%B8#cite_note-FOOTNOTEMacMullen196921-31" TargetMode="External"/><Relationship Id="rId4" Type="http://schemas.openxmlformats.org/officeDocument/2006/relationships/hyperlink" Target="https://sr.wikipedia.org/wiki/%D0%9A%D0%BE%D0%BD%D1%81%D1%82%D0%B0%D0%BD%D1%82%D0%B8%D0%BD_%D0%92%D0%B5%D0%BB%D0%B8%D0%BA%D0%B8#cite_note-25" TargetMode="External"/><Relationship Id="rId9" Type="http://schemas.openxmlformats.org/officeDocument/2006/relationships/hyperlink" Target="https://sr.wikipedia.org/wiki/%D0%9A%D0%BE%D0%BD%D1%81%D1%82%D0%B0%D0%BD%D1%82%D0%B8%D0%BD_%D0%92%D0%B5%D0%BB%D0%B8%D0%BA%D0%B8#cite_note-FOOTNOTEBarnes198113.2C_290-3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F%D0%B5%D1%82%D0%B5%D1%80_%D0%9F%D0%B0%D1%83%D0%BB_%D0%A0%D1%83%D0%B1%D0%B5%D0%BD%D1%8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/index.php?title=%D0%9F%D0%B0%D1%81%D1%82%D0%B8%D1%80%D1%81%D0%BA%D0%B8_%D1%88%D1%82%D0%B0%D0%BF&amp;action=edit&amp;redlink=1" TargetMode="External"/><Relationship Id="rId13" Type="http://schemas.openxmlformats.org/officeDocument/2006/relationships/hyperlink" Target="https://sr.wikipedia.org/wiki/%D0%9D%D0%B8%D0%BA%D0%B5%D1%98%D0%B0" TargetMode="External"/><Relationship Id="rId3" Type="http://schemas.openxmlformats.org/officeDocument/2006/relationships/hyperlink" Target="https://sr.wikipedia.org/wiki/%D0%A5%D1%80%D0%B8%D1%81%D1%82%D0%BE%D1%81" TargetMode="External"/><Relationship Id="rId7" Type="http://schemas.openxmlformats.org/officeDocument/2006/relationships/hyperlink" Target="https://sr.wikipedia.org/wiki/P_(%D1%81%D0%BB%D0%BE%D0%B2%D0%BE_%D0%BB%D0%B0%D1%82%D0%B8%D0%BD%D0%B8%D1%86%D0%B5)" TargetMode="External"/><Relationship Id="rId12" Type="http://schemas.openxmlformats.org/officeDocument/2006/relationships/hyperlink" Target="https://sr.wikipedia.org/wiki/%D0%9F%D1%80%D0%B2%D0%B8_%D0%B2%D0%B0%D1%81%D0%B5%D1%99%D0%B5%D0%BD%D1%81%D0%BA%D0%B8_%D1%81%D0%B0%D0%B1%D0%BE%D1%80" TargetMode="External"/><Relationship Id="rId2" Type="http://schemas.openxmlformats.org/officeDocument/2006/relationships/hyperlink" Target="https://sr.wikipedia.org/wiki/%D0%93%D1%80%D1%87%D0%BA%D0%BE_%D0%BF%D0%B8%D1%81%D0%BC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9A%D0%BE%D0%BD%D1%81%D1%82%D0%B0%D0%BD%D1%82%D0%B8%D0%BD_%D0%92%D0%B5%D0%BB%D0%B8%D0%BA%D0%B8" TargetMode="External"/><Relationship Id="rId11" Type="http://schemas.openxmlformats.org/officeDocument/2006/relationships/hyperlink" Target="https://sr.wikipedia.org/wiki/%D0%98%D1%81%D1%83%D1%81" TargetMode="External"/><Relationship Id="rId5" Type="http://schemas.openxmlformats.org/officeDocument/2006/relationships/hyperlink" Target="https://sr.wikipedia.org/wiki/%D0%A0%D0%B8%D0%BC%D1%81%D0%BA%D0%BE_%D1%86%D0%B0%D1%80%D1%81%D1%82%D0%B2%D0%BE" TargetMode="External"/><Relationship Id="rId10" Type="http://schemas.openxmlformats.org/officeDocument/2006/relationships/hyperlink" Target="https://sr.wikipedia.org/wiki/%D0%9A%D1%80%D1%81%D1%82" TargetMode="External"/><Relationship Id="rId4" Type="http://schemas.openxmlformats.org/officeDocument/2006/relationships/hyperlink" Target="https://sr.wikipedia.org/wiki/%D0%93%D1%80%D1%87%D0%BA%D0%B8_%D1%98%D0%B5%D0%B7%D0%B8%D0%BA" TargetMode="External"/><Relationship Id="rId9" Type="http://schemas.openxmlformats.org/officeDocument/2006/relationships/hyperlink" Target="https://sr.wikipedia.org/wiki/X_(%D1%81%D0%BB%D0%BE%D0%B2%D0%BE_%D0%BB%D0%B0%D1%82%D0%B8%D0%BD%D0%B8%D1%86%D0%B5)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/>
          <a:lstStyle/>
          <a:p>
            <a:r>
              <a:rPr lang="sr-Cyrl-RS" dirty="0" smtClean="0"/>
              <a:t>Цар Константин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786742" cy="39290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onstantine the Great, mosaic in Hagia Sophia, c. 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714488"/>
            <a:ext cx="7643866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Након побједе над Максенцијем ,Константин постеде царем цијелога Римског царства.У знак захвалности Богу за помоћ у побједи,у граду Милано је 313.г.издао ЕДИКТ,по коме се у цијелом царству допушта да свако може слободно да исповиједа Христову вјеру.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Милански едикт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000240"/>
            <a:ext cx="6858048" cy="385765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Милански едикт,313.г.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 Хришћанство су наступила мирна времена.Гоњења престадоше,хришћанима су враћена одузета имања,порушени храмови су поново подигнути и укинута је смртна казна на крсту.Одређено је да се празнује недјеља,а крст је стављен на штитове и заставе у војсци и на новцу.Хришћани добијају привилегован положај у царству.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Одредбе Миланског едикта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90px-Solidus_multiple-Constantine-thessalonica_RIC_vII_163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000240"/>
            <a:ext cx="7072362" cy="40005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После победе над Лицинијем 324. Константин по узору на хеленистичке монархе почиње да носи дијадему. Дијадема од тада постаје обавезан део царских инсигнија и временом прераста у круну</a:t>
            </a:r>
            <a:endParaRPr lang="en-US" sz="2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Цар науми да на истоку,одакле је дошла Христова наука подигне нови град,и назва га по свом имену Константинополис (Цариград).Подигао је многе хришћанске цркве,у чему је велику помоћ имао и од своје мајке Јелене.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Подизање Цариграда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stanbul-fs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7929618" cy="45720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Цариград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sr-Cyrl-RS" dirty="0" smtClean="0"/>
              <a:t>Цар је почео да гради цркву Св.Софије,данас познате као Аја Софија,на чијем мјесту је касније подигао цркву цар Јустинијан.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Црква Св.Софије</a:t>
            </a:r>
            <a:endParaRPr lang="en-US" dirty="0"/>
          </a:p>
        </p:txBody>
      </p:sp>
      <p:pic>
        <p:nvPicPr>
          <p:cNvPr id="4" name="Picture 3" descr="IMG_67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571876"/>
            <a:ext cx="8001056" cy="287293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Царица Јелена је пронашла у Светој Земљи крст на коме је Христос био разапет на Голготи.Подигла је цркву на Голготи и у Витлејему,и у другим светим мјестима.Цар Константин се крстио пред крај живота.Због великих заслуага за Цркву,проглашени су равноапостолним,и прослављају се 21.маја/3,јуна,јер се тога дана 337.упокојио Константин.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Цар Константин и царица Јелена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6929486" cy="478634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Цар Константин и царица Јелена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Константин Велики и мајка Св. Јелена, XI век (Фреска, Црква Св. Софија, Кијев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786610" cy="48577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5001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Константин Велики и мајка Св. Јелена, XI век (Фреска, Црква Св. Софија, Кијев)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Константин Велики</a:t>
            </a:r>
            <a:r>
              <a:rPr lang="ru-RU" dirty="0"/>
              <a:t> (</a:t>
            </a:r>
            <a:r>
              <a:rPr lang="ru-RU" dirty="0">
                <a:hlinkClick r:id="rId2" tooltip="Латински језик"/>
              </a:rPr>
              <a:t>лат.</a:t>
            </a:r>
            <a:r>
              <a:rPr lang="ru-RU" dirty="0"/>
              <a:t> </a:t>
            </a:r>
            <a:r>
              <a:rPr lang="ru-RU" i="1" dirty="0"/>
              <a:t>Constantinus Magnus</a:t>
            </a:r>
            <a:r>
              <a:rPr lang="ru-RU" dirty="0"/>
              <a:t>; 27. фебруара око 272,</a:t>
            </a:r>
            <a:r>
              <a:rPr lang="ru-RU" baseline="30000" dirty="0">
                <a:hlinkClick r:id="rId3"/>
              </a:rPr>
              <a:t>[a]</a:t>
            </a:r>
            <a:r>
              <a:rPr lang="ru-RU" dirty="0"/>
              <a:t> </a:t>
            </a:r>
            <a:r>
              <a:rPr lang="ru-RU" dirty="0" smtClean="0"/>
              <a:t>Наисус </a:t>
            </a:r>
            <a:r>
              <a:rPr lang="ru-RU" dirty="0"/>
              <a:t>— 22. маја 337, </a:t>
            </a:r>
            <a:r>
              <a:rPr lang="ru-RU" dirty="0" smtClean="0"/>
              <a:t>Никомидија</a:t>
            </a:r>
            <a:r>
              <a:rPr lang="ru-RU" dirty="0"/>
              <a:t>), био је римски цар (324—337) познат по томе што је </a:t>
            </a:r>
            <a:r>
              <a:rPr lang="ru-RU" dirty="0" smtClean="0"/>
              <a:t>донио двије </a:t>
            </a:r>
            <a:r>
              <a:rPr lang="ru-RU" dirty="0"/>
              <a:t>судбоносне одлуке које су </a:t>
            </a:r>
            <a:r>
              <a:rPr lang="ru-RU" dirty="0" smtClean="0"/>
              <a:t>промијениле </a:t>
            </a:r>
            <a:r>
              <a:rPr lang="ru-RU" dirty="0"/>
              <a:t>ток европске историје. С једне стране, стао на крај персекуцији хришћана, па чак и прешао у</a:t>
            </a:r>
            <a:r>
              <a:rPr lang="ru-RU" dirty="0" smtClean="0"/>
              <a:t> </a:t>
            </a:r>
            <a:r>
              <a:rPr lang="ru-RU" dirty="0"/>
              <a:t>њихову </a:t>
            </a:r>
            <a:r>
              <a:rPr lang="ru-RU" dirty="0" smtClean="0"/>
              <a:t>вјеру</a:t>
            </a:r>
            <a:r>
              <a:rPr lang="ru-RU" dirty="0"/>
              <a:t>, </a:t>
            </a:r>
            <a:r>
              <a:rPr lang="ru-RU" dirty="0" smtClean="0"/>
              <a:t>обезбједивши </a:t>
            </a:r>
            <a:r>
              <a:rPr lang="ru-RU" dirty="0"/>
              <a:t>хришћанству завидан положај водеће монотеистичке религије (који има и данас); с друге стране основао је град раван Риму — Константинопољ, осигуравши тако опстанак Царства на Истоку дуго после пада Рима и западних провинција у 5. веку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Константин Велики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07788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714488"/>
            <a:ext cx="6034616" cy="42926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Црква цара Константина и царице Јелене (</a:t>
            </a:r>
            <a:r>
              <a:rPr lang="sr-Cyrl-RS" sz="2800" dirty="0" smtClean="0"/>
              <a:t>У Нишу је 2013.обиљежен јубилеј 1700 год.Миланског едикта)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Флавије Валерије Константин, како му је у почетку било име, </a:t>
            </a:r>
            <a:r>
              <a:rPr lang="ru-RU" dirty="0" smtClean="0"/>
              <a:t>поријеклом </a:t>
            </a:r>
            <a:r>
              <a:rPr lang="ru-RU" dirty="0"/>
              <a:t>је био из </a:t>
            </a:r>
            <a:r>
              <a:rPr lang="ru-RU" u="sng" dirty="0">
                <a:hlinkClick r:id="rId2" tooltip="Наис"/>
              </a:rPr>
              <a:t>Наиса</a:t>
            </a:r>
            <a:r>
              <a:rPr lang="ru-RU" dirty="0"/>
              <a:t> (данас </a:t>
            </a:r>
            <a:r>
              <a:rPr lang="ru-RU" dirty="0" smtClean="0">
                <a:hlinkClick r:id="rId3" tooltip="Ниш"/>
              </a:rPr>
              <a:t>Ниш</a:t>
            </a:r>
            <a:r>
              <a:rPr lang="ru-RU" dirty="0" smtClean="0"/>
              <a:t>.</a:t>
            </a:r>
            <a:r>
              <a:rPr lang="ru-RU" dirty="0"/>
              <a:t> а свет је дошао 27. фебруара, али не зна се тачно које године. Извори се међусобно не слажу у томе колико је имао година у часу смрти.</a:t>
            </a:r>
            <a:r>
              <a:rPr lang="ru-RU" baseline="30000" dirty="0">
                <a:hlinkClick r:id="rId4"/>
              </a:rPr>
              <a:t>[b]</a:t>
            </a:r>
            <a:r>
              <a:rPr lang="ru-RU" dirty="0"/>
              <a:t> У литератури година рођења креће се између 270. и 288.</a:t>
            </a:r>
          </a:p>
          <a:p>
            <a:r>
              <a:rPr lang="ru-RU" dirty="0"/>
              <a:t>Отац му је био Флавије Констанције. </a:t>
            </a:r>
            <a:r>
              <a:rPr lang="ru-RU" dirty="0" smtClean="0"/>
              <a:t>Поријеклом </a:t>
            </a:r>
            <a:r>
              <a:rPr lang="ru-RU" dirty="0"/>
              <a:t>је био из Дарданије.</a:t>
            </a:r>
            <a:r>
              <a:rPr lang="ru-RU" baseline="30000" dirty="0">
                <a:hlinkClick r:id="rId5"/>
              </a:rPr>
              <a:t>[24]</a:t>
            </a:r>
            <a:r>
              <a:rPr lang="ru-RU" baseline="30000" dirty="0">
                <a:hlinkClick r:id="rId6"/>
              </a:rPr>
              <a:t>[25]</a:t>
            </a:r>
            <a:r>
              <a:rPr lang="ru-RU" baseline="30000" dirty="0">
                <a:hlinkClick r:id="rId7"/>
              </a:rPr>
              <a:t>[26]</a:t>
            </a:r>
            <a:r>
              <a:rPr lang="ru-RU" dirty="0"/>
              <a:t> Констанције је био трпељив и вичан политици.</a:t>
            </a:r>
            <a:r>
              <a:rPr lang="ru-RU" baseline="30000" dirty="0">
                <a:hlinkClick r:id="rId8"/>
              </a:rPr>
              <a:t>[27]</a:t>
            </a:r>
            <a:r>
              <a:rPr lang="ru-RU" baseline="30000" dirty="0">
                <a:hlinkClick r:id="rId9"/>
              </a:rPr>
              <a:t>[28]</a:t>
            </a:r>
            <a:r>
              <a:rPr lang="ru-RU" dirty="0"/>
              <a:t> Константин је са њим </a:t>
            </a:r>
            <a:r>
              <a:rPr lang="ru-RU" dirty="0" smtClean="0"/>
              <a:t>вјероватно </a:t>
            </a:r>
            <a:r>
              <a:rPr lang="ru-RU" dirty="0"/>
              <a:t>провео мало времена.</a:t>
            </a:r>
            <a:r>
              <a:rPr lang="ru-RU" baseline="30000" dirty="0">
                <a:hlinkClick r:id="rId10"/>
              </a:rPr>
              <a:t>[29]</a:t>
            </a:r>
            <a:r>
              <a:rPr lang="ru-RU" dirty="0"/>
              <a:t> Констанције је био официр у римској војсци и припадник Аурелијанове </a:t>
            </a:r>
            <a:r>
              <a:rPr lang="ru-RU" dirty="0" smtClean="0"/>
              <a:t>тјелесне </a:t>
            </a:r>
            <a:r>
              <a:rPr lang="ru-RU" dirty="0"/>
              <a:t>страже. Напредовао је кроз редове да би од цара Диоклецијана 284. или 285. добио на управу Далмацију.</a:t>
            </a:r>
            <a:r>
              <a:rPr lang="ru-RU" baseline="30000" dirty="0">
                <a:hlinkClick r:id="rId5"/>
              </a:rPr>
              <a:t>[24]</a:t>
            </a:r>
            <a:r>
              <a:rPr lang="ru-RU" baseline="30000" dirty="0">
                <a:hlinkClick r:id="rId6"/>
              </a:rPr>
              <a:t>[25]</a:t>
            </a:r>
            <a:r>
              <a:rPr lang="ru-RU" baseline="30000" dirty="0">
                <a:hlinkClick r:id="rId7"/>
              </a:rPr>
              <a:t>[26]</a:t>
            </a:r>
            <a:r>
              <a:rPr lang="ru-RU" dirty="0"/>
              <a:t> Константинова мајка звала се Јелена. Била је то жена ниског друштвеног положаја, пореклом из </a:t>
            </a:r>
            <a:r>
              <a:rPr lang="ru-RU" dirty="0" smtClean="0"/>
              <a:t>Витиније</a:t>
            </a:r>
            <a:endParaRPr lang="ru-RU" dirty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Поријекло цара Константина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stantin-si-ele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81138"/>
            <a:ext cx="6786609" cy="50196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Мајка цара Константина-Јелена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r_Peter_Paul_Rubens_-_Constantius_appoints_Constantine_as_his_successor_-_Google_Art_Proje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400799"/>
            <a:ext cx="6643733" cy="41714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/>
          </a:bodyPr>
          <a:lstStyle/>
          <a:p>
            <a:r>
              <a:rPr lang="ru-RU" sz="3200" dirty="0"/>
              <a:t>Констанције I проглашава Константина својим наследником. Рад </a:t>
            </a:r>
            <a:r>
              <a:rPr lang="ru-RU" sz="3200" dirty="0">
                <a:hlinkClick r:id="rId3" tooltip="Петер Паул Рубенс"/>
              </a:rPr>
              <a:t>Петера Паула Рубенса</a:t>
            </a:r>
            <a:r>
              <a:rPr lang="ru-RU" sz="3200" dirty="0"/>
              <a:t>, 1622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Прије него што је дошао на пријесто ,појави му се један велики противник Максенције.Константин пође на њега са војском.Његова војска је била неколико пута мања од непријатељске и војници су се плашили.Уочи битке,Константин се сјети своје мајке Јелене која је била хришћанка и помоли се Богу да му помогне.Усред дана показа му се на небу  чудан знак.Изнад сунца појави се сјајан крст,око којег је било написано:Овим ћеш побиједити.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Сукоб са Максенцијем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0px-Labar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71612"/>
            <a:ext cx="7286676" cy="478634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“Овим побјеђуј”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81328"/>
            <a:ext cx="8501122" cy="501950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Христов монограм</a:t>
            </a:r>
            <a:r>
              <a:rPr lang="ru-RU" dirty="0"/>
              <a:t>, или </a:t>
            </a:r>
            <a:r>
              <a:rPr lang="ru-RU" b="1" dirty="0"/>
              <a:t>Лабарум</a:t>
            </a:r>
            <a:r>
              <a:rPr lang="ru-RU" dirty="0"/>
              <a:t> (☧), се састоји од прва два </a:t>
            </a:r>
            <a:r>
              <a:rPr lang="ru-RU" dirty="0">
                <a:hlinkClick r:id="rId2" tooltip="Грчко писмо"/>
              </a:rPr>
              <a:t>грчка слова</a:t>
            </a:r>
            <a:r>
              <a:rPr lang="ru-RU" dirty="0"/>
              <a:t> у речи </a:t>
            </a:r>
            <a:r>
              <a:rPr lang="ru-RU" i="1" dirty="0">
                <a:hlinkClick r:id="rId3" tooltip="Христос"/>
              </a:rPr>
              <a:t>Христ</a:t>
            </a:r>
            <a:r>
              <a:rPr lang="ru-RU" dirty="0"/>
              <a:t> </a:t>
            </a:r>
            <a:r>
              <a:rPr lang="ru-RU" dirty="0" smtClean="0"/>
              <a:t>ос(</a:t>
            </a:r>
            <a:r>
              <a:rPr lang="ru-RU" dirty="0" smtClean="0">
                <a:hlinkClick r:id="rId4" tooltip="Грчки језик"/>
              </a:rPr>
              <a:t>грч</a:t>
            </a:r>
            <a:r>
              <a:rPr lang="ru-RU" dirty="0"/>
              <a:t>. ΧΡΙΣΤΟΣ, или Χριστός), слова </a:t>
            </a:r>
            <a:r>
              <a:rPr lang="ru-RU" b="1" i="1" dirty="0"/>
              <a:t>Х</a:t>
            </a:r>
            <a:r>
              <a:rPr lang="ru-RU" b="1" dirty="0"/>
              <a:t> (Хи)</a:t>
            </a:r>
            <a:r>
              <a:rPr lang="ru-RU" dirty="0"/>
              <a:t> и </a:t>
            </a:r>
            <a:r>
              <a:rPr lang="ru-RU" b="1" i="1" dirty="0"/>
              <a:t>Р</a:t>
            </a:r>
            <a:r>
              <a:rPr lang="ru-RU" b="1" dirty="0"/>
              <a:t>(Ро)</a:t>
            </a:r>
            <a:r>
              <a:rPr lang="ru-RU" dirty="0"/>
              <a:t>. Први пут га је </a:t>
            </a:r>
            <a:r>
              <a:rPr lang="ru-RU" dirty="0" smtClean="0"/>
              <a:t>употријебио</a:t>
            </a:r>
            <a:r>
              <a:rPr lang="ru-RU" dirty="0"/>
              <a:t> </a:t>
            </a:r>
            <a:r>
              <a:rPr lang="ru-RU" dirty="0">
                <a:hlinkClick r:id="rId5" tooltip="Римско царство"/>
              </a:rPr>
              <a:t>римски</a:t>
            </a:r>
            <a:r>
              <a:rPr lang="ru-RU" dirty="0"/>
              <a:t> цар </a:t>
            </a:r>
            <a:r>
              <a:rPr lang="ru-RU" dirty="0">
                <a:hlinkClick r:id="rId6" tooltip="Константин Велики"/>
              </a:rPr>
              <a:t>Константин</a:t>
            </a:r>
            <a:r>
              <a:rPr lang="ru-RU" dirty="0"/>
              <a:t>.</a:t>
            </a:r>
          </a:p>
          <a:p>
            <a:r>
              <a:rPr lang="ru-RU" dirty="0">
                <a:hlinkClick r:id="rId7" tooltip="P (слово латинице)"/>
              </a:rPr>
              <a:t>Слово Р</a:t>
            </a:r>
            <a:r>
              <a:rPr lang="ru-RU" dirty="0"/>
              <a:t> се често приказује тако да </a:t>
            </a:r>
            <a:r>
              <a:rPr lang="ru-RU" dirty="0" smtClean="0"/>
              <a:t>подсејћа </a:t>
            </a:r>
            <a:r>
              <a:rPr lang="ru-RU" dirty="0"/>
              <a:t>на </a:t>
            </a:r>
            <a:r>
              <a:rPr lang="ru-RU" dirty="0">
                <a:hlinkClick r:id="rId8" tooltip="Пастирски штап (страница не постоји)"/>
              </a:rPr>
              <a:t>пастирски штап</a:t>
            </a:r>
            <a:r>
              <a:rPr lang="ru-RU" dirty="0"/>
              <a:t>, а </a:t>
            </a:r>
            <a:r>
              <a:rPr lang="ru-RU" dirty="0">
                <a:hlinkClick r:id="rId9" tooltip="X (слово латинице)"/>
              </a:rPr>
              <a:t>слово Х</a:t>
            </a:r>
            <a:r>
              <a:rPr lang="ru-RU" dirty="0"/>
              <a:t> да </a:t>
            </a:r>
            <a:r>
              <a:rPr lang="ru-RU" dirty="0" smtClean="0"/>
              <a:t>подсјећа </a:t>
            </a:r>
            <a:r>
              <a:rPr lang="ru-RU" dirty="0"/>
              <a:t>на </a:t>
            </a:r>
            <a:r>
              <a:rPr lang="ru-RU" dirty="0">
                <a:hlinkClick r:id="rId10" tooltip="Крст"/>
              </a:rPr>
              <a:t>крст</a:t>
            </a:r>
            <a:r>
              <a:rPr lang="ru-RU" dirty="0"/>
              <a:t>, представљајући </a:t>
            </a:r>
            <a:r>
              <a:rPr lang="ru-RU" dirty="0">
                <a:hlinkClick r:id="rId11" tooltip="Исус"/>
              </a:rPr>
              <a:t>Исуса Христа</a:t>
            </a:r>
            <a:r>
              <a:rPr lang="ru-RU" dirty="0"/>
              <a:t> као доброг пастира своје пастве, хришћанске Цркве.</a:t>
            </a:r>
          </a:p>
          <a:p>
            <a:r>
              <a:rPr lang="ru-RU" dirty="0" smtClean="0"/>
              <a:t>На путу за Вјечни Град, Константин је доживио мистично искуство након кога се отворено опредијелио за хришћанску вјеру. По Лактанцију, чији је спис „О смрти прогонитеља“ настао већ око 317/8. год, Константину је у сну, у ноћи која је претходила бици код Милвијског моста, наложено да на штитове својих војника стави слово Х са вертикалном цртом закривљеном при врху тако да формира христорам. По Константиновом биографу епископу Евсевију Цезарејском, који је цареву биографију саставио нешто послиј е 337. године, цар му је лично и под заклетвом неколико година касније испричао читав догађај. По Евсевијевој причи у Vita Constantini, цар се молио Богу кога је поштовао и његов отац и наредног дана на небу, изнад сунца, Константин и његова војска су угледали свејтлосни крст са натписом "</a:t>
            </a:r>
            <a:r>
              <a:rPr lang="ru-RU" i="1" dirty="0" smtClean="0"/>
              <a:t>овим побјеђуј</a:t>
            </a:r>
            <a:r>
              <a:rPr lang="ru-RU" dirty="0" smtClean="0"/>
              <a:t>" (τουτο νικα). Цар није био сигуран у значење визије док га у сну није посјетио Христ оси препоручио му да направи војни стег у облику знака виђеног на небу и искористи га у бици. Сутрадан, Константин је наредио да се искује војни стег (</a:t>
            </a:r>
            <a:r>
              <a:rPr lang="ru-RU" i="1" dirty="0" smtClean="0"/>
              <a:t>labarum</a:t>
            </a:r>
            <a:r>
              <a:rPr lang="ru-RU" dirty="0" smtClean="0"/>
              <a:t>) са венцем на врху у коме се налазила спојена грчка слова </a:t>
            </a:r>
            <a:r>
              <a:rPr lang="ru-RU" b="1" dirty="0" smtClean="0"/>
              <a:t>Х</a:t>
            </a:r>
            <a:r>
              <a:rPr lang="ru-RU" dirty="0" smtClean="0"/>
              <a:t> и </a:t>
            </a:r>
            <a:r>
              <a:rPr lang="ru-RU" b="1" dirty="0" smtClean="0"/>
              <a:t>Р</a:t>
            </a:r>
            <a:r>
              <a:rPr lang="ru-RU" dirty="0" smtClean="0"/>
              <a:t> у виду </a:t>
            </a:r>
            <a:r>
              <a:rPr lang="ru-RU" b="1" dirty="0" smtClean="0"/>
              <a:t>Христовог монограма</a:t>
            </a:r>
            <a:r>
              <a:rPr lang="ru-RU" dirty="0" smtClean="0"/>
              <a:t>. Након тога, цар је одлучио да слиједи Бога који му се указао и окупио је око себе хришћанске свештенике од којих је затражио да га упуте у Христову веру.</a:t>
            </a:r>
            <a:r>
              <a:rPr lang="ru-RU" dirty="0"/>
              <a:t>Касније се </a:t>
            </a:r>
            <a:r>
              <a:rPr lang="ru-RU" dirty="0">
                <a:hlinkClick r:id="rId6" tooltip="Константин Велики"/>
              </a:rPr>
              <a:t>Константин Велики</a:t>
            </a:r>
            <a:r>
              <a:rPr lang="ru-RU" dirty="0"/>
              <a:t> појавио као посредник и сазвао је </a:t>
            </a:r>
            <a:r>
              <a:rPr lang="ru-RU" dirty="0">
                <a:hlinkClick r:id="rId12" tooltip="Први васељенски сабор"/>
              </a:rPr>
              <a:t>Први васељенски сабор</a:t>
            </a:r>
            <a:r>
              <a:rPr lang="ru-RU" dirty="0"/>
              <a:t> у </a:t>
            </a:r>
            <a:r>
              <a:rPr lang="ru-RU" dirty="0">
                <a:hlinkClick r:id="rId13" tooltip="Никеја"/>
              </a:rPr>
              <a:t>Никеји</a:t>
            </a:r>
            <a:r>
              <a:rPr lang="ru-RU" dirty="0"/>
              <a:t> 325. године. На почетку заседања обратио се сабору апелујући на слогу.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Битка против Максенција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„Битка код Милвијског моста“, Ђулио Романо (1499—1546), Ватикан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7643866" cy="414340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Битка код Милвијског моста</a:t>
            </a:r>
            <a:r>
              <a:rPr lang="sr-Cyrl-RS" sz="3200" dirty="0" smtClean="0"/>
              <a:t>,Ђулио Романо 15.в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403</Words>
  <Application>Microsoft Office PowerPoint</Application>
  <PresentationFormat>On-screen Show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Цар Константин</vt:lpstr>
      <vt:lpstr>Константин Велики</vt:lpstr>
      <vt:lpstr>Поријекло цара Константина</vt:lpstr>
      <vt:lpstr>Мајка цара Константина-Јелена</vt:lpstr>
      <vt:lpstr>Констанције I проглашава Константина својим наследником. Рад Петера Паула Рубенса, 1622</vt:lpstr>
      <vt:lpstr>Сукоб са Максенцијем</vt:lpstr>
      <vt:lpstr>“Овим побјеђуј”</vt:lpstr>
      <vt:lpstr>Битка против Максенција</vt:lpstr>
      <vt:lpstr>Битка код Милвијског моста,Ђулио Романо 15.в</vt:lpstr>
      <vt:lpstr>Милански едикт</vt:lpstr>
      <vt:lpstr>Милански едикт,313.г.</vt:lpstr>
      <vt:lpstr>Одредбе Миланског едикта</vt:lpstr>
      <vt:lpstr>После победе над Лицинијем 324. Константин по узору на хеленистичке монархе почиње да носи дијадему. Дијадема од тада постаје обавезан део царских инсигнија и временом прераста у круну</vt:lpstr>
      <vt:lpstr>Подизање Цариграда</vt:lpstr>
      <vt:lpstr>Цариград</vt:lpstr>
      <vt:lpstr>Црква Св.Софије</vt:lpstr>
      <vt:lpstr>Цар Константин и царица Јелена</vt:lpstr>
      <vt:lpstr>Цар Константин и царица Јелена</vt:lpstr>
      <vt:lpstr>Константин Велики и мајка Св. Јелена, XI век (Фреска, Црква Св. Софија, Кијев)</vt:lpstr>
      <vt:lpstr>Црква цара Константина и царице Јелене (У Нишу је 2013.обиљежен јубилеј 1700 год.Миланског едикта)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 Константин</dc:title>
  <dc:creator>Milena</dc:creator>
  <cp:lastModifiedBy>dragan</cp:lastModifiedBy>
  <cp:revision>8</cp:revision>
  <dcterms:created xsi:type="dcterms:W3CDTF">2015-12-16T18:28:30Z</dcterms:created>
  <dcterms:modified xsi:type="dcterms:W3CDTF">2015-12-18T21:45:35Z</dcterms:modified>
</cp:coreProperties>
</file>