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90" r:id="rId2"/>
    <p:sldId id="309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259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5" r:id="rId27"/>
    <p:sldId id="304" r:id="rId28"/>
    <p:sldId id="306" r:id="rId29"/>
    <p:sldId id="307" r:id="rId30"/>
    <p:sldId id="308" r:id="rId31"/>
    <p:sldId id="305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91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2/19/2019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2/19/2019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2/19/2019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2/19/2019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2/19/2019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2/19/2019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2/19/2019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2776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2/19/2019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2/19/2019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2/19/2019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2/19/2019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2/19/2019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2/19/2019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2/19/2019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2/19/2019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3279" y="1819890"/>
            <a:ext cx="8209417" cy="1034143"/>
          </a:xfrm>
        </p:spPr>
        <p:txBody>
          <a:bodyPr>
            <a:normAutofit/>
          </a:bodyPr>
          <a:lstStyle/>
          <a:p>
            <a:r>
              <a:rPr lang="sr-Cyrl-RS" sz="6000" b="1" dirty="0" smtClean="0">
                <a:solidFill>
                  <a:srgbClr val="FF0000"/>
                </a:solidFill>
              </a:rPr>
              <a:t>Брак и породица</a:t>
            </a:r>
            <a:endParaRPr lang="sr-Latn-RS" sz="60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52332" y="769359"/>
            <a:ext cx="1774581" cy="584778"/>
          </a:xfrm>
        </p:spPr>
        <p:txBody>
          <a:bodyPr/>
          <a:lstStyle/>
          <a:p>
            <a:r>
              <a:rPr lang="sr-Cyrl-RS" dirty="0" smtClean="0"/>
              <a:t>9.разред</a:t>
            </a:r>
            <a:endParaRPr lang="sr-Latn-RS" dirty="0"/>
          </a:p>
        </p:txBody>
      </p:sp>
      <p:sp>
        <p:nvSpPr>
          <p:cNvPr id="4" name="Rectangle 3"/>
          <p:cNvSpPr/>
          <p:nvPr/>
        </p:nvSpPr>
        <p:spPr>
          <a:xfrm>
            <a:off x="5652332" y="3927685"/>
            <a:ext cx="55947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0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Презентацију по тексту уџбеника</a:t>
            </a:r>
          </a:p>
          <a:p>
            <a:r>
              <a:rPr lang="sr-Cyrl-RS" sz="20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припремио </a:t>
            </a:r>
            <a:r>
              <a:rPr lang="sr-Cyrl-RS" sz="2000" b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вјероучитељ</a:t>
            </a:r>
            <a:r>
              <a:rPr lang="sr-Cyrl-RS" sz="2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Драган Ђурић</a:t>
            </a:r>
            <a:endParaRPr lang="en-US" sz="2000" b="1" dirty="0">
              <a:solidFill>
                <a:schemeClr val="tx2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6804" y="99907"/>
            <a:ext cx="1188338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36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ТЕМА 5: МЕЂУСОБНИ ОДНОСИ ХРИШЋАНА</a:t>
            </a:r>
            <a:endParaRPr lang="en-US" sz="3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1000" y="5775850"/>
            <a:ext cx="54505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Latn-R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www.vjeronauka.net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141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2011" y="251929"/>
            <a:ext cx="5785006" cy="1302551"/>
          </a:xfrm>
        </p:spPr>
        <p:txBody>
          <a:bodyPr/>
          <a:lstStyle/>
          <a:p>
            <a:r>
              <a:rPr lang="sr-Cyrl-RS" dirty="0" smtClean="0"/>
              <a:t>ПОРОДИЦА- ЦРКВА У МАЛОМ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5092" y="492787"/>
            <a:ext cx="3632379" cy="4488287"/>
          </a:xfrm>
        </p:spPr>
        <p:txBody>
          <a:bodyPr>
            <a:noAutofit/>
          </a:bodyPr>
          <a:lstStyle/>
          <a:p>
            <a:r>
              <a:rPr lang="sr-Cyrl-RS" b="1" dirty="0" smtClean="0"/>
              <a:t>ЗАИСТА, ПОРОДИЦА ТРЕБА ДА БУДЕ ДОМАЋА ЦРКВА, ЦРКВА У МАЛОМ. </a:t>
            </a:r>
          </a:p>
          <a:p>
            <a:r>
              <a:rPr lang="sr-Cyrl-RS" b="1" dirty="0" smtClean="0"/>
              <a:t>ОВА МИСАО СЕ МАНИФЕСТУЈЕ ВИДЉИВО, КРОЗ ЗАЈЕДНИЧКЕ МОЛИТВЕ ПОРОДИЦЕ У СВОМЕ ДОМУ.</a:t>
            </a:r>
            <a:endParaRPr lang="sr-Latn-R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759" y="1867989"/>
            <a:ext cx="6736908" cy="38961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0" y="2458993"/>
            <a:ext cx="2161202" cy="280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63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56754" y="48117"/>
            <a:ext cx="12035246" cy="1219200"/>
          </a:xfrm>
        </p:spPr>
        <p:txBody>
          <a:bodyPr>
            <a:normAutofit fontScale="90000"/>
          </a:bodyPr>
          <a:lstStyle/>
          <a:p>
            <a:r>
              <a:rPr lang="sr-Cyrl-RS" dirty="0" smtClean="0">
                <a:solidFill>
                  <a:schemeClr val="accent5"/>
                </a:solidFill>
              </a:rPr>
              <a:t>Међутим, та слика Цркве у породици пројављује се и невидљиво кроз свакодневни подвиг брачног живота:</a:t>
            </a:r>
            <a:endParaRPr lang="sr-Latn-RS" dirty="0">
              <a:solidFill>
                <a:schemeClr val="accent5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14891" y="1790391"/>
            <a:ext cx="1055449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-</a:t>
            </a:r>
            <a:r>
              <a:rPr lang="sr-Cyrl-RS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Кроз међусобно </a:t>
            </a:r>
            <a:r>
              <a:rPr lang="sr-Cyrl-RS" sz="48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разумијевање</a:t>
            </a:r>
            <a:r>
              <a:rPr lang="sr-Cyrl-RS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,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14891" y="2866018"/>
            <a:ext cx="399019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- </a:t>
            </a:r>
            <a:r>
              <a:rPr lang="sr-Cyrl-RS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Трпљење</a:t>
            </a:r>
            <a:r>
              <a:rPr lang="sr-Cyrl-RS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,</a:t>
            </a:r>
            <a:endParaRPr lang="en-US" sz="4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14891" y="3941645"/>
            <a:ext cx="1068593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- </a:t>
            </a:r>
            <a:r>
              <a:rPr lang="sr-Cyrl-RS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Заједничко </a:t>
            </a:r>
            <a:r>
              <a:rPr lang="sr-Cyrl-RS" sz="48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узрастање</a:t>
            </a:r>
            <a:r>
              <a:rPr lang="sr-Cyrl-RS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у </a:t>
            </a:r>
            <a:r>
              <a:rPr lang="sr-Cyrl-RS" sz="48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вјери</a:t>
            </a:r>
            <a:r>
              <a:rPr lang="sr-Cyrl-RS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,</a:t>
            </a:r>
            <a:endParaRPr lang="en-US" sz="4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4886736"/>
            <a:ext cx="703186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 algn="ctr">
              <a:buFontTx/>
              <a:buChar char="-"/>
            </a:pPr>
            <a:r>
              <a:rPr lang="sr-Cyrl-RS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Кроз подизање и</a:t>
            </a:r>
          </a:p>
          <a:p>
            <a:pPr algn="ctr"/>
            <a:r>
              <a:rPr lang="sr-Cyrl-RS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васпитање </a:t>
            </a:r>
            <a:r>
              <a:rPr lang="sr-Cyrl-RS" sz="48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дјеце</a:t>
            </a:r>
            <a:endParaRPr lang="en-US" sz="4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844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19" y="4372170"/>
            <a:ext cx="6072756" cy="1599394"/>
          </a:xfrm>
        </p:spPr>
        <p:txBody>
          <a:bodyPr>
            <a:noAutofit/>
          </a:bodyPr>
          <a:lstStyle/>
          <a:p>
            <a:r>
              <a:rPr lang="sr-Cyrl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Супружници у чијем срцу обитава Бог поштују једно друго, слажу се и воле узајамно, имају </a:t>
            </a:r>
            <a:r>
              <a:rPr lang="sr-Cyrl-R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разумијевања</a:t>
            </a:r>
            <a:r>
              <a:rPr lang="sr-Cyrl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према узајамним слабостима и помажу једно друго у свим пословима.</a:t>
            </a:r>
            <a:endParaRPr lang="sr-Latn-R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0843" y="1326523"/>
            <a:ext cx="5306227" cy="40310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40150" y="350185"/>
            <a:ext cx="1099692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/>
                </a:solidFill>
              </a:rPr>
              <a:t>ЉУБАВ, ПОШТОВАЊЕ, РАЗУМИЈЕВАЊЕ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5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7103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8354" y="143281"/>
            <a:ext cx="10058402" cy="740229"/>
          </a:xfrm>
        </p:spPr>
        <p:txBody>
          <a:bodyPr>
            <a:normAutofit/>
          </a:bodyPr>
          <a:lstStyle/>
          <a:p>
            <a:r>
              <a:rPr lang="sr-Cyrl-RS" sz="4000" dirty="0" smtClean="0">
                <a:solidFill>
                  <a:schemeClr val="accent5"/>
                </a:solidFill>
              </a:rPr>
              <a:t>БРАК = </a:t>
            </a:r>
            <a:r>
              <a:rPr lang="ru-RU" sz="4000" dirty="0" smtClean="0">
                <a:solidFill>
                  <a:schemeClr val="accent5"/>
                </a:solidFill>
              </a:rPr>
              <a:t>ХРИСТОС </a:t>
            </a:r>
            <a:r>
              <a:rPr lang="ru-RU" sz="4000" dirty="0">
                <a:solidFill>
                  <a:schemeClr val="accent5"/>
                </a:solidFill>
              </a:rPr>
              <a:t>И </a:t>
            </a:r>
            <a:r>
              <a:rPr lang="ru-RU" sz="4000" dirty="0" smtClean="0">
                <a:solidFill>
                  <a:schemeClr val="accent5"/>
                </a:solidFill>
              </a:rPr>
              <a:t>ЦРКВА</a:t>
            </a:r>
            <a:endParaRPr lang="sr-Latn-RS" sz="4000" dirty="0">
              <a:solidFill>
                <a:schemeClr val="accent5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" y="1254034"/>
            <a:ext cx="7432766" cy="5040001"/>
          </a:xfrm>
        </p:spPr>
        <p:txBody>
          <a:bodyPr>
            <a:noAutofit/>
          </a:bodyPr>
          <a:lstStyle/>
          <a:p>
            <a:r>
              <a:rPr lang="sr-Cyrl-RS" sz="2800" dirty="0" smtClean="0"/>
              <a:t>БРАЧНУ ВЕЗУ МЕЂУ СУПРУЖНИЦИМА, ЧИЈУ СУШТИНУ САЧИЊАВА ДУХОВНА ЉУБАВ, СВЕТИ АПОСТОЛ ПАВЛЕ УПОРЕЂУЈЕ СА </a:t>
            </a:r>
            <a:r>
              <a:rPr lang="sr-Cyrl-RS" sz="2800" b="1" dirty="0" smtClean="0">
                <a:solidFill>
                  <a:schemeClr val="accent5"/>
                </a:solidFill>
              </a:rPr>
              <a:t>ДУХОВНОМ ВЕЗОМ ХРИСТА И ЦРКВЕ ЊЕГОВЕ</a:t>
            </a:r>
            <a:r>
              <a:rPr lang="sr-Cyrl-RS" sz="2800" dirty="0" smtClean="0"/>
              <a:t>.</a:t>
            </a:r>
          </a:p>
          <a:p>
            <a:r>
              <a:rPr lang="sr-Cyrl-RS" sz="2800" dirty="0" smtClean="0"/>
              <a:t>КАО ШТО СЕ ЦРКВА ПОКОРАВА ХРИСТУ ТАКО И ЖЕНЕ </a:t>
            </a:r>
            <a:r>
              <a:rPr lang="sr-Cyrl-RS" sz="2800" dirty="0" smtClean="0"/>
              <a:t>У </a:t>
            </a:r>
            <a:r>
              <a:rPr lang="sr-Cyrl-RS" sz="2800" dirty="0" smtClean="0"/>
              <a:t>СВЕМУ СВОЈИМ МУЖЕВИМА.</a:t>
            </a:r>
            <a:endParaRPr lang="sr-Latn-R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61365" y="1079795"/>
            <a:ext cx="4530635" cy="823912"/>
          </a:xfrm>
        </p:spPr>
        <p:txBody>
          <a:bodyPr/>
          <a:lstStyle/>
          <a:p>
            <a:r>
              <a:rPr lang="sr-Cyrl-BA" dirty="0"/>
              <a:t>СВЕТИ АПОСТОЛ ПАВЛЕ </a:t>
            </a:r>
            <a:endParaRPr lang="sr-Latn-R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8347843" y="1903707"/>
            <a:ext cx="3157677" cy="419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74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661851"/>
          </a:xfrm>
        </p:spPr>
        <p:txBody>
          <a:bodyPr/>
          <a:lstStyle/>
          <a:p>
            <a:pPr algn="ctr"/>
            <a:r>
              <a:rPr lang="sr-Cyrl-RS" dirty="0" smtClean="0"/>
              <a:t>О ПОНАШАЊУ ЖЕНА И МУЖЕВА</a:t>
            </a:r>
            <a:endParaRPr lang="sr-Latn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3131" y="1223554"/>
            <a:ext cx="7922034" cy="823912"/>
          </a:xfrm>
        </p:spPr>
        <p:txBody>
          <a:bodyPr>
            <a:noAutofit/>
          </a:bodyPr>
          <a:lstStyle/>
          <a:p>
            <a:r>
              <a:rPr lang="sr-Cyrl-BA" sz="2800" dirty="0"/>
              <a:t>СВЕТИ АПОСТОЛ </a:t>
            </a:r>
            <a:r>
              <a:rPr lang="sr-Cyrl-BA" sz="2800" dirty="0" smtClean="0"/>
              <a:t>ПАВЛЕ ПИШЕ:</a:t>
            </a:r>
            <a:endParaRPr lang="sr-Latn-R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17" y="2275250"/>
            <a:ext cx="6025896" cy="3476625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„Жене, покоравајте се својим мужевима као Господу, јер је муж глава жени као што је и Христос глава Цркви, и он је спаситељ тијела. Но као што се Црква покорава Христу, тако и жене у свему својим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мужевима«.</a:t>
            </a:r>
            <a:endParaRPr lang="sr-Latn-R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3200" dirty="0">
                <a:latin typeface="+mj-lt"/>
                <a:cs typeface="Times New Roman" panose="02020603050405020304" pitchFamily="18" charset="0"/>
              </a:rPr>
              <a:t>”Жене покоравајте се својим </a:t>
            </a:r>
            <a:r>
              <a:rPr lang="ru-RU" sz="3200" b="1" dirty="0">
                <a:latin typeface="+mj-lt"/>
                <a:cs typeface="Times New Roman" panose="02020603050405020304" pitchFamily="18" charset="0"/>
              </a:rPr>
              <a:t>мужевима</a:t>
            </a:r>
            <a:r>
              <a:rPr lang="ru-RU" sz="3200" dirty="0">
                <a:latin typeface="+mj-lt"/>
                <a:cs typeface="Times New Roman" panose="02020603050405020304" pitchFamily="18" charset="0"/>
              </a:rPr>
              <a:t> као Господу, јер је муж глава жени као што је и Христос глава </a:t>
            </a:r>
            <a:r>
              <a:rPr lang="ru-RU" sz="3200" dirty="0" smtClean="0">
                <a:latin typeface="+mj-lt"/>
                <a:cs typeface="Times New Roman" panose="02020603050405020304" pitchFamily="18" charset="0"/>
              </a:rPr>
              <a:t>Цркви” </a:t>
            </a:r>
            <a:r>
              <a:rPr lang="ru-RU" sz="3200" dirty="0">
                <a:latin typeface="+mj-lt"/>
              </a:rPr>
              <a:t>(</a:t>
            </a:r>
            <a:r>
              <a:rPr lang="ru-RU" sz="3200" dirty="0" smtClean="0">
                <a:latin typeface="+mj-lt"/>
              </a:rPr>
              <a:t>Еф </a:t>
            </a:r>
            <a:r>
              <a:rPr lang="ru-RU" sz="3200" dirty="0">
                <a:latin typeface="+mj-lt"/>
              </a:rPr>
              <a:t>5, 22-23</a:t>
            </a:r>
            <a:r>
              <a:rPr lang="ru-RU" sz="3200" dirty="0" smtClean="0">
                <a:latin typeface="+mj-lt"/>
              </a:rPr>
              <a:t>).</a:t>
            </a:r>
            <a:endParaRPr lang="sr-Latn-R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7922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9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4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3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537" y="0"/>
            <a:ext cx="11913325" cy="1162594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ДА БИ БРАК БИО ВАЉАН </a:t>
            </a:r>
            <a:r>
              <a:rPr lang="sr-Cyrl-RS" dirty="0" smtClean="0"/>
              <a:t>НАША ЦРКВА ОД БУДУЋИХ СУПРУЖНИКА ЗАХТИЈЕВА </a:t>
            </a:r>
            <a:r>
              <a:rPr lang="sr-Cyrl-RS" dirty="0" smtClean="0"/>
              <a:t>СЉЕДЕЋЕ:</a:t>
            </a:r>
            <a:endParaRPr lang="sr-Latn-R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91441" y="1332410"/>
            <a:ext cx="6178730" cy="5068389"/>
          </a:xfrm>
        </p:spPr>
        <p:txBody>
          <a:bodyPr>
            <a:normAutofit fontScale="92500"/>
          </a:bodyPr>
          <a:lstStyle/>
          <a:p>
            <a:r>
              <a:rPr lang="sr-Cyrl-RS" dirty="0" smtClean="0"/>
              <a:t>-ПРОПИСАНЕ ГОДИНЕ </a:t>
            </a:r>
            <a:r>
              <a:rPr lang="sr-Cyrl-RS" dirty="0" smtClean="0"/>
              <a:t>СТАРОСТИ</a:t>
            </a:r>
            <a:r>
              <a:rPr lang="sr-Latn-RS" dirty="0" smtClean="0"/>
              <a:t> (</a:t>
            </a:r>
            <a:r>
              <a:rPr lang="ru-RU" dirty="0"/>
              <a:t>осамнаеста година за </a:t>
            </a:r>
            <a:r>
              <a:rPr lang="ru-RU" dirty="0" smtClean="0"/>
              <a:t>мушко</a:t>
            </a:r>
            <a:r>
              <a:rPr lang="sr-Latn-RS" dirty="0" smtClean="0"/>
              <a:t>,</a:t>
            </a:r>
            <a:r>
              <a:rPr lang="ru-RU" dirty="0" smtClean="0"/>
              <a:t> </a:t>
            </a:r>
            <a:r>
              <a:rPr lang="ru-RU" dirty="0"/>
              <a:t>а шеснаеста за </a:t>
            </a:r>
            <a:r>
              <a:rPr lang="ru-RU" dirty="0" smtClean="0"/>
              <a:t>женско</a:t>
            </a:r>
            <a:r>
              <a:rPr lang="sr-Latn-RS" dirty="0" smtClean="0"/>
              <a:t>)</a:t>
            </a:r>
            <a:endParaRPr lang="sr-Cyrl-RS" dirty="0" smtClean="0"/>
          </a:p>
          <a:p>
            <a:r>
              <a:rPr lang="sr-Cyrl-RS" dirty="0" smtClean="0"/>
              <a:t>ДА ЗНАЈУ ОСНОВЕ ВЈЕРЕ И БОЖИЈЕГ ЗАКОНА,</a:t>
            </a:r>
          </a:p>
          <a:p>
            <a:r>
              <a:rPr lang="sr-Cyrl-RS" dirty="0" smtClean="0"/>
              <a:t>ДА БУДУ ВЈЕРНИ ЈЕДНО ДРУГОМ,</a:t>
            </a:r>
          </a:p>
          <a:p>
            <a:r>
              <a:rPr lang="sr-Cyrl-RS" dirty="0" smtClean="0"/>
              <a:t>ДА СЕ МЕЂУСОБНО ВОЛЕ, ПОМАЖУ И ПОШТУЈУ,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6426926" y="1332410"/>
            <a:ext cx="5701936" cy="5068389"/>
          </a:xfrm>
        </p:spPr>
        <p:txBody>
          <a:bodyPr>
            <a:normAutofit fontScale="92500"/>
          </a:bodyPr>
          <a:lstStyle/>
          <a:p>
            <a:r>
              <a:rPr lang="sr-Cyrl-RS" dirty="0"/>
              <a:t>ДА СЕ ИСКРЕНО СТАРАЈУ О ВАСПИТАЊУ, ЗДРАВЉУ И НАПРЕТКУ СВОЈЕ ДЈЕЦЕ</a:t>
            </a:r>
            <a:r>
              <a:rPr lang="sr-Cyrl-RS" dirty="0" smtClean="0"/>
              <a:t>.</a:t>
            </a:r>
            <a:endParaRPr lang="sr-Latn-RS" dirty="0" smtClean="0"/>
          </a:p>
          <a:p>
            <a:r>
              <a:rPr lang="sr-Cyrl-BA" dirty="0" smtClean="0"/>
              <a:t>ДВА ЛИЦА РАЗНОГА ПОЛА</a:t>
            </a:r>
            <a:endParaRPr lang="sr-Latn-RS" dirty="0" smtClean="0"/>
          </a:p>
          <a:p>
            <a:r>
              <a:rPr lang="sr-Cyrl-RS" dirty="0" smtClean="0"/>
              <a:t>ДА НИСУ У КРВНОМ СРОДСТВУ</a:t>
            </a:r>
            <a:endParaRPr lang="sr-Latn-RS" dirty="0" smtClean="0"/>
          </a:p>
          <a:p>
            <a:r>
              <a:rPr lang="sr-Cyrl-BA" dirty="0" smtClean="0"/>
              <a:t>РАЗЛИКА ВЈЕРЕ</a:t>
            </a:r>
          </a:p>
          <a:p>
            <a:r>
              <a:rPr lang="ru-RU" dirty="0" smtClean="0"/>
              <a:t>ДА СТАРОСТ НИЈЕ ПРЕКО 70 ГОДИНА ЗА МУШКО И 60 ЗА ЖЕНСКО, КАО И РАЗЛИКА У ГОДИНАМА МЕЂУ СУПРУЖНИЦИМА НИЈЕ ПРЕКО 15 ГОДИНА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81917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278" y="159026"/>
            <a:ext cx="12019722" cy="815662"/>
          </a:xfrm>
        </p:spPr>
        <p:txBody>
          <a:bodyPr>
            <a:normAutofit/>
          </a:bodyPr>
          <a:lstStyle/>
          <a:p>
            <a:r>
              <a:rPr lang="sr-Cyrl-RS" dirty="0" smtClean="0"/>
              <a:t>     </a:t>
            </a:r>
            <a:r>
              <a:rPr lang="sr-Cyrl-RS" sz="4400" b="1" dirty="0" smtClean="0"/>
              <a:t>КВИЗ – </a:t>
            </a:r>
            <a:r>
              <a:rPr lang="sr-Cyrl-RS" sz="4000" b="1" dirty="0" smtClean="0"/>
              <a:t>шта смо сазнали ДАНАС</a:t>
            </a:r>
            <a:endParaRPr lang="sr-Latn-RS" b="1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72279" y="1232452"/>
            <a:ext cx="11637648" cy="4769103"/>
          </a:xfrm>
        </p:spPr>
        <p:txBody>
          <a:bodyPr>
            <a:noAutofit/>
          </a:bodyPr>
          <a:lstStyle/>
          <a:p>
            <a:r>
              <a:rPr lang="sr-Cyrl-RS" sz="3600" dirty="0" smtClean="0"/>
              <a:t>ПРАВИЛА КВИЗА:</a:t>
            </a:r>
          </a:p>
          <a:p>
            <a:pPr marL="457200" indent="-457200">
              <a:buAutoNum type="arabicPeriod"/>
            </a:pPr>
            <a:r>
              <a:rPr lang="sr-Cyrl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Одговоре пишете на папиру</a:t>
            </a:r>
          </a:p>
          <a:p>
            <a:pPr marL="457200" indent="-457200">
              <a:buAutoNum type="arabicPeriod"/>
            </a:pPr>
            <a:r>
              <a:rPr lang="sr-Cyrl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Сачекате да </a:t>
            </a:r>
            <a:r>
              <a:rPr lang="sr-Cyrl-R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вријеме</a:t>
            </a:r>
            <a:r>
              <a:rPr lang="sr-Cyrl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истекне (30 секунди)</a:t>
            </a:r>
          </a:p>
          <a:p>
            <a:pPr marL="457200" indent="-457200">
              <a:buAutoNum type="arabicPeriod"/>
            </a:pPr>
            <a:r>
              <a:rPr lang="sr-Cyrl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Када </a:t>
            </a:r>
            <a:r>
              <a:rPr lang="sr-Cyrl-R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вјероучитељ</a:t>
            </a:r>
            <a:r>
              <a:rPr lang="sr-Cyrl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каже да је </a:t>
            </a:r>
            <a:r>
              <a:rPr lang="sr-Cyrl-R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вријеме</a:t>
            </a:r>
            <a:r>
              <a:rPr lang="sr-Cyrl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истекло</a:t>
            </a:r>
          </a:p>
          <a:p>
            <a:pPr marL="0" indent="0">
              <a:buNone/>
            </a:pPr>
            <a:r>
              <a:rPr lang="sr-Cyrl-R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sr-Cyrl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ПОДИГНИТЕ </a:t>
            </a:r>
            <a:r>
              <a:rPr lang="sr-Cyrl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ПАПИР</a:t>
            </a:r>
          </a:p>
          <a:p>
            <a:pPr marL="0" indent="0">
              <a:buNone/>
            </a:pPr>
            <a:r>
              <a:rPr lang="sr-Cyrl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Најбоља група добија ОЦЈЕНУ 5</a:t>
            </a:r>
            <a:endParaRPr lang="sr-Latn-R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35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remove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2.08333E-7 2.59259E-6 L 2.08333E-7 -0.07222 " pathEditMode="relative" rAng="0" ptsTypes="AA">
                                      <p:cBhvr>
                                        <p:cTn id="6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3826"/>
            <a:ext cx="12093262" cy="1614152"/>
          </a:xfrm>
        </p:spPr>
        <p:txBody>
          <a:bodyPr>
            <a:noAutofit/>
          </a:bodyPr>
          <a:lstStyle/>
          <a:p>
            <a:r>
              <a:rPr lang="sr-Cyrl-RS" sz="4000" b="1" dirty="0" smtClean="0">
                <a:solidFill>
                  <a:srgbClr val="FF0000"/>
                </a:solidFill>
              </a:rPr>
              <a:t>1. </a:t>
            </a:r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Брак је друштвена и Божанска институција стара колико и човјечанство.</a:t>
            </a:r>
            <a:b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r-Latn-R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592" y="2941577"/>
            <a:ext cx="29867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ТАЧНО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42341" y="4203707"/>
            <a:ext cx="40543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НЕТАЧНО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929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95130"/>
            <a:ext cx="12061371" cy="2386150"/>
          </a:xfrm>
        </p:spPr>
        <p:txBody>
          <a:bodyPr>
            <a:noAutofit/>
          </a:bodyPr>
          <a:lstStyle/>
          <a:p>
            <a:r>
              <a:rPr lang="sr-Cyrl-RS" dirty="0" smtClean="0"/>
              <a:t>2.</a:t>
            </a:r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„ПОТОМ РЕЧЕ БОГ ДА НАЧИНИМО ЧОВЈЕКА ПО СВОМЕ ОБЛИЧЈУ, ПО ОБЛИЧЈУ БОЖИЈЕМ СТВОРИ ГА; МУШКО И ЖЕНСКО СТВОРИ ИХ…И БЛАГОСЛОВИ ИХ БОГ И РЕЧЕ ИМ: РАЂАЈТЕ СЕ И МНОЖИТЕ СЕ И НАПУНИТЕ ЗЕМЉУ И ВЛАДАЈТЕ ЊОМЕ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63941" y="4247495"/>
            <a:ext cx="29867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ТАЧНО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71567" y="4118933"/>
            <a:ext cx="40607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НЕТАЧНО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8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304799"/>
            <a:ext cx="11848011" cy="1850571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3. Ко </a:t>
            </a: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говори </a:t>
            </a: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да је Бог створио мужа и жену и да су створени по слици Божијој, те да су међусобно Богу слични.</a:t>
            </a:r>
            <a:b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r-Latn-RS" dirty="0"/>
          </a:p>
        </p:txBody>
      </p:sp>
      <p:sp>
        <p:nvSpPr>
          <p:cNvPr id="3" name="Rectangle 2"/>
          <p:cNvSpPr/>
          <p:nvPr/>
        </p:nvSpPr>
        <p:spPr>
          <a:xfrm>
            <a:off x="3055748" y="2967335"/>
            <a:ext cx="60805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А) Свето писмо</a:t>
            </a:r>
            <a:endParaRPr lang="sr-Latn-R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63218" y="4093770"/>
            <a:ext cx="92849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Б) Свети апостол Павле</a:t>
            </a:r>
            <a:endParaRPr lang="sr-Latn-R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09219" y="5077887"/>
            <a:ext cx="34628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sr-Cyrl-RS" sz="5400" b="1" dirty="0" smtClean="0">
                <a:ln/>
                <a:solidFill>
                  <a:schemeClr val="accent3"/>
                </a:solidFill>
              </a:rPr>
              <a:t>В) Црква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7416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751268"/>
          </a:xfrm>
        </p:spPr>
        <p:txBody>
          <a:bodyPr/>
          <a:lstStyle/>
          <a:p>
            <a:r>
              <a:rPr lang="sr-Cyrl-RS" b="1" dirty="0" smtClean="0">
                <a:solidFill>
                  <a:schemeClr val="accent5"/>
                </a:solidFill>
              </a:rPr>
              <a:t>ШТА ЈЕ БРАК?</a:t>
            </a:r>
            <a:endParaRPr lang="sr-Latn-RS" b="1" dirty="0">
              <a:solidFill>
                <a:schemeClr val="accent5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785" y="1399131"/>
            <a:ext cx="5791628" cy="4306842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Православни брак </a:t>
            </a:r>
            <a:r>
              <a:rPr lang="ru-RU" sz="32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је света тајна по којој се два лица разнога пола, на начин прописан </a:t>
            </a:r>
            <a:r>
              <a:rPr lang="ru-RU" sz="32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Црквом, </a:t>
            </a:r>
            <a:r>
              <a:rPr lang="ru-RU" sz="32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везују доживотном духовном и </a:t>
            </a:r>
            <a:r>
              <a:rPr lang="ru-RU" sz="32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тјелесном </a:t>
            </a:r>
            <a:r>
              <a:rPr lang="ru-RU" sz="32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везом, ради потпуне животне заједнице и рађања и васпитања </a:t>
            </a:r>
            <a:r>
              <a:rPr lang="ru-RU" sz="32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дјеце</a:t>
            </a:r>
            <a:r>
              <a:rPr lang="ru-RU" sz="32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.</a:t>
            </a:r>
            <a:endParaRPr lang="sr-Latn-RS" sz="32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316481" y="2050868"/>
            <a:ext cx="5295882" cy="300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43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03" y="1228130"/>
            <a:ext cx="11834948" cy="1219200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4.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Сродност која постоји између мужа и жене, која је довела до склапања прве брачне заједнице такве је природе да представља главни основ за склапање свих брачних заједница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у___________. </a:t>
            </a:r>
            <a:r>
              <a:rPr lang="ru-RU" dirty="0"/>
              <a:t/>
            </a:r>
            <a:br>
              <a:rPr lang="ru-RU" dirty="0"/>
            </a:b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5554" y="2664822"/>
            <a:ext cx="785077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sr-Cyrl-RS" sz="6000" b="1" cap="none" spc="0" dirty="0" smtClean="0">
                <a:ln/>
                <a:solidFill>
                  <a:schemeClr val="accent4"/>
                </a:solidFill>
                <a:effectLst/>
              </a:rPr>
              <a:t>_ _ _ _ _ _ _ _ _ _</a:t>
            </a:r>
            <a:endParaRPr lang="sr-Latn-RS" sz="60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01518" y="4077678"/>
            <a:ext cx="56188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БУДУЋНОСТИ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990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1441"/>
            <a:ext cx="11403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КОЛИКО ВЕОМА ВАЖНИХ ЕЛЕМЕНАТА ЧИНИ СУШТИНУ БРАКА :</a:t>
            </a:r>
            <a:r>
              <a:rPr lang="sr-Cyrl-R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Latn-R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16405" y="2967335"/>
            <a:ext cx="19591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ДВА</a:t>
            </a:r>
            <a:endParaRPr lang="sr-Latn-R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07777" y="4088903"/>
            <a:ext cx="17764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ТРИ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50614" y="5186412"/>
            <a:ext cx="3491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ЧЕТИРИ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84802" y="2058101"/>
            <a:ext cx="29097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ЈЕДАН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983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334" y="1012655"/>
            <a:ext cx="12048309" cy="1968137"/>
          </a:xfrm>
        </p:spPr>
        <p:txBody>
          <a:bodyPr>
            <a:noAutofit/>
          </a:bodyPr>
          <a:lstStyle/>
          <a:p>
            <a:r>
              <a:rPr lang="sr-Cyrl-RS" b="1" dirty="0" smtClean="0"/>
              <a:t>6.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Брак је Божанска установа  и он одувијек служи вишим циљевима, а ти циљеви су:</a:t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Припремање људи за духовни живот у царству Божијем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ДРУГИ ЈЕ _______________ РОДА ЉУДСКОГ.</a:t>
            </a:r>
            <a:endParaRPr lang="sr-Latn-R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56625" y="3714202"/>
            <a:ext cx="801373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8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_ _ _ _ _ _ _ _ _</a:t>
            </a:r>
            <a:endParaRPr lang="en-US" sz="8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90763" y="5160752"/>
            <a:ext cx="42659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BA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Продужење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027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6093" y="1423850"/>
            <a:ext cx="12192000" cy="1219200"/>
          </a:xfrm>
        </p:spPr>
        <p:txBody>
          <a:bodyPr>
            <a:noAutofit/>
          </a:bodyPr>
          <a:lstStyle/>
          <a:p>
            <a:r>
              <a:rPr lang="sr-Cyrl-RS" sz="4000" b="1" dirty="0" smtClean="0"/>
              <a:t>7. </a:t>
            </a:r>
            <a:r>
              <a:rPr lang="ru-RU" sz="4000" b="1" dirty="0"/>
              <a:t>Брак је богомустановљена Света тајна, њега је благословио и осветио сам Господ Исус Христос својим присуством на </a:t>
            </a:r>
            <a:r>
              <a:rPr lang="ru-RU" sz="4000" b="1" dirty="0" smtClean="0"/>
              <a:t>свадби </a:t>
            </a:r>
            <a:r>
              <a:rPr lang="ru-RU" sz="4000" b="1" dirty="0" smtClean="0"/>
              <a:t>у ...</a:t>
            </a:r>
            <a:endParaRPr lang="sr-Latn-RS" sz="4000" b="1" dirty="0"/>
          </a:p>
        </p:txBody>
      </p:sp>
      <p:sp>
        <p:nvSpPr>
          <p:cNvPr id="5" name="Rectangle 4"/>
          <p:cNvSpPr/>
          <p:nvPr/>
        </p:nvSpPr>
        <p:spPr>
          <a:xfrm>
            <a:off x="1249667" y="2913939"/>
            <a:ext cx="94804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_ _ _ _     _ _ _ _ _ _ _ _ _ _ _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582" y="4717758"/>
            <a:ext cx="89306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КАНИ ГАЛИЛЕЈСКОЈ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537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571" y="304798"/>
            <a:ext cx="11678195" cy="2137955"/>
          </a:xfrm>
        </p:spPr>
        <p:txBody>
          <a:bodyPr>
            <a:noAutofit/>
          </a:bodyPr>
          <a:lstStyle/>
          <a:p>
            <a:r>
              <a:rPr lang="sr-Cyrl-RS" sz="4800" b="1" dirty="0" smtClean="0"/>
              <a:t>8. </a:t>
            </a:r>
            <a:r>
              <a:rPr lang="ru-RU" sz="4800" b="1" dirty="0">
                <a:solidFill>
                  <a:srgbClr val="FF0000"/>
                </a:solidFill>
              </a:rPr>
              <a:t>Брак без Божијег </a:t>
            </a:r>
            <a:r>
              <a:rPr lang="ru-RU" sz="4800" b="1" dirty="0" smtClean="0">
                <a:solidFill>
                  <a:srgbClr val="FF0000"/>
                </a:solidFill>
              </a:rPr>
              <a:t>_______________сличан </a:t>
            </a:r>
            <a:r>
              <a:rPr lang="ru-RU" sz="4800" b="1" dirty="0">
                <a:solidFill>
                  <a:srgbClr val="FF0000"/>
                </a:solidFill>
              </a:rPr>
              <a:t>је кући без темеља. </a:t>
            </a:r>
            <a:endParaRPr lang="sr-Latn-RS" sz="48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48883" y="3006523"/>
            <a:ext cx="55499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_ _ _ _ _ _ _ _ _ _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24651" y="4652443"/>
            <a:ext cx="57983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БЛАГОСЛОВА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193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03" y="304799"/>
            <a:ext cx="11769633" cy="1876697"/>
          </a:xfrm>
        </p:spPr>
        <p:txBody>
          <a:bodyPr>
            <a:normAutofit/>
          </a:bodyPr>
          <a:lstStyle/>
          <a:p>
            <a:r>
              <a:rPr lang="sr-Cyrl-RS" sz="4800" b="1" dirty="0" smtClean="0"/>
              <a:t>9. </a:t>
            </a:r>
            <a:r>
              <a:rPr lang="ru-RU" sz="4800" b="1" dirty="0"/>
              <a:t>ЗАИСТА, ПОРОДИЦА ТРЕБА ДА БУДЕ ДОМАЋА__________. </a:t>
            </a:r>
            <a:endParaRPr lang="sr-Latn-RS" sz="4800" b="1" dirty="0"/>
          </a:p>
        </p:txBody>
      </p:sp>
      <p:sp>
        <p:nvSpPr>
          <p:cNvPr id="4" name="Rectangle 3"/>
          <p:cNvSpPr/>
          <p:nvPr/>
        </p:nvSpPr>
        <p:spPr>
          <a:xfrm>
            <a:off x="4730093" y="4156055"/>
            <a:ext cx="30668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sr-Cyrl-RS" sz="5400" b="1" dirty="0" smtClean="0">
                <a:ln/>
                <a:solidFill>
                  <a:srgbClr val="FF0000"/>
                </a:solidFill>
              </a:rPr>
              <a:t>ЦРКВА</a:t>
            </a:r>
            <a:endParaRPr lang="en-US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30137" y="2930213"/>
            <a:ext cx="781158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sr-Cyrl-RS" sz="6600" b="1" dirty="0" smtClean="0">
                <a:ln/>
                <a:solidFill>
                  <a:srgbClr val="FF0000"/>
                </a:solidFill>
              </a:rPr>
              <a:t>_ _ _ _ _</a:t>
            </a:r>
            <a:endParaRPr lang="en-US" sz="66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9027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408" y="679269"/>
            <a:ext cx="11743358" cy="1202539"/>
          </a:xfrm>
        </p:spPr>
        <p:txBody>
          <a:bodyPr>
            <a:noAutofit/>
          </a:bodyPr>
          <a:lstStyle/>
          <a:p>
            <a:r>
              <a:rPr lang="sr-Cyrl-RS" sz="4000" b="1" dirty="0" smtClean="0"/>
              <a:t>10. КОЈИ ДОГАЂАЈ  ЈЕ ПРИКАЗАН НА СЛИЦИ?</a:t>
            </a:r>
            <a:endParaRPr lang="sr-Latn-RS" sz="4000" b="1" dirty="0"/>
          </a:p>
        </p:txBody>
      </p:sp>
      <p:sp>
        <p:nvSpPr>
          <p:cNvPr id="5" name="Rectangle 4"/>
          <p:cNvSpPr/>
          <p:nvPr/>
        </p:nvSpPr>
        <p:spPr>
          <a:xfrm>
            <a:off x="5744402" y="3074239"/>
            <a:ext cx="5679760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СВАДБА (ЧУДО) </a:t>
            </a:r>
          </a:p>
          <a:p>
            <a:pPr algn="ctr"/>
            <a:r>
              <a:rPr lang="sr-Cyrl-RS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У КАНИ </a:t>
            </a:r>
          </a:p>
          <a:p>
            <a:pPr algn="ctr"/>
            <a:r>
              <a:rPr lang="sr-Cyrl-RS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ГАЛИЛЕЈСКОЈ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9" name="Picture Placeholder 7"/>
          <p:cNvPicPr>
            <a:picLocks noChangeAspect="1"/>
          </p:cNvPicPr>
          <p:nvPr/>
        </p:nvPicPr>
        <p:blipFill>
          <a:blip r:embed="rId2"/>
          <a:srcRect t="2394" b="2394"/>
          <a:stretch>
            <a:fillRect/>
          </a:stretch>
        </p:blipFill>
        <p:spPr>
          <a:xfrm>
            <a:off x="261408" y="2454539"/>
            <a:ext cx="4986453" cy="325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07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6" y="1169408"/>
            <a:ext cx="11926388" cy="1445623"/>
          </a:xfrm>
        </p:spPr>
        <p:txBody>
          <a:bodyPr>
            <a:noAutofit/>
          </a:bodyPr>
          <a:lstStyle/>
          <a:p>
            <a:r>
              <a:rPr lang="sr-Cyrl-RS" b="1" dirty="0" smtClean="0"/>
              <a:t>11. </a:t>
            </a:r>
            <a:r>
              <a:rPr lang="ru-RU" sz="4400" b="1" dirty="0"/>
              <a:t>”Жене покоравајте се својим мужевима као Господу, јер је муж глава жени као што је и </a:t>
            </a:r>
            <a:r>
              <a:rPr lang="ru-RU" sz="4400" b="1" dirty="0" smtClean="0"/>
              <a:t>_______________ глава </a:t>
            </a:r>
            <a:r>
              <a:rPr lang="ru-RU" sz="4400" b="1" dirty="0"/>
              <a:t>Цркви” </a:t>
            </a:r>
            <a:endParaRPr lang="sr-Latn-RS" sz="4400" b="1" dirty="0"/>
          </a:p>
        </p:txBody>
      </p:sp>
      <p:sp>
        <p:nvSpPr>
          <p:cNvPr id="3" name="Rectangle 2"/>
          <p:cNvSpPr/>
          <p:nvPr/>
        </p:nvSpPr>
        <p:spPr>
          <a:xfrm>
            <a:off x="3556683" y="2967335"/>
            <a:ext cx="507863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_ _ _ _ _ _ _</a:t>
            </a:r>
            <a:endParaRPr lang="en-US" sz="7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71316" y="4167664"/>
            <a:ext cx="33666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/>
              <a:t>Христос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603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3827"/>
            <a:ext cx="11968207" cy="1944710"/>
          </a:xfrm>
        </p:spPr>
        <p:txBody>
          <a:bodyPr>
            <a:noAutofit/>
          </a:bodyPr>
          <a:lstStyle/>
          <a:p>
            <a:r>
              <a:rPr lang="sr-Cyrl-RS" sz="4000" b="1" dirty="0" smtClean="0"/>
              <a:t>12.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Супружници у чијем срцу обитава Бог поштују једно друго, слажу се и воле узајамно, имају разумијевања према узајамним слабостима и помажу једно друго у свим пословима.</a:t>
            </a:r>
            <a:endParaRPr lang="sr-Latn-R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88201" y="3171423"/>
            <a:ext cx="29867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ТАЧНО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49566" y="3171423"/>
            <a:ext cx="40543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НЕТАЧНО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15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317863"/>
            <a:ext cx="11996057" cy="1219200"/>
          </a:xfrm>
        </p:spPr>
        <p:txBody>
          <a:bodyPr>
            <a:noAutofit/>
          </a:bodyPr>
          <a:lstStyle/>
          <a:p>
            <a:r>
              <a:rPr lang="sr-Cyrl-RS" b="1" dirty="0" smtClean="0"/>
              <a:t>13.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Светом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предању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 каже да ће због ове сродности: “Човјек оставити оца свога и мајку своју и прилијепиће се жени својој и биће двоје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једна душа“.</a:t>
            </a:r>
            <a:endParaRPr lang="sr-Latn-R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85937" y="2352237"/>
            <a:ext cx="329769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sr-Cyrl-RS" sz="6000" b="1" dirty="0" smtClean="0">
                <a:ln/>
                <a:solidFill>
                  <a:schemeClr val="accent3"/>
                </a:solidFill>
              </a:rPr>
              <a:t>ТАЧНО</a:t>
            </a:r>
            <a:endParaRPr lang="en-US" sz="6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54684" y="3685793"/>
            <a:ext cx="448392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НЕТАЧНО</a:t>
            </a:r>
            <a:endParaRPr lang="en-US" sz="6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713077"/>
          </a:xfrm>
        </p:spPr>
        <p:txBody>
          <a:bodyPr/>
          <a:lstStyle/>
          <a:p>
            <a:r>
              <a:rPr lang="sr-Cyrl-RS" dirty="0" smtClean="0"/>
              <a:t>ДЕФИНИЦИЈА БРАКА ?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4950" y="1197429"/>
            <a:ext cx="6035806" cy="1453152"/>
          </a:xfrm>
        </p:spPr>
        <p:txBody>
          <a:bodyPr>
            <a:noAutofit/>
          </a:bodyPr>
          <a:lstStyle/>
          <a:p>
            <a:r>
              <a:rPr lang="sr-Cyrl-R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Брак </a:t>
            </a:r>
            <a:r>
              <a:rPr lang="sr-Cyrl-R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је друштвена и Божанска институција стара колико и </a:t>
            </a:r>
            <a:r>
              <a:rPr lang="sr-Cyrl-R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човјечанство</a:t>
            </a:r>
            <a:r>
              <a:rPr lang="sr-Cyrl-R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r-Latn-R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3" y="1197429"/>
            <a:ext cx="5610497" cy="4187952"/>
          </a:xfrm>
        </p:spPr>
        <p:txBody>
          <a:bodyPr>
            <a:noAutofit/>
          </a:bodyPr>
          <a:lstStyle/>
          <a:p>
            <a:r>
              <a:rPr lang="sr-Cyrl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Свето писмо Старог </a:t>
            </a:r>
            <a:r>
              <a:rPr lang="sr-Cyrl-R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завјета</a:t>
            </a:r>
            <a:r>
              <a:rPr lang="sr-Cyrl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говори да је Бог створио мужа и жену и да су створени по слици Божијој, те да су међусобно Богу слични.</a:t>
            </a:r>
          </a:p>
          <a:p>
            <a:r>
              <a:rPr lang="sr-Cyrl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По овом казивању Бог је Адама створио жену и благословио их за заједнички живот.</a:t>
            </a:r>
            <a:endParaRPr lang="sr-Latn-R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951" y="2762193"/>
            <a:ext cx="5368832" cy="402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07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63" y="646138"/>
            <a:ext cx="11821203" cy="1219200"/>
          </a:xfrm>
        </p:spPr>
        <p:txBody>
          <a:bodyPr>
            <a:normAutofit fontScale="90000"/>
          </a:bodyPr>
          <a:lstStyle/>
          <a:p>
            <a:r>
              <a:rPr lang="sr-Cyrl-RS" sz="4000" b="1" dirty="0" smtClean="0"/>
              <a:t>14.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Брак је богомустановљена Света тајна, њега је благословио и осветио сам Господ Исус Христос својим присуством на свадби у Кани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Гаваонској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Latn-R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12568" y="2679952"/>
            <a:ext cx="25921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ТАЧНО</a:t>
            </a:r>
            <a:endParaRPr lang="sr-Latn-R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58007" y="4051552"/>
            <a:ext cx="40543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НЕТАЧНО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061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76010"/>
            <a:ext cx="12059478" cy="1219200"/>
          </a:xfrm>
        </p:spPr>
        <p:txBody>
          <a:bodyPr>
            <a:noAutofit/>
          </a:bodyPr>
          <a:lstStyle/>
          <a:p>
            <a:r>
              <a:rPr lang="sr-Cyrl-RS" b="1" dirty="0" smtClean="0"/>
              <a:t>15. </a:t>
            </a:r>
            <a:r>
              <a:rPr lang="sr-Cyrl-RS" b="1" dirty="0" smtClean="0"/>
              <a:t>ШТА НЕДОСТАЈЕ?</a:t>
            </a:r>
            <a:br>
              <a:rPr lang="sr-Cyrl-RS" b="1" dirty="0" smtClean="0"/>
            </a:br>
            <a:r>
              <a:rPr lang="ru-RU" b="1" dirty="0" smtClean="0"/>
              <a:t>ДА </a:t>
            </a:r>
            <a:r>
              <a:rPr lang="ru-RU" b="1" dirty="0"/>
              <a:t>БИ БРАК БИО ВАЉАН НАША ЦРКВА ОД БУДУЋИХ СУПРУЖНИКА ЗАХТИЈЕВА СЉЕДЕЋЕ:</a:t>
            </a:r>
            <a:endParaRPr lang="sr-Latn-RS" b="1" dirty="0"/>
          </a:p>
        </p:txBody>
      </p:sp>
      <p:sp>
        <p:nvSpPr>
          <p:cNvPr id="3" name="Rectangle 2"/>
          <p:cNvSpPr/>
          <p:nvPr/>
        </p:nvSpPr>
        <p:spPr>
          <a:xfrm>
            <a:off x="-45803" y="2164633"/>
            <a:ext cx="12151083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-</a:t>
            </a:r>
            <a:r>
              <a:rPr lang="ru-RU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ДА </a:t>
            </a:r>
            <a:r>
              <a:rPr lang="ru-RU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ЗНАЈУ ОСНОВЕ ВЈЕРЕ И БОЖИЈЕГ ЗАКОНА,</a:t>
            </a:r>
          </a:p>
          <a:p>
            <a:pPr algn="ctr"/>
            <a:r>
              <a:rPr lang="ru-RU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-ДА </a:t>
            </a:r>
            <a:r>
              <a:rPr lang="ru-RU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БУДУ ВЈЕРНИ ЈЕДНО ДРУГОМ,</a:t>
            </a:r>
          </a:p>
          <a:p>
            <a:pPr algn="ctr"/>
            <a:r>
              <a:rPr lang="ru-RU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-ДА </a:t>
            </a:r>
            <a:r>
              <a:rPr lang="ru-RU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СЕ МЕЂУСОБНО ВОЛЕ, ПОМАЖУ И ПОШТУЈУ</a:t>
            </a:r>
            <a:r>
              <a:rPr lang="ru-RU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,</a:t>
            </a:r>
          </a:p>
          <a:p>
            <a:pPr algn="ctr"/>
            <a:r>
              <a:rPr lang="ru-RU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-ДА </a:t>
            </a:r>
            <a:r>
              <a:rPr lang="ru-RU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СЕ ИСКРЕНО СТАРАЈУ О ВАСПИТАЊУ, </a:t>
            </a:r>
            <a:endParaRPr lang="ru-RU" sz="32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r>
              <a:rPr lang="ru-RU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ЗДРАВЉУ </a:t>
            </a:r>
            <a:r>
              <a:rPr lang="ru-RU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И НАПРЕТКУ СВОЈЕ </a:t>
            </a:r>
            <a:r>
              <a:rPr lang="ru-RU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ДЈЕЦЕ</a:t>
            </a:r>
          </a:p>
          <a:p>
            <a:pPr algn="ctr"/>
            <a:r>
              <a:rPr lang="ru-RU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И...</a:t>
            </a:r>
            <a:endParaRPr lang="ru-RU" sz="3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endParaRPr lang="ru-RU" sz="2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4401" y="5070455"/>
            <a:ext cx="10487166" cy="15388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B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-ПРОПИСАНЕ ГОДИНЕ СТАРОСТИ</a:t>
            </a:r>
            <a:r>
              <a:rPr lang="sr-Cyrl-B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,</a:t>
            </a:r>
          </a:p>
          <a:p>
            <a:pPr algn="ctr"/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039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890616"/>
          </a:xfrm>
        </p:spPr>
        <p:txBody>
          <a:bodyPr/>
          <a:lstStyle/>
          <a:p>
            <a:r>
              <a:rPr lang="sr-Cyrl-RS" dirty="0" smtClean="0">
                <a:solidFill>
                  <a:srgbClr val="FF0000"/>
                </a:solidFill>
              </a:rPr>
              <a:t>СВЕТО ПИСМО О БРАКУ</a:t>
            </a:r>
            <a:endParaRPr lang="sr-Latn-R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8195" y="1825625"/>
            <a:ext cx="6199966" cy="4187952"/>
          </a:xfrm>
        </p:spPr>
        <p:txBody>
          <a:bodyPr>
            <a:noAutofit/>
          </a:bodyPr>
          <a:lstStyle/>
          <a:p>
            <a:r>
              <a:rPr lang="sr-Cyrl-R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„ПОТОМ РЕЧЕ БОГ ДА НАЧИНИМО ЧОВЈЕКА ПО СВОМЕ ОБЛИЧЈУ, ПО ОБЛИЧЈУ БОЖИЈЕМ СТВОРИ ГА; МУШКО И ЖЕНСКО СТВОРИ ИХ…И БЛАГОСЛОВИ ИХ БОГ И РЕЧЕ ИМ: РАЂАЈТЕ СЕ И МНОЖИТЕ СЕ И НАПУНИТЕ ЗЕМЉУ И ВЛАДАЈТЕ ЊОМЕ </a:t>
            </a:r>
            <a:r>
              <a:rPr 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 МОЈ 2, 24)</a:t>
            </a:r>
            <a:endParaRPr lang="sr-Latn-R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48161" y="1825625"/>
            <a:ext cx="5346335" cy="355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42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1206791"/>
          </a:xfrm>
        </p:spPr>
        <p:txBody>
          <a:bodyPr/>
          <a:lstStyle/>
          <a:p>
            <a:r>
              <a:rPr lang="sr-Cyrl-RS" dirty="0" smtClean="0"/>
              <a:t>ПРВИ БРАК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17566"/>
            <a:ext cx="7067006" cy="5029200"/>
          </a:xfrm>
        </p:spPr>
        <p:txBody>
          <a:bodyPr>
            <a:noAutofit/>
          </a:bodyPr>
          <a:lstStyle/>
          <a:p>
            <a:r>
              <a:rPr lang="sr-Cyrl-RS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Сродност која постоји између мужа и жене, која је довела до склапања прве брачне заједнице такве је природе да представља главни основ за склапање свих брачних заједница у будућности. </a:t>
            </a:r>
          </a:p>
          <a:p>
            <a:r>
              <a:rPr lang="sr-Cyrl-RS" sz="2800" dirty="0" smtClean="0">
                <a:latin typeface="Arial Black" panose="020B0A04020102020204" pitchFamily="34" charset="0"/>
              </a:rPr>
              <a:t>У Светом писму се каже да ће због ове сродности:</a:t>
            </a:r>
            <a:r>
              <a:rPr lang="sr-Latn-RS" sz="2800" dirty="0" smtClean="0">
                <a:latin typeface="Arial Black" panose="020B0A04020102020204" pitchFamily="34" charset="0"/>
              </a:rPr>
              <a:t> </a:t>
            </a:r>
            <a:r>
              <a:rPr lang="sr-Cyrl-RS" sz="2800" dirty="0" smtClean="0">
                <a:latin typeface="Arial Black" panose="020B0A04020102020204" pitchFamily="34" charset="0"/>
              </a:rPr>
              <a:t>“</a:t>
            </a:r>
            <a:r>
              <a:rPr lang="sr-Cyrl-RS" sz="2800" dirty="0" err="1" smtClean="0">
                <a:latin typeface="Arial Black" panose="020B0A04020102020204" pitchFamily="34" charset="0"/>
              </a:rPr>
              <a:t>Човјек</a:t>
            </a:r>
            <a:r>
              <a:rPr lang="sr-Cyrl-RS" sz="2800" dirty="0" smtClean="0">
                <a:latin typeface="Arial Black" panose="020B0A04020102020204" pitchFamily="34" charset="0"/>
              </a:rPr>
              <a:t> оставити оца свога и мајку своју и </a:t>
            </a:r>
            <a:r>
              <a:rPr lang="sr-Cyrl-RS" sz="2800" dirty="0" err="1" smtClean="0">
                <a:latin typeface="Arial Black" panose="020B0A04020102020204" pitchFamily="34" charset="0"/>
              </a:rPr>
              <a:t>прилијепиће</a:t>
            </a:r>
            <a:r>
              <a:rPr lang="sr-Cyrl-RS" sz="2800" dirty="0" smtClean="0">
                <a:latin typeface="Arial Black" panose="020B0A04020102020204" pitchFamily="34" charset="0"/>
              </a:rPr>
              <a:t> се жени својој и биће двоје једно </a:t>
            </a:r>
            <a:r>
              <a:rPr lang="sr-Cyrl-RS" sz="2800" dirty="0" err="1" smtClean="0">
                <a:latin typeface="Arial Black" panose="020B0A04020102020204" pitchFamily="34" charset="0"/>
              </a:rPr>
              <a:t>тијело</a:t>
            </a:r>
            <a:r>
              <a:rPr lang="sr-Cyrl-RS" sz="2800" dirty="0" smtClean="0">
                <a:latin typeface="Arial Black" panose="020B0A04020102020204" pitchFamily="34" charset="0"/>
              </a:rPr>
              <a:t>“ (1 Мој 2, 24).</a:t>
            </a:r>
            <a:endParaRPr lang="sr-Latn-RS" sz="2800" dirty="0">
              <a:latin typeface="Arial Black" panose="020B0A04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3983" y="3458923"/>
            <a:ext cx="1771650" cy="258127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2743201"/>
            <a:ext cx="3840480" cy="3200400"/>
          </a:xfrm>
        </p:spPr>
        <p:txBody>
          <a:bodyPr/>
          <a:lstStyle/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7621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0087" y="93857"/>
            <a:ext cx="9296398" cy="2243668"/>
          </a:xfrm>
        </p:spPr>
        <p:txBody>
          <a:bodyPr>
            <a:normAutofit/>
          </a:bodyPr>
          <a:lstStyle/>
          <a:p>
            <a:r>
              <a:rPr lang="sr-Cyrl-RS" sz="3600" dirty="0" smtClean="0"/>
              <a:t>СУШТИНУ БРАКА САЧИЊАВАЈУ ДВА ВЕОМА ВАЖНА ЕЛЕМЕНТА:</a:t>
            </a:r>
            <a:endParaRPr lang="sr-Latn-R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>
          <a:xfrm>
            <a:off x="605307" y="2337525"/>
            <a:ext cx="10299762" cy="886968"/>
          </a:xfrm>
        </p:spPr>
        <p:txBody>
          <a:bodyPr>
            <a:noAutofit/>
          </a:bodyPr>
          <a:lstStyle/>
          <a:p>
            <a:r>
              <a:rPr lang="sr-Cyrl-RS" sz="3200" b="1" dirty="0" smtClean="0">
                <a:solidFill>
                  <a:srgbClr val="002060"/>
                </a:solidFill>
              </a:rPr>
              <a:t>А) Слободна воља оба супружника о заснивању брачне везе,</a:t>
            </a:r>
            <a:endParaRPr lang="sr-Latn-RS" sz="3200" b="1" dirty="0">
              <a:solidFill>
                <a:srgbClr val="00206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5307" y="3908093"/>
            <a:ext cx="10299762" cy="1346200"/>
          </a:xfrm>
        </p:spPr>
        <p:txBody>
          <a:bodyPr>
            <a:normAutofit/>
          </a:bodyPr>
          <a:lstStyle/>
          <a:p>
            <a:r>
              <a:rPr lang="sr-Cyrl-RS" sz="3200" b="1" dirty="0" smtClean="0">
                <a:solidFill>
                  <a:srgbClr val="FF0000"/>
                </a:solidFill>
              </a:rPr>
              <a:t>Б) Благослов Божији који ту њихову везу учвршћује.</a:t>
            </a:r>
            <a:endParaRPr lang="sr-Latn-R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82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0"/>
            <a:ext cx="10058402" cy="901337"/>
          </a:xfrm>
        </p:spPr>
        <p:txBody>
          <a:bodyPr>
            <a:normAutofit/>
          </a:bodyPr>
          <a:lstStyle/>
          <a:p>
            <a:r>
              <a:rPr lang="sr-Cyrl-RS" sz="4000" b="1" dirty="0" smtClean="0"/>
              <a:t>ЦИЉ БРАКА:</a:t>
            </a:r>
            <a:endParaRPr lang="sr-Latn-R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568" y="1138646"/>
            <a:ext cx="6654935" cy="4229100"/>
          </a:xfrm>
        </p:spPr>
        <p:txBody>
          <a:bodyPr>
            <a:normAutofit fontScale="92500" lnSpcReduction="10000"/>
          </a:bodyPr>
          <a:lstStyle/>
          <a:p>
            <a:r>
              <a:rPr lang="sr-Cyrl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Брак је Божанска установа  и он </a:t>
            </a:r>
            <a:r>
              <a:rPr lang="sr-Cyrl-R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одувијек</a:t>
            </a:r>
            <a:r>
              <a:rPr lang="sr-Cyrl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служи вишим циљевима, а ти циљеви су:</a:t>
            </a:r>
          </a:p>
          <a:p>
            <a:pPr marL="0" indent="0">
              <a:buNone/>
            </a:pPr>
            <a:r>
              <a:rPr lang="sr-Cyrl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Припремање људи за духовни живот у царству Божијем,</a:t>
            </a:r>
          </a:p>
          <a:p>
            <a:pPr marL="0" indent="0">
              <a:buNone/>
            </a:pPr>
            <a:r>
              <a:rPr lang="sr-Cyrl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Продужење рода људског.</a:t>
            </a:r>
            <a:endParaRPr lang="sr-Latn-R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4723" y="1632857"/>
            <a:ext cx="5457277" cy="361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78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0371" y="131264"/>
            <a:ext cx="9601196" cy="750473"/>
          </a:xfrm>
        </p:spPr>
        <p:txBody>
          <a:bodyPr>
            <a:normAutofit/>
          </a:bodyPr>
          <a:lstStyle/>
          <a:p>
            <a:r>
              <a:rPr lang="sr-Cyrl-RS" dirty="0" smtClean="0"/>
              <a:t>БЛАГОСЛОВ БРАКА</a:t>
            </a:r>
            <a:endParaRPr lang="sr-Latn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4745" y="881737"/>
            <a:ext cx="5462283" cy="576262"/>
          </a:xfrm>
        </p:spPr>
        <p:txBody>
          <a:bodyPr>
            <a:normAutofit/>
          </a:bodyPr>
          <a:lstStyle/>
          <a:p>
            <a:r>
              <a:rPr lang="sr-Cyrl-RS" dirty="0" smtClean="0"/>
              <a:t>КО ЈЕ БЛАГОСЛОВИО БРАК?</a:t>
            </a:r>
            <a:endParaRPr lang="sr-Latn-R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745" y="1457999"/>
            <a:ext cx="8884752" cy="3147503"/>
          </a:xfrm>
        </p:spPr>
        <p:txBody>
          <a:bodyPr>
            <a:noAutofit/>
          </a:bodyPr>
          <a:lstStyle/>
          <a:p>
            <a:r>
              <a:rPr lang="sr-Cyrl-R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Брак је </a:t>
            </a:r>
            <a:r>
              <a:rPr lang="sr-Cyrl-R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богомустановљена</a:t>
            </a:r>
            <a:r>
              <a:rPr lang="sr-Cyrl-R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Света тајна, њега је благословио и осветио сам Господ Исус Христос својим присуством на свадби у Кани </a:t>
            </a:r>
            <a:r>
              <a:rPr lang="sr-Cyrl-R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Галилејској</a:t>
            </a:r>
            <a:r>
              <a:rPr lang="sr-Cyrl-R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sr-Cyrl-R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Брак без Божијег благослова сличан је кући без темеља. Није случајно да је Христос за своје прво јавно </a:t>
            </a:r>
            <a:r>
              <a:rPr lang="sr-Cyrl-R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дјеловање</a:t>
            </a:r>
            <a:r>
              <a:rPr lang="sr-Cyrl-R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изабрао овај скромни </a:t>
            </a:r>
            <a:r>
              <a:rPr lang="sr-Cyrl-R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галилејски</a:t>
            </a:r>
            <a:r>
              <a:rPr lang="sr-Cyrl-R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дом, у којем је двоје младих људи склопило брак и засновало породицу</a:t>
            </a:r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Latn-R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315397" y="781247"/>
            <a:ext cx="4718304" cy="576262"/>
          </a:xfrm>
        </p:spPr>
        <p:txBody>
          <a:bodyPr>
            <a:normAutofit fontScale="85000" lnSpcReduction="10000"/>
          </a:bodyPr>
          <a:lstStyle/>
          <a:p>
            <a:r>
              <a:rPr lang="sr-Cyrl-RS" dirty="0" smtClean="0"/>
              <a:t>ЧУДО У КАНИ ГАЛИЛЕЈСКОЈ</a:t>
            </a:r>
            <a:endParaRPr lang="sr-Latn-R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9278984" y="1531720"/>
            <a:ext cx="2228044" cy="392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55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4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8" presetClass="emph" presetSubtype="0" repeatCount="indefinite" fill="hold" grpId="0" nodeType="withEffect">
                                  <p:stCondLst>
                                    <p:cond delay="3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753292"/>
          </a:xfrm>
        </p:spPr>
        <p:txBody>
          <a:bodyPr>
            <a:normAutofit/>
          </a:bodyPr>
          <a:lstStyle/>
          <a:p>
            <a:r>
              <a:rPr lang="sr-Cyrl-RS" sz="4000" b="1" dirty="0" smtClean="0">
                <a:solidFill>
                  <a:srgbClr val="002060"/>
                </a:solidFill>
              </a:rPr>
              <a:t>ВАЖНОСТ ПОРОДИЦЕ</a:t>
            </a:r>
            <a:endParaRPr lang="sr-Latn-RS" sz="4000" b="1" dirty="0">
              <a:solidFill>
                <a:srgbClr val="00206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-1" y="4807131"/>
            <a:ext cx="6027313" cy="1632305"/>
          </a:xfrm>
        </p:spPr>
        <p:txBody>
          <a:bodyPr>
            <a:noAutofit/>
          </a:bodyPr>
          <a:lstStyle/>
          <a:p>
            <a:r>
              <a:rPr lang="sr-Cyrl-RS" sz="24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СВОЈИМ ПРИСУСТВОМ НА </a:t>
            </a:r>
            <a:r>
              <a:rPr lang="sr-Cyrl-RS" sz="24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ОВОЈ СВАДБИ И ПРВИМ ЧУДОМ </a:t>
            </a:r>
            <a:r>
              <a:rPr lang="sr-Cyrl-RS" sz="24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КОЈЕ ЈЕ МЕЂУ ЉУДИМА УЧИНИО, ГОСПОД НАМ УКАЗУЈЕ НА ВАЖНОСТ ПОРОДИЦЕ.</a:t>
            </a:r>
            <a:endParaRPr lang="sr-Latn-RS" sz="2400" b="1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8"/>
          </p:nvPr>
        </p:nvPicPr>
        <p:blipFill>
          <a:blip r:embed="rId2"/>
          <a:srcRect t="2394" b="2394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half" idx="19"/>
          </p:nvPr>
        </p:nvSpPr>
        <p:spPr>
          <a:xfrm>
            <a:off x="6094413" y="4807130"/>
            <a:ext cx="6073492" cy="1632305"/>
          </a:xfrm>
        </p:spPr>
        <p:txBody>
          <a:bodyPr>
            <a:noAutofit/>
          </a:bodyPr>
          <a:lstStyle/>
          <a:p>
            <a:r>
              <a:rPr lang="sr-Cyrl-RS" sz="2400" b="1" dirty="0" smtClean="0">
                <a:solidFill>
                  <a:srgbClr val="FF0000"/>
                </a:solidFill>
              </a:rPr>
              <a:t>ОН НАМ ГОВОРИ ДА ЈЕ ПОРОДИЦА ПРВА СТЕПЕНИЦА У ШИРЕЊУ ЈЕВАНЂЕЉСКЕ РИЈЕЧИ, А ХРИШЋАНСКИ ДОМ МЈЕСТО ОДАКЛЕ ПОЧИЊЕ ПУТ БОГОПОЗНАЊА.</a:t>
            </a:r>
            <a:endParaRPr lang="sr-Latn-RS" sz="2000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325" y="1900210"/>
            <a:ext cx="3989239" cy="258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24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 themed presentation</Template>
  <TotalTime>463</TotalTime>
  <Words>1201</Words>
  <Application>Microsoft Office PowerPoint</Application>
  <PresentationFormat>Widescreen</PresentationFormat>
  <Paragraphs>122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Arial Black</vt:lpstr>
      <vt:lpstr>Segoe Print</vt:lpstr>
      <vt:lpstr>Times New Roman</vt:lpstr>
      <vt:lpstr>Nature Illustration 16x9</vt:lpstr>
      <vt:lpstr>Брак и породица</vt:lpstr>
      <vt:lpstr>ШТА ЈЕ БРАК?</vt:lpstr>
      <vt:lpstr>ДЕФИНИЦИЈА БРАКА ?</vt:lpstr>
      <vt:lpstr>СВЕТО ПИСМО О БРАКУ</vt:lpstr>
      <vt:lpstr>ПРВИ БРАК</vt:lpstr>
      <vt:lpstr>СУШТИНУ БРАКА САЧИЊАВАЈУ ДВА ВЕОМА ВАЖНА ЕЛЕМЕНТА:</vt:lpstr>
      <vt:lpstr>ЦИЉ БРАКА:</vt:lpstr>
      <vt:lpstr>БЛАГОСЛОВ БРАКА</vt:lpstr>
      <vt:lpstr>ВАЖНОСТ ПОРОДИЦЕ</vt:lpstr>
      <vt:lpstr>ПОРОДИЦА- ЦРКВА У МАЛОМ</vt:lpstr>
      <vt:lpstr>Међутим, та слика Цркве у породици пројављује се и невидљиво кроз свакодневни подвиг брачног живота:</vt:lpstr>
      <vt:lpstr>Супружници у чијем срцу обитава Бог поштују једно друго, слажу се и воле узајамно, имају разумијевања према узајамним слабостима и помажу једно друго у свим пословима.</vt:lpstr>
      <vt:lpstr>БРАК = ХРИСТОС И ЦРКВА</vt:lpstr>
      <vt:lpstr>О ПОНАШАЊУ ЖЕНА И МУЖЕВА</vt:lpstr>
      <vt:lpstr>ДА БИ БРАК БИО ВАЉАН НАША ЦРКВА ОД БУДУЋИХ СУПРУЖНИКА ЗАХТИЈЕВА СЉЕДЕЋЕ:</vt:lpstr>
      <vt:lpstr>     КВИЗ – шта смо сазнали ДАНАС</vt:lpstr>
      <vt:lpstr>1. Брак је друштвена и Божанска институција стара колико и човјечанство. </vt:lpstr>
      <vt:lpstr>2. „ПОТОМ РЕЧЕ БОГ ДА НАЧИНИМО ЧОВЈЕКА ПО СВОМЕ ОБЛИЧЈУ, ПО ОБЛИЧЈУ БОЖИЈЕМ СТВОРИ ГА; МУШКО И ЖЕНСКО СТВОРИ ИХ…И БЛАГОСЛОВИ ИХ БОГ И РЕЧЕ ИМ: РАЂАЈТЕ СЕ И МНОЖИТЕ СЕ И НАПУНИТЕ ЗЕМЉУ И ВЛАДАЈТЕ ЊОМЕ .</vt:lpstr>
      <vt:lpstr>3. Ко говори да је Бог створио мужа и жену и да су створени по слици Божијој, те да су међусобно Богу слични. </vt:lpstr>
      <vt:lpstr>4. Сродност која постоји између мужа и жене, која је довела до склапања прве брачне заједнице такве је природе да представља главни основ за склапање свих брачних заједница у___________.  </vt:lpstr>
      <vt:lpstr>PowerPoint Presentation</vt:lpstr>
      <vt:lpstr>6. Брак је Божанска установа  и он одувијек служи вишим циљевима, а ти циљеви су: 1. Припремање људи за духовни живот у царству Божијем, а ДРУГИ ЈЕ _______________ РОДА ЉУДСКОГ.</vt:lpstr>
      <vt:lpstr>7. Брак је богомустановљена Света тајна, њега је благословио и осветио сам Господ Исус Христос својим присуством на свадби у ...</vt:lpstr>
      <vt:lpstr>8. Брак без Божијег _______________сличан је кући без темеља. </vt:lpstr>
      <vt:lpstr>9. ЗАИСТА, ПОРОДИЦА ТРЕБА ДА БУДЕ ДОМАЋА__________. </vt:lpstr>
      <vt:lpstr>10. КОЈИ ДОГАЂАЈ  ЈЕ ПРИКАЗАН НА СЛИЦИ?</vt:lpstr>
      <vt:lpstr>11. ”Жене покоравајте се својим мужевима као Господу, јер је муж глава жени као што је и _______________ глава Цркви” </vt:lpstr>
      <vt:lpstr>12. Супружници у чијем срцу обитава Бог поштују једно друго, слажу се и воле узајамно, имају разумијевања према узајамним слабостима и помажу једно друго у свим пословима.</vt:lpstr>
      <vt:lpstr>13. У Светом предању се каже да ће због ове сродности: “Човјек оставити оца свога и мајку своју и прилијепиће се жени својој и биће двоје једна душа“.</vt:lpstr>
      <vt:lpstr>14. Брак је богомустановљена Света тајна, њега је благословио и осветио сам Господ Исус Христос својим присуством на свадби у Кани Гаваонској.</vt:lpstr>
      <vt:lpstr>15. ШТА НЕДОСТАЈЕ? ДА БИ БРАК БИО ВАЉАН НАША ЦРКВА ОД БУДУЋИХ СУПРУЖНИКА ЗАХТИЈЕВА СЉЕДЕЋЕ: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Господ Исус Христос-ПРОРОК И УЧИТЕЉ</dc:title>
  <dc:creator>Dragan</dc:creator>
  <cp:lastModifiedBy>Dragan</cp:lastModifiedBy>
  <cp:revision>122</cp:revision>
  <dcterms:created xsi:type="dcterms:W3CDTF">2018-09-15T18:23:51Z</dcterms:created>
  <dcterms:modified xsi:type="dcterms:W3CDTF">2019-02-19T18:30:18Z</dcterms:modified>
</cp:coreProperties>
</file>