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61"/>
  </p:notesMasterIdLst>
  <p:sldIdLst>
    <p:sldId id="303" r:id="rId2"/>
    <p:sldId id="304" r:id="rId3"/>
    <p:sldId id="323" r:id="rId4"/>
    <p:sldId id="283" r:id="rId5"/>
    <p:sldId id="278" r:id="rId6"/>
    <p:sldId id="284" r:id="rId7"/>
    <p:sldId id="272" r:id="rId8"/>
    <p:sldId id="306" r:id="rId9"/>
    <p:sldId id="280" r:id="rId10"/>
    <p:sldId id="305" r:id="rId11"/>
    <p:sldId id="258" r:id="rId12"/>
    <p:sldId id="260" r:id="rId13"/>
    <p:sldId id="326" r:id="rId14"/>
    <p:sldId id="327" r:id="rId15"/>
    <p:sldId id="286" r:id="rId16"/>
    <p:sldId id="261" r:id="rId17"/>
    <p:sldId id="317" r:id="rId18"/>
    <p:sldId id="316" r:id="rId19"/>
    <p:sldId id="307" r:id="rId20"/>
    <p:sldId id="308" r:id="rId21"/>
    <p:sldId id="299" r:id="rId22"/>
    <p:sldId id="318" r:id="rId23"/>
    <p:sldId id="309" r:id="rId24"/>
    <p:sldId id="300" r:id="rId25"/>
    <p:sldId id="319" r:id="rId26"/>
    <p:sldId id="287" r:id="rId27"/>
    <p:sldId id="298" r:id="rId28"/>
    <p:sldId id="311" r:id="rId29"/>
    <p:sldId id="264" r:id="rId30"/>
    <p:sldId id="313" r:id="rId31"/>
    <p:sldId id="288" r:id="rId32"/>
    <p:sldId id="314" r:id="rId33"/>
    <p:sldId id="269" r:id="rId34"/>
    <p:sldId id="312" r:id="rId35"/>
    <p:sldId id="266" r:id="rId36"/>
    <p:sldId id="291" r:id="rId37"/>
    <p:sldId id="268" r:id="rId38"/>
    <p:sldId id="324" r:id="rId39"/>
    <p:sldId id="325" r:id="rId40"/>
    <p:sldId id="321" r:id="rId41"/>
    <p:sldId id="282" r:id="rId42"/>
    <p:sldId id="290" r:id="rId43"/>
    <p:sldId id="322" r:id="rId44"/>
    <p:sldId id="271" r:id="rId45"/>
    <p:sldId id="292" r:id="rId46"/>
    <p:sldId id="293" r:id="rId47"/>
    <p:sldId id="294" r:id="rId48"/>
    <p:sldId id="295" r:id="rId49"/>
    <p:sldId id="328" r:id="rId50"/>
    <p:sldId id="329" r:id="rId51"/>
    <p:sldId id="333" r:id="rId52"/>
    <p:sldId id="330" r:id="rId53"/>
    <p:sldId id="331" r:id="rId54"/>
    <p:sldId id="296" r:id="rId55"/>
    <p:sldId id="332" r:id="rId56"/>
    <p:sldId id="297" r:id="rId57"/>
    <p:sldId id="335" r:id="rId58"/>
    <p:sldId id="315" r:id="rId59"/>
    <p:sldId id="33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912" autoAdjust="0"/>
    <p:restoredTop sz="94660" autoAdjust="0"/>
  </p:normalViewPr>
  <p:slideViewPr>
    <p:cSldViewPr>
      <p:cViewPr>
        <p:scale>
          <a:sx n="69" d="100"/>
          <a:sy n="69" d="100"/>
        </p:scale>
        <p:origin x="-156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5665EF-D9AC-430F-81D4-98EAE3FA66C0}" type="datetimeFigureOut">
              <a:rPr lang="en-US" smtClean="0"/>
              <a:pPr/>
              <a:t>1/20/2015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97A17-3583-40D5-AF9C-C8C04DB1EC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Cyrl-CS"/>
          </a:p>
        </p:txBody>
      </p:sp>
      <p:sp>
        <p:nvSpPr>
          <p:cNvPr id="4" name="Slide Number Placeholder 3"/>
          <p:cNvSpPr>
            <a:spLocks noGrp="1"/>
          </p:cNvSpPr>
          <p:nvPr>
            <p:ph type="sldNum" sz="quarter" idx="10"/>
          </p:nvPr>
        </p:nvSpPr>
        <p:spPr/>
        <p:txBody>
          <a:bodyPr/>
          <a:lstStyle/>
          <a:p>
            <a:fld id="{1B297A17-3583-40D5-AF9C-C8C04DB1ECFB}"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461CA2-2FB9-4E37-BFE9-B72ED432B1C7}" type="datetimeFigureOut">
              <a:rPr lang="en-US" smtClean="0"/>
              <a:pPr/>
              <a:t>1/20/2015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D92AFA1-A270-4560-BB3D-0FCF6CD1DBE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461CA2-2FB9-4E37-BFE9-B72ED432B1C7}"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2AFA1-A270-4560-BB3D-0FCF6CD1DB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461CA2-2FB9-4E37-BFE9-B72ED432B1C7}"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2AFA1-A270-4560-BB3D-0FCF6CD1DB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461CA2-2FB9-4E37-BFE9-B72ED432B1C7}"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2AFA1-A270-4560-BB3D-0FCF6CD1DB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461CA2-2FB9-4E37-BFE9-B72ED432B1C7}"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2AFA1-A270-4560-BB3D-0FCF6CD1DBE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461CA2-2FB9-4E37-BFE9-B72ED432B1C7}"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2AFA1-A270-4560-BB3D-0FCF6CD1DB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461CA2-2FB9-4E37-BFE9-B72ED432B1C7}" type="datetimeFigureOut">
              <a:rPr lang="en-US" smtClean="0"/>
              <a:pPr/>
              <a:t>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92AFA1-A270-4560-BB3D-0FCF6CD1DB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8461CA2-2FB9-4E37-BFE9-B72ED432B1C7}" type="datetimeFigureOut">
              <a:rPr lang="en-US" smtClean="0"/>
              <a:pPr/>
              <a:t>1/20/2015</a:t>
            </a:fld>
            <a:endParaRPr lang="en-US"/>
          </a:p>
        </p:txBody>
      </p:sp>
      <p:sp>
        <p:nvSpPr>
          <p:cNvPr id="8" name="Slide Number Placeholder 7"/>
          <p:cNvSpPr>
            <a:spLocks noGrp="1"/>
          </p:cNvSpPr>
          <p:nvPr>
            <p:ph type="sldNum" sz="quarter" idx="11"/>
          </p:nvPr>
        </p:nvSpPr>
        <p:spPr/>
        <p:txBody>
          <a:bodyPr/>
          <a:lstStyle/>
          <a:p>
            <a:fld id="{8D92AFA1-A270-4560-BB3D-0FCF6CD1DBE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61CA2-2FB9-4E37-BFE9-B72ED432B1C7}" type="datetimeFigureOut">
              <a:rPr lang="en-US" smtClean="0"/>
              <a:pPr/>
              <a:t>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92AFA1-A270-4560-BB3D-0FCF6CD1DB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461CA2-2FB9-4E37-BFE9-B72ED432B1C7}"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D92AFA1-A270-4560-BB3D-0FCF6CD1DB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8461CA2-2FB9-4E37-BFE9-B72ED432B1C7}"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2AFA1-A270-4560-BB3D-0FCF6CD1DB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8461CA2-2FB9-4E37-BFE9-B72ED432B1C7}" type="datetimeFigureOut">
              <a:rPr lang="en-US" smtClean="0"/>
              <a:pPr/>
              <a:t>1/20/2015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D92AFA1-A270-4560-BB3D-0FCF6CD1DBE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_sp-verovanja-bozic.jpg"/>
          <p:cNvPicPr>
            <a:picLocks noChangeAspect="1"/>
          </p:cNvPicPr>
          <p:nvPr/>
        </p:nvPicPr>
        <p:blipFill>
          <a:blip r:embed="rId2"/>
          <a:stretch>
            <a:fillRect/>
          </a:stretch>
        </p:blipFill>
        <p:spPr>
          <a:xfrm>
            <a:off x="-11589" y="457200"/>
            <a:ext cx="9155589" cy="6400800"/>
          </a:xfrm>
          <a:prstGeom prst="rect">
            <a:avLst/>
          </a:prstGeom>
        </p:spPr>
      </p:pic>
      <p:sp>
        <p:nvSpPr>
          <p:cNvPr id="2" name="Rectangle 1"/>
          <p:cNvSpPr/>
          <p:nvPr/>
        </p:nvSpPr>
        <p:spPr>
          <a:xfrm>
            <a:off x="914400" y="2362200"/>
            <a:ext cx="7108101" cy="923330"/>
          </a:xfrm>
          <a:prstGeom prst="rect">
            <a:avLst/>
          </a:prstGeom>
          <a:noFill/>
        </p:spPr>
        <p:txBody>
          <a:bodyPr wrap="none" lIns="91440" tIns="45720" rIns="91440" bIns="45720">
            <a:spAutoFit/>
          </a:bodyPr>
          <a:lstStyle/>
          <a:p>
            <a:pPr algn="ctr"/>
            <a:r>
              <a:rPr lang="sr-Cyrl-CS" sz="5400" b="1" spc="50" dirty="0" smtClean="0">
                <a:ln w="13500">
                  <a:solidFill>
                    <a:schemeClr val="accent1">
                      <a:shade val="2500"/>
                      <a:alpha val="6500"/>
                    </a:schemeClr>
                  </a:solidFill>
                  <a:prstDash val="solid"/>
                </a:ln>
                <a:solidFill>
                  <a:schemeClr val="accent1">
                    <a:tint val="3000"/>
                    <a:alpha val="95000"/>
                  </a:schemeClr>
                </a:solidFill>
                <a:effectLst>
                  <a:glow rad="228600">
                    <a:schemeClr val="accent4">
                      <a:satMod val="175000"/>
                      <a:alpha val="40000"/>
                    </a:schemeClr>
                  </a:glow>
                  <a:innerShdw blurRad="50900" dist="38500" dir="13500000">
                    <a:srgbClr val="000000">
                      <a:alpha val="60000"/>
                    </a:srgbClr>
                  </a:innerShdw>
                </a:effectLst>
              </a:rPr>
              <a:t>БОЖИЋНИ ОБИЧАЈИ</a:t>
            </a:r>
            <a:endParaRPr lang="en-US" sz="5400" b="1" cap="none" spc="50" dirty="0">
              <a:ln w="13500">
                <a:solidFill>
                  <a:schemeClr val="accent1">
                    <a:shade val="2500"/>
                    <a:alpha val="6500"/>
                  </a:schemeClr>
                </a:solidFill>
                <a:prstDash val="solid"/>
              </a:ln>
              <a:solidFill>
                <a:schemeClr val="accent1">
                  <a:tint val="3000"/>
                  <a:alpha val="95000"/>
                </a:schemeClr>
              </a:solidFill>
              <a:effectLst>
                <a:glow rad="228600">
                  <a:schemeClr val="accent4">
                    <a:satMod val="175000"/>
                    <a:alpha val="40000"/>
                  </a:schemeClr>
                </a:glow>
                <a:innerShdw blurRad="50900" dist="38500" dir="13500000">
                  <a:srgbClr val="000000">
                    <a:alpha val="60000"/>
                  </a:srgbClr>
                </a:innerShdw>
              </a:effectLst>
            </a:endParaRPr>
          </a:p>
        </p:txBody>
      </p:sp>
      <p:sp>
        <p:nvSpPr>
          <p:cNvPr id="3" name="Rectangle 2"/>
          <p:cNvSpPr/>
          <p:nvPr/>
        </p:nvSpPr>
        <p:spPr>
          <a:xfrm>
            <a:off x="1752600" y="0"/>
            <a:ext cx="4749122" cy="523220"/>
          </a:xfrm>
          <a:prstGeom prst="rect">
            <a:avLst/>
          </a:prstGeom>
          <a:noFill/>
        </p:spPr>
        <p:txBody>
          <a:bodyPr wrap="none" lIns="91440" tIns="45720" rIns="91440" bIns="45720">
            <a:spAutoFit/>
          </a:bodyPr>
          <a:lstStyle/>
          <a:p>
            <a:pPr algn="ctr"/>
            <a:r>
              <a:rPr lang="sr-Cyrl-CS" sz="2800" b="0" cap="none" spc="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ПРАВОСЛАВНИ КАТИХИЗИС</a:t>
            </a:r>
            <a:endParaRPr lang="en-US" sz="28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p:txBody>
      </p:sp>
      <p:sp>
        <p:nvSpPr>
          <p:cNvPr id="4" name="Rectangle 3"/>
          <p:cNvSpPr/>
          <p:nvPr/>
        </p:nvSpPr>
        <p:spPr>
          <a:xfrm>
            <a:off x="3886200" y="5334000"/>
            <a:ext cx="2547877" cy="1077218"/>
          </a:xfrm>
          <a:prstGeom prst="rect">
            <a:avLst/>
          </a:prstGeom>
          <a:noFill/>
        </p:spPr>
        <p:txBody>
          <a:bodyPr wrap="none" lIns="91440" tIns="45720" rIns="91440" bIns="45720">
            <a:spAutoFit/>
          </a:bodyPr>
          <a:lstStyle/>
          <a:p>
            <a:pPr algn="ctr"/>
            <a:r>
              <a:rPr lang="sr-Cyrl-C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Бачки Грачац</a:t>
            </a:r>
          </a:p>
          <a:p>
            <a:pPr algn="ctr"/>
            <a:r>
              <a:rPr lang="sr-Cyrl-C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2012. л.Г.</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228600" y="4800600"/>
            <a:ext cx="3540969" cy="646331"/>
          </a:xfrm>
          <a:prstGeom prst="rect">
            <a:avLst/>
          </a:prstGeom>
          <a:noFill/>
        </p:spPr>
        <p:txBody>
          <a:bodyPr wrap="none" rtlCol="0">
            <a:spAutoFit/>
          </a:bodyPr>
          <a:lstStyle/>
          <a:p>
            <a:r>
              <a:rPr lang="sr-Cyrl-CS" b="1" dirty="0" smtClean="0">
                <a:effectLst>
                  <a:outerShdw blurRad="38100" dist="38100" dir="2700000" algn="tl">
                    <a:srgbClr val="000000">
                      <a:alpha val="43137"/>
                    </a:srgbClr>
                  </a:outerShdw>
                </a:effectLst>
              </a:rPr>
              <a:t>Ученик Петар Сурла – 6.разред</a:t>
            </a:r>
          </a:p>
          <a:p>
            <a:r>
              <a:rPr lang="sr-Cyrl-CS" b="1" dirty="0" smtClean="0">
                <a:effectLst>
                  <a:outerShdw blurRad="38100" dist="38100" dir="2700000" algn="tl">
                    <a:srgbClr val="000000">
                      <a:alpha val="43137"/>
                    </a:srgbClr>
                  </a:outerShdw>
                </a:effectLst>
              </a:rPr>
              <a:t>и вероучитељ МАрко Радаковић</a:t>
            </a:r>
            <a:endParaRPr lang="sr-Cyrl-C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hdwallpapersinn.com/wp-content/uploads/2014/10/Trees-Winter-Wallpaper.jpg"/>
          <p:cNvPicPr>
            <a:picLocks noChangeAspect="1" noChangeArrowheads="1"/>
          </p:cNvPicPr>
          <p:nvPr/>
        </p:nvPicPr>
        <p:blipFill>
          <a:blip r:embed="rId2" cstate="email"/>
          <a:srcRect/>
          <a:stretch>
            <a:fillRect/>
          </a:stretch>
        </p:blipFill>
        <p:spPr bwMode="auto">
          <a:xfrm>
            <a:off x="0" y="0"/>
            <a:ext cx="9080597" cy="6858000"/>
          </a:xfrm>
          <a:prstGeom prst="rect">
            <a:avLst/>
          </a:prstGeom>
          <a:noFill/>
        </p:spPr>
      </p:pic>
      <p:pic>
        <p:nvPicPr>
          <p:cNvPr id="1026" name="Picture 2" descr="F:\bozic\203705_122815c2_f.jpg"/>
          <p:cNvPicPr>
            <a:picLocks noChangeAspect="1" noChangeArrowheads="1"/>
          </p:cNvPicPr>
          <p:nvPr/>
        </p:nvPicPr>
        <p:blipFill>
          <a:blip r:embed="rId3"/>
          <a:srcRect/>
          <a:stretch>
            <a:fillRect/>
          </a:stretch>
        </p:blipFill>
        <p:spPr bwMode="auto">
          <a:xfrm>
            <a:off x="63062" y="609600"/>
            <a:ext cx="9080938" cy="5486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7428.net/wp-content/uploads/2012/12/Winter-Background.jpg"/>
          <p:cNvPicPr>
            <a:picLocks noChangeAspect="1" noChangeArrowheads="1"/>
          </p:cNvPicPr>
          <p:nvPr/>
        </p:nvPicPr>
        <p:blipFill>
          <a:blip r:embed="rId2"/>
          <a:srcRect/>
          <a:stretch>
            <a:fillRect/>
          </a:stretch>
        </p:blipFill>
        <p:spPr bwMode="auto">
          <a:xfrm>
            <a:off x="0" y="0"/>
            <a:ext cx="9213802" cy="6858000"/>
          </a:xfrm>
          <a:prstGeom prst="rect">
            <a:avLst/>
          </a:prstGeom>
          <a:noFill/>
        </p:spPr>
      </p:pic>
      <p:sp>
        <p:nvSpPr>
          <p:cNvPr id="2" name="Rectangle 1"/>
          <p:cNvSpPr/>
          <p:nvPr/>
        </p:nvSpPr>
        <p:spPr>
          <a:xfrm>
            <a:off x="1143000" y="762000"/>
            <a:ext cx="7391400" cy="6001643"/>
          </a:xfrm>
          <a:prstGeom prst="rect">
            <a:avLst/>
          </a:prstGeom>
        </p:spPr>
        <p:txBody>
          <a:bodyPr wrap="square">
            <a:spAutoFit/>
          </a:bodyPr>
          <a:lstStyle/>
          <a:p>
            <a:r>
              <a:rPr lang="ru-RU" sz="2400" b="1" dirty="0">
                <a:solidFill>
                  <a:schemeClr val="bg1"/>
                </a:solidFill>
              </a:rPr>
              <a:t/>
            </a:r>
            <a:br>
              <a:rPr lang="ru-RU" sz="2400" b="1" dirty="0">
                <a:solidFill>
                  <a:schemeClr val="bg1"/>
                </a:solidFill>
              </a:rPr>
            </a:br>
            <a:r>
              <a:rPr lang="ru-RU" sz="2400" b="1" dirty="0">
                <a:solidFill>
                  <a:schemeClr val="bg1"/>
                </a:solidFill>
                <a:effectLst>
                  <a:glow rad="228600">
                    <a:schemeClr val="accent2">
                      <a:satMod val="175000"/>
                      <a:alpha val="40000"/>
                    </a:schemeClr>
                  </a:glow>
                </a:effectLst>
              </a:rPr>
              <a:t>Оци </a:t>
            </a:r>
            <a:r>
              <a:rPr lang="ru-RU" sz="2400" dirty="0">
                <a:solidFill>
                  <a:schemeClr val="bg1"/>
                </a:solidFill>
                <a:effectLst>
                  <a:glow rad="228600">
                    <a:schemeClr val="accent2">
                      <a:satMod val="175000"/>
                      <a:alpha val="40000"/>
                    </a:schemeClr>
                  </a:glow>
                </a:effectLst>
              </a:rPr>
              <a:t>или </a:t>
            </a:r>
            <a:r>
              <a:rPr lang="ru-RU" sz="2400" b="1" dirty="0">
                <a:solidFill>
                  <a:schemeClr val="bg1"/>
                </a:solidFill>
                <a:effectLst>
                  <a:glow rad="228600">
                    <a:schemeClr val="accent2">
                      <a:satMod val="175000"/>
                      <a:alpha val="40000"/>
                    </a:schemeClr>
                  </a:glow>
                </a:effectLst>
              </a:rPr>
              <a:t>Очеви</a:t>
            </a:r>
            <a:r>
              <a:rPr lang="ru-RU" sz="2400" b="1" dirty="0">
                <a:solidFill>
                  <a:schemeClr val="bg1"/>
                </a:solidFill>
              </a:rPr>
              <a:t> </a:t>
            </a:r>
            <a:endParaRPr lang="ru-RU" sz="2400" b="1" dirty="0" smtClean="0">
              <a:solidFill>
                <a:schemeClr val="bg1"/>
              </a:solidFill>
            </a:endParaRPr>
          </a:p>
          <a:p>
            <a:r>
              <a:rPr lang="ru-RU" sz="2400" dirty="0" smtClean="0">
                <a:solidFill>
                  <a:schemeClr val="bg1"/>
                </a:solidFill>
              </a:rPr>
              <a:t>У </a:t>
            </a:r>
            <a:r>
              <a:rPr lang="ru-RU" sz="2400" dirty="0">
                <a:solidFill>
                  <a:schemeClr val="bg1"/>
                </a:solidFill>
              </a:rPr>
              <a:t>прву недељу пред Божић празнује се овај празник. </a:t>
            </a:r>
            <a:endParaRPr lang="ru-RU" sz="2400" dirty="0" smtClean="0">
              <a:solidFill>
                <a:schemeClr val="bg1"/>
              </a:solidFill>
            </a:endParaRPr>
          </a:p>
          <a:p>
            <a:r>
              <a:rPr lang="ru-RU" sz="2400" dirty="0" smtClean="0">
                <a:solidFill>
                  <a:schemeClr val="bg1"/>
                </a:solidFill>
              </a:rPr>
              <a:t>Тога </a:t>
            </a:r>
            <a:r>
              <a:rPr lang="ru-RU" sz="2400" dirty="0">
                <a:solidFill>
                  <a:schemeClr val="bg1"/>
                </a:solidFill>
              </a:rPr>
              <a:t>дана, исто као на Материце, деца везују своје очеве, а ови им се „дреше“ поклонима, исто као и мајке.</a:t>
            </a:r>
          </a:p>
          <a:p>
            <a:r>
              <a:rPr lang="ru-RU" sz="2400" dirty="0">
                <a:solidFill>
                  <a:schemeClr val="bg1"/>
                </a:solidFill>
                <a:effectLst>
                  <a:glow rad="228600">
                    <a:schemeClr val="accent4">
                      <a:satMod val="175000"/>
                      <a:alpha val="40000"/>
                    </a:schemeClr>
                  </a:glow>
                </a:effectLst>
              </a:rPr>
              <a:t>Оци, Материце и Детинци </a:t>
            </a:r>
            <a:r>
              <a:rPr lang="ru-RU" sz="2400" dirty="0">
                <a:solidFill>
                  <a:schemeClr val="bg1"/>
                </a:solidFill>
              </a:rPr>
              <a:t>су чисто породични празници и за тај дан домаћице припремају свечани ручак на коме се окупи цела породица. Ови празници, и обичаји везани за њих, </a:t>
            </a:r>
            <a:r>
              <a:rPr lang="ru-RU" sz="2400" dirty="0">
                <a:solidFill>
                  <a:schemeClr val="bg1"/>
                </a:solidFill>
                <a:effectLst>
                  <a:glow rad="228600">
                    <a:schemeClr val="accent4">
                      <a:satMod val="175000"/>
                      <a:alpha val="40000"/>
                    </a:schemeClr>
                  </a:glow>
                </a:effectLst>
              </a:rPr>
              <a:t>доприносе јачању породице, слози у њој, разумевању, поштовању између деце и родитеља, старијих и млађих</a:t>
            </a:r>
            <a:r>
              <a:rPr lang="ru-RU" sz="2400" dirty="0">
                <a:solidFill>
                  <a:schemeClr val="bg1"/>
                </a:solidFill>
              </a:rPr>
              <a:t>, што све заједно чини породицу јаком и здравом. А зна се, да је породица темељ једнога друштва, државе и цркве.</a:t>
            </a: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7428.net/wp-content/uploads/2012/12/Winter-Background.jpg"/>
          <p:cNvPicPr>
            <a:picLocks noChangeAspect="1" noChangeArrowheads="1"/>
          </p:cNvPicPr>
          <p:nvPr/>
        </p:nvPicPr>
        <p:blipFill>
          <a:blip r:embed="rId2"/>
          <a:srcRect/>
          <a:stretch>
            <a:fillRect/>
          </a:stretch>
        </p:blipFill>
        <p:spPr bwMode="auto">
          <a:xfrm>
            <a:off x="0" y="0"/>
            <a:ext cx="9213802" cy="6858000"/>
          </a:xfrm>
          <a:prstGeom prst="rect">
            <a:avLst/>
          </a:prstGeom>
          <a:noFill/>
        </p:spPr>
      </p:pic>
      <p:sp>
        <p:nvSpPr>
          <p:cNvPr id="2" name="Rectangle 1"/>
          <p:cNvSpPr/>
          <p:nvPr/>
        </p:nvSpPr>
        <p:spPr>
          <a:xfrm>
            <a:off x="152400" y="228600"/>
            <a:ext cx="8686800" cy="6678751"/>
          </a:xfrm>
          <a:prstGeom prst="rect">
            <a:avLst/>
          </a:prstGeom>
        </p:spPr>
        <p:txBody>
          <a:bodyPr wrap="square">
            <a:spAutoFit/>
          </a:bodyPr>
          <a:lstStyle/>
          <a:p>
            <a:r>
              <a:rPr lang="ru-RU" sz="2400" b="1" dirty="0">
                <a:solidFill>
                  <a:schemeClr val="bg1"/>
                </a:solidFill>
              </a:rPr>
              <a:t/>
            </a:r>
            <a:br>
              <a:rPr lang="ru-RU" sz="2400" b="1" dirty="0">
                <a:solidFill>
                  <a:schemeClr val="bg1"/>
                </a:solidFill>
              </a:rPr>
            </a:br>
            <a:r>
              <a:rPr lang="ru-RU" sz="4400" b="1" dirty="0">
                <a:solidFill>
                  <a:schemeClr val="bg1"/>
                </a:solidFill>
                <a:effectLst>
                  <a:glow rad="228600">
                    <a:schemeClr val="accent2">
                      <a:satMod val="175000"/>
                      <a:alpha val="40000"/>
                    </a:schemeClr>
                  </a:glow>
                </a:effectLst>
              </a:rPr>
              <a:t>Туциндан </a:t>
            </a:r>
            <a:endParaRPr lang="ru-RU" sz="4400" b="1" dirty="0" smtClean="0">
              <a:solidFill>
                <a:schemeClr val="bg1"/>
              </a:solidFill>
              <a:effectLst>
                <a:glow rad="228600">
                  <a:schemeClr val="accent2">
                    <a:satMod val="175000"/>
                    <a:alpha val="40000"/>
                  </a:schemeClr>
                </a:glow>
              </a:effectLst>
            </a:endParaRPr>
          </a:p>
          <a:p>
            <a:r>
              <a:rPr lang="ru-RU" sz="3600" dirty="0" smtClean="0">
                <a:solidFill>
                  <a:schemeClr val="bg1"/>
                </a:solidFill>
              </a:rPr>
              <a:t>На </a:t>
            </a:r>
            <a:r>
              <a:rPr lang="ru-RU" sz="3600" dirty="0">
                <a:solidFill>
                  <a:schemeClr val="bg1"/>
                </a:solidFill>
              </a:rPr>
              <a:t>два дана пред Божић, 5. јануара, је Туциндан. </a:t>
            </a:r>
            <a:endParaRPr lang="ru-RU" sz="3600" dirty="0" smtClean="0">
              <a:solidFill>
                <a:schemeClr val="bg1"/>
              </a:solidFill>
            </a:endParaRPr>
          </a:p>
          <a:p>
            <a:r>
              <a:rPr lang="ru-RU" sz="3600" dirty="0" smtClean="0">
                <a:solidFill>
                  <a:schemeClr val="bg1"/>
                </a:solidFill>
              </a:rPr>
              <a:t>Тога </a:t>
            </a:r>
            <a:r>
              <a:rPr lang="ru-RU" sz="3600" dirty="0">
                <a:solidFill>
                  <a:schemeClr val="bg1"/>
                </a:solidFill>
              </a:rPr>
              <a:t>дана се коље и реди </a:t>
            </a:r>
            <a:r>
              <a:rPr lang="ru-RU" sz="3600" dirty="0">
                <a:solidFill>
                  <a:schemeClr val="bg1"/>
                </a:solidFill>
                <a:effectLst>
                  <a:glow rad="228600">
                    <a:schemeClr val="accent2">
                      <a:satMod val="175000"/>
                      <a:alpha val="40000"/>
                    </a:schemeClr>
                  </a:glow>
                </a:effectLst>
              </a:rPr>
              <a:t>печеница</a:t>
            </a:r>
            <a:r>
              <a:rPr lang="ru-RU" sz="3600" dirty="0">
                <a:solidFill>
                  <a:schemeClr val="bg1"/>
                </a:solidFill>
              </a:rPr>
              <a:t> за Божић. </a:t>
            </a:r>
          </a:p>
          <a:p>
            <a:r>
              <a:rPr lang="ru-RU" sz="3600" dirty="0">
                <a:solidFill>
                  <a:schemeClr val="bg1"/>
                </a:solidFill>
              </a:rPr>
              <a:t>За печеницу се обично коље прасе или </a:t>
            </a:r>
            <a:r>
              <a:rPr lang="ru-RU" sz="3600" dirty="0" smtClean="0">
                <a:solidFill>
                  <a:schemeClr val="bg1"/>
                </a:solidFill>
              </a:rPr>
              <a:t>јагње. После </a:t>
            </a:r>
            <a:r>
              <a:rPr lang="ru-RU" sz="3600" dirty="0">
                <a:solidFill>
                  <a:schemeClr val="bg1"/>
                </a:solidFill>
              </a:rPr>
              <a:t>Божићног поста, који траје шест недеља, јача храна добро </a:t>
            </a:r>
            <a:r>
              <a:rPr lang="ru-RU" sz="3600" dirty="0" smtClean="0">
                <a:solidFill>
                  <a:schemeClr val="bg1"/>
                </a:solidFill>
              </a:rPr>
              <a:t>дође.</a:t>
            </a:r>
            <a:endParaRPr lang="ru-RU" sz="3600" dirty="0">
              <a:solidFill>
                <a:schemeClr val="bg1"/>
              </a:solidFill>
            </a:endParaRPr>
          </a:p>
          <a:p>
            <a:r>
              <a:rPr lang="ru-RU" sz="3600" dirty="0">
                <a:solidFill>
                  <a:schemeClr val="bg1"/>
                </a:solidFill>
              </a:rPr>
              <a:t>На Туциндан, по народном веровању, децу „не ваља“ тући, јер ће целе године бити неваљала </a:t>
            </a:r>
            <a:r>
              <a:rPr lang="ru-RU" sz="3600" dirty="0" smtClean="0">
                <a:solidFill>
                  <a:schemeClr val="bg1"/>
                </a:solidFill>
              </a:rPr>
              <a:t>.</a:t>
            </a:r>
            <a:endParaRPr lang="ru-RU" sz="3600" dirty="0">
              <a:solidFill>
                <a:schemeClr val="bg1"/>
              </a:solidFill>
            </a:endParaRPr>
          </a:p>
        </p:txBody>
      </p:sp>
    </p:spTree>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p1.pichost.me/i/56/1797001.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pic>
        <p:nvPicPr>
          <p:cNvPr id="2" name="Picture 1" descr="pecenje-pecivice.jpg"/>
          <p:cNvPicPr>
            <a:picLocks noChangeAspect="1"/>
          </p:cNvPicPr>
          <p:nvPr/>
        </p:nvPicPr>
        <p:blipFill>
          <a:blip r:embed="rId3" cstate="email"/>
          <a:stretch>
            <a:fillRect/>
          </a:stretch>
        </p:blipFill>
        <p:spPr>
          <a:xfrm>
            <a:off x="762000" y="685800"/>
            <a:ext cx="7943850" cy="52959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1.pichost.me/i/56/1797001.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pic>
        <p:nvPicPr>
          <p:cNvPr id="2" name="Picture 1" descr="pecenje-pecivice-u-furuni-na-drva.jpg"/>
          <p:cNvPicPr>
            <a:picLocks noChangeAspect="1"/>
          </p:cNvPicPr>
          <p:nvPr/>
        </p:nvPicPr>
        <p:blipFill>
          <a:blip r:embed="rId3" cstate="email"/>
          <a:stretch>
            <a:fillRect/>
          </a:stretch>
        </p:blipFill>
        <p:spPr>
          <a:xfrm>
            <a:off x="285750" y="571500"/>
            <a:ext cx="8572500" cy="5715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bozic\badnjak-i-pecivica.jpg"/>
          <p:cNvPicPr>
            <a:picLocks noChangeAspect="1" noChangeArrowheads="1"/>
          </p:cNvPicPr>
          <p:nvPr/>
        </p:nvPicPr>
        <p:blipFill>
          <a:blip r:embed="rId2" cstate="email"/>
          <a:srcRect/>
          <a:stretch>
            <a:fillRect/>
          </a:stretch>
        </p:blipFill>
        <p:spPr bwMode="auto">
          <a:xfrm>
            <a:off x="152400" y="228600"/>
            <a:ext cx="4419600" cy="6629401"/>
          </a:xfrm>
          <a:prstGeom prst="rect">
            <a:avLst/>
          </a:prstGeom>
          <a:noFill/>
        </p:spPr>
      </p:pic>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1.pichost.me/i/56/1797001.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 name="Rectangle 1"/>
          <p:cNvSpPr/>
          <p:nvPr/>
        </p:nvSpPr>
        <p:spPr>
          <a:xfrm>
            <a:off x="0" y="381000"/>
            <a:ext cx="8839200" cy="5509200"/>
          </a:xfrm>
          <a:prstGeom prst="rect">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r>
              <a:rPr lang="sr-Cyrl-CS" sz="2400" b="1" dirty="0">
                <a:solidFill>
                  <a:schemeClr val="bg1"/>
                </a:solidFill>
              </a:rPr>
              <a:t/>
            </a:r>
            <a:br>
              <a:rPr lang="sr-Cyrl-CS" sz="2400" b="1" dirty="0">
                <a:solidFill>
                  <a:schemeClr val="bg1"/>
                </a:solidFill>
              </a:rPr>
            </a:br>
            <a:r>
              <a:rPr lang="sr-Cyrl-CS" sz="4000" b="1" dirty="0" smtClean="0">
                <a:solidFill>
                  <a:schemeClr val="bg1"/>
                </a:solidFill>
                <a:effectLst>
                  <a:glow rad="228600">
                    <a:schemeClr val="accent2">
                      <a:satMod val="175000"/>
                      <a:alpha val="40000"/>
                    </a:schemeClr>
                  </a:glow>
                </a:effectLst>
              </a:rPr>
              <a:t>Бадњи дан</a:t>
            </a:r>
            <a:r>
              <a:rPr lang="sr-Cyrl-CS" sz="2400" b="1" dirty="0">
                <a:solidFill>
                  <a:schemeClr val="bg1"/>
                </a:solidFill>
              </a:rPr>
              <a:t> </a:t>
            </a:r>
            <a:endParaRPr lang="sr-Cyrl-CS" sz="2400" b="1" dirty="0" smtClean="0">
              <a:solidFill>
                <a:schemeClr val="bg1"/>
              </a:solidFill>
            </a:endParaRPr>
          </a:p>
          <a:p>
            <a:r>
              <a:rPr lang="sr-Cyrl-CS" sz="3200" dirty="0" smtClean="0">
                <a:solidFill>
                  <a:schemeClr val="bg1"/>
                </a:solidFill>
              </a:rPr>
              <a:t>Дан </a:t>
            </a:r>
            <a:r>
              <a:rPr lang="sr-Cyrl-CS" sz="3200" dirty="0">
                <a:solidFill>
                  <a:schemeClr val="bg1"/>
                </a:solidFill>
              </a:rPr>
              <a:t>уочи Божића, 6. јануара, зове се Бадњидан. </a:t>
            </a:r>
            <a:endParaRPr lang="sr-Cyrl-CS" sz="3200" dirty="0" smtClean="0">
              <a:solidFill>
                <a:schemeClr val="bg1"/>
              </a:solidFill>
            </a:endParaRPr>
          </a:p>
          <a:p>
            <a:r>
              <a:rPr lang="sr-Cyrl-CS" sz="3200" dirty="0" smtClean="0">
                <a:solidFill>
                  <a:schemeClr val="bg1"/>
                </a:solidFill>
              </a:rPr>
              <a:t>Назив </a:t>
            </a:r>
            <a:r>
              <a:rPr lang="sr-Cyrl-CS" sz="3200" dirty="0">
                <a:solidFill>
                  <a:schemeClr val="bg1"/>
                </a:solidFill>
              </a:rPr>
              <a:t>је добио по томе јер се тога дана сече бадњак и уноси у кућу. Са овим даном већ почиње Божићно славље. Ујутро рано, већ у зору, </a:t>
            </a:r>
            <a:r>
              <a:rPr lang="sr-Latn-CS" sz="3200" dirty="0" smtClean="0">
                <a:solidFill>
                  <a:schemeClr val="bg1"/>
                </a:solidFill>
              </a:rPr>
              <a:t>je </a:t>
            </a:r>
            <a:r>
              <a:rPr lang="sr-Cyrl-CS" sz="3200" dirty="0" smtClean="0">
                <a:solidFill>
                  <a:schemeClr val="bg1"/>
                </a:solidFill>
              </a:rPr>
              <a:t>полазак </a:t>
            </a:r>
            <a:r>
              <a:rPr lang="sr-Cyrl-CS" sz="3200" dirty="0">
                <a:solidFill>
                  <a:schemeClr val="bg1"/>
                </a:solidFill>
              </a:rPr>
              <a:t>у шуму по бадњак. Чим сване, ложи се ватра и приставља се уз њу печеница. Жене у кући месе божићне колаче, торте, припремају трпезу за Божић.</a:t>
            </a:r>
            <a:endParaRPr lang="en-US" sz="3200" dirty="0">
              <a:solidFill>
                <a:schemeClr val="bg1"/>
              </a:solidFill>
            </a:endParaRPr>
          </a:p>
        </p:txBody>
      </p:sp>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1.pichost.me/i/56/1797001.jpg"/>
          <p:cNvPicPr>
            <a:picLocks noChangeAspect="1" noChangeArrowheads="1"/>
          </p:cNvPicPr>
          <p:nvPr/>
        </p:nvPicPr>
        <p:blipFill>
          <a:blip r:embed="rId2" cstate="email"/>
          <a:srcRect/>
          <a:stretch>
            <a:fillRect/>
          </a:stretch>
        </p:blipFill>
        <p:spPr bwMode="auto">
          <a:xfrm rot="5170611">
            <a:off x="-1195360" y="-2550736"/>
            <a:ext cx="11054123" cy="10077206"/>
          </a:xfrm>
          <a:prstGeom prst="rect">
            <a:avLst/>
          </a:prstGeom>
          <a:noFill/>
        </p:spPr>
      </p:pic>
      <p:pic>
        <p:nvPicPr>
          <p:cNvPr id="2" name="Picture 1" descr="badnjak-3_620x0.jpg"/>
          <p:cNvPicPr>
            <a:picLocks noChangeAspect="1"/>
          </p:cNvPicPr>
          <p:nvPr/>
        </p:nvPicPr>
        <p:blipFill>
          <a:blip r:embed="rId3"/>
          <a:stretch>
            <a:fillRect/>
          </a:stretch>
        </p:blipFill>
        <p:spPr>
          <a:xfrm>
            <a:off x="0" y="381000"/>
            <a:ext cx="9123841" cy="5562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dnjak.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bozic\odlazak-po-badnjak.jpg"/>
          <p:cNvPicPr>
            <a:picLocks noChangeAspect="1" noChangeArrowheads="1"/>
          </p:cNvPicPr>
          <p:nvPr/>
        </p:nvPicPr>
        <p:blipFill>
          <a:blip r:embed="rId2"/>
          <a:srcRect/>
          <a:stretch>
            <a:fillRect/>
          </a:stretch>
        </p:blipFill>
        <p:spPr bwMode="auto">
          <a:xfrm>
            <a:off x="0" y="0"/>
            <a:ext cx="9372600" cy="6705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67586" name="Picture 2" descr="http://7428.net/wp-content/uploads/2012/12/Winter-Background.jpg"/>
          <p:cNvPicPr>
            <a:picLocks noChangeAspect="1" noChangeArrowheads="1"/>
          </p:cNvPicPr>
          <p:nvPr/>
        </p:nvPicPr>
        <p:blipFill>
          <a:blip r:embed="rId3"/>
          <a:srcRect/>
          <a:stretch>
            <a:fillRect/>
          </a:stretch>
        </p:blipFill>
        <p:spPr bwMode="auto">
          <a:xfrm>
            <a:off x="0" y="0"/>
            <a:ext cx="9213802" cy="6858000"/>
          </a:xfrm>
          <a:prstGeom prst="rect">
            <a:avLst/>
          </a:prstGeom>
          <a:noFill/>
        </p:spPr>
      </p:pic>
      <p:sp>
        <p:nvSpPr>
          <p:cNvPr id="2" name="Rectangle 1"/>
          <p:cNvSpPr/>
          <p:nvPr/>
        </p:nvSpPr>
        <p:spPr>
          <a:xfrm>
            <a:off x="152400" y="0"/>
            <a:ext cx="8305800" cy="6001643"/>
          </a:xfrm>
          <a:prstGeom prst="rect">
            <a:avLst/>
          </a:prstGeom>
        </p:spPr>
        <p:txBody>
          <a:bodyPr wrap="square">
            <a:spAutoFit/>
          </a:bodyPr>
          <a:lstStyle/>
          <a:p>
            <a:r>
              <a:rPr lang="ru-RU" sz="2400" dirty="0">
                <a:solidFill>
                  <a:schemeClr val="bg1"/>
                </a:solidFill>
              </a:rPr>
              <a:t/>
            </a:r>
            <a:br>
              <a:rPr lang="ru-RU" sz="2400" dirty="0">
                <a:solidFill>
                  <a:schemeClr val="bg1"/>
                </a:solidFill>
              </a:rPr>
            </a:br>
            <a:endParaRPr lang="ru-RU" sz="2400" dirty="0">
              <a:solidFill>
                <a:schemeClr val="bg1"/>
              </a:solidFill>
            </a:endParaRPr>
          </a:p>
          <a:p>
            <a:r>
              <a:rPr lang="ru-RU" sz="2400" dirty="0">
                <a:solidFill>
                  <a:schemeClr val="bg1"/>
                </a:solidFill>
              </a:rPr>
              <a:t>Божић се празнује као успомена на дан рођења Господа Исуса Христа, Сина Божијег, Спаситељa света. Та чињеница да је то празник рађања новог живота, празник деце и детињства, празник родитељства – очинства и материнства, украсио је код Срба овај празник најлепшим верским обичајима и обредима. Сви ти обичаји и обреди имају један основни смисао и своде се на један циљ: </a:t>
            </a:r>
            <a:r>
              <a:rPr lang="ru-RU" sz="3200" dirty="0">
                <a:solidFill>
                  <a:schemeClr val="bg1"/>
                </a:solidFill>
                <a:effectLst>
                  <a:glow rad="228600">
                    <a:schemeClr val="accent4">
                      <a:satMod val="175000"/>
                      <a:alpha val="40000"/>
                    </a:schemeClr>
                  </a:glow>
                </a:effectLst>
              </a:rPr>
              <a:t>Умолити Бога да сачува и увећа породицу и имање домаћина. </a:t>
            </a:r>
            <a:r>
              <a:rPr lang="ru-RU" sz="2400" dirty="0">
                <a:solidFill>
                  <a:schemeClr val="bg1"/>
                </a:solidFill>
              </a:rPr>
              <a:t>Све је то изражено у краткој народној здравици и молитви о Божићу: „Дај, Боже, здравља и весеља у овом дому, нека нам се рађају здрава дечица, нека нам рађа жито и лозица, нека нам се увећава имовина у пољу, тору и обору!“</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1.pichost.me/i/56/1797001.jpg"/>
          <p:cNvPicPr>
            <a:picLocks noChangeAspect="1" noChangeArrowheads="1"/>
          </p:cNvPicPr>
          <p:nvPr/>
        </p:nvPicPr>
        <p:blipFill>
          <a:blip r:embed="rId2" cstate="email"/>
          <a:srcRect/>
          <a:stretch>
            <a:fillRect/>
          </a:stretch>
        </p:blipFill>
        <p:spPr bwMode="auto">
          <a:xfrm rot="5400000">
            <a:off x="1028700" y="-1257300"/>
            <a:ext cx="6858000" cy="9372600"/>
          </a:xfrm>
          <a:prstGeom prst="rect">
            <a:avLst/>
          </a:prstGeom>
          <a:noFill/>
        </p:spPr>
      </p:pic>
      <p:pic>
        <p:nvPicPr>
          <p:cNvPr id="5122" name="Picture 2" descr="F:\bozic\mesenje-bozicne-cesnice.jpg"/>
          <p:cNvPicPr>
            <a:picLocks noChangeAspect="1" noChangeArrowheads="1"/>
          </p:cNvPicPr>
          <p:nvPr/>
        </p:nvPicPr>
        <p:blipFill>
          <a:blip r:embed="rId3"/>
          <a:srcRect/>
          <a:stretch>
            <a:fillRect/>
          </a:stretch>
        </p:blipFill>
        <p:spPr bwMode="auto">
          <a:xfrm>
            <a:off x="571499" y="609600"/>
            <a:ext cx="8572501" cy="5715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1.pichost.me/i/56/1797001.jpg"/>
          <p:cNvPicPr>
            <a:picLocks noChangeAspect="1" noChangeArrowheads="1"/>
          </p:cNvPicPr>
          <p:nvPr/>
        </p:nvPicPr>
        <p:blipFill>
          <a:blip r:embed="rId2" cstate="email"/>
          <a:srcRect/>
          <a:stretch>
            <a:fillRect/>
          </a:stretch>
        </p:blipFill>
        <p:spPr bwMode="auto">
          <a:xfrm rot="5400000">
            <a:off x="1028700" y="-1257300"/>
            <a:ext cx="6858000" cy="9372600"/>
          </a:xfrm>
          <a:prstGeom prst="rect">
            <a:avLst/>
          </a:prstGeom>
          <a:noFill/>
        </p:spPr>
      </p:pic>
      <p:sp>
        <p:nvSpPr>
          <p:cNvPr id="2" name="Rectangle 1"/>
          <p:cNvSpPr/>
          <p:nvPr/>
        </p:nvSpPr>
        <p:spPr>
          <a:xfrm>
            <a:off x="152400" y="474345"/>
            <a:ext cx="8763000" cy="6186309"/>
          </a:xfrm>
          <a:prstGeom prst="rect">
            <a:avLst/>
          </a:prstGeom>
        </p:spPr>
        <p:txBody>
          <a:bodyPr wrap="square">
            <a:spAutoFit/>
          </a:bodyPr>
          <a:lstStyle/>
          <a:p>
            <a:r>
              <a:rPr lang="ru-RU" sz="2400" dirty="0" smtClean="0">
                <a:solidFill>
                  <a:srgbClr val="FFFF00"/>
                </a:solidFill>
              </a:rPr>
              <a:t/>
            </a:r>
            <a:br>
              <a:rPr lang="ru-RU" sz="2400" dirty="0" smtClean="0">
                <a:solidFill>
                  <a:srgbClr val="FFFF00"/>
                </a:solidFill>
              </a:rPr>
            </a:br>
            <a:r>
              <a:rPr lang="ru-RU" sz="2400" dirty="0" smtClean="0">
                <a:solidFill>
                  <a:srgbClr val="FFFF00"/>
                </a:solidFill>
              </a:rPr>
              <a:t> </a:t>
            </a:r>
            <a:r>
              <a:rPr lang="ru-RU" sz="3600" dirty="0" smtClean="0">
                <a:solidFill>
                  <a:srgbClr val="FFFF00"/>
                </a:solidFill>
                <a:effectLst>
                  <a:glow rad="228600">
                    <a:schemeClr val="accent2">
                      <a:satMod val="175000"/>
                      <a:alpha val="40000"/>
                    </a:schemeClr>
                  </a:glow>
                </a:effectLst>
              </a:rPr>
              <a:t>Бадњак </a:t>
            </a:r>
            <a:r>
              <a:rPr lang="ru-RU" sz="2800" dirty="0" smtClean="0">
                <a:solidFill>
                  <a:srgbClr val="FFFF00"/>
                </a:solidFill>
              </a:rPr>
              <a:t>је обично младо, храстово или церово, које се на Бадњидан ујутро рано сече и доноси пред кућу, Увече, уочи Божића, бадњак се пресеца и заједно са сламом и печеницом уноси у кућу.</a:t>
            </a:r>
          </a:p>
          <a:p>
            <a:r>
              <a:rPr lang="ru-RU" sz="2800" dirty="0" smtClean="0">
                <a:solidFill>
                  <a:srgbClr val="FFFF00"/>
                </a:solidFill>
              </a:rPr>
              <a:t>Како се сече бадњак? Пре изласка сунца, на Бадњидан, домаћин са синовима или унуцима одлази у шуму да сече бадњак. Бира се обично млад и прав церић или храст, толико да га домаћин на рамену може донети кући. Када одабере одговарајуће дрво, домаћин се окрене истоку, три пута се прекрсти, помене Бога, своју славу и сутрашњи празник, узима секиру у руке и сече бадњак. </a:t>
            </a:r>
            <a:endParaRPr lang="ru-RU" sz="2800" dirty="0">
              <a:solidFill>
                <a:srgbClr val="FFFF00"/>
              </a:solidFill>
            </a:endParaRPr>
          </a:p>
        </p:txBody>
      </p:sp>
    </p:spTree>
  </p:cSld>
  <p:clrMapOvr>
    <a:masterClrMapping/>
  </p:clrMapOvr>
  <p:transition>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akwos.com/images/2013/03/winter-landscapes-snow-season-background.jpg"/>
          <p:cNvPicPr>
            <a:picLocks noChangeAspect="1" noChangeArrowheads="1"/>
          </p:cNvPicPr>
          <p:nvPr/>
        </p:nvPicPr>
        <p:blipFill>
          <a:blip r:embed="rId2" cstate="email"/>
          <a:srcRect/>
          <a:stretch>
            <a:fillRect/>
          </a:stretch>
        </p:blipFill>
        <p:spPr bwMode="auto">
          <a:xfrm>
            <a:off x="0" y="0"/>
            <a:ext cx="9390826" cy="6858000"/>
          </a:xfrm>
          <a:prstGeom prst="rect">
            <a:avLst/>
          </a:prstGeom>
          <a:noFill/>
        </p:spPr>
      </p:pic>
      <p:pic>
        <p:nvPicPr>
          <p:cNvPr id="2" name="Picture 1" descr="badnjak (1).jpg"/>
          <p:cNvPicPr>
            <a:picLocks noChangeAspect="1"/>
          </p:cNvPicPr>
          <p:nvPr/>
        </p:nvPicPr>
        <p:blipFill>
          <a:blip r:embed="rId3"/>
          <a:stretch>
            <a:fillRect/>
          </a:stretch>
        </p:blipFill>
        <p:spPr>
          <a:xfrm>
            <a:off x="2190750" y="254000"/>
            <a:ext cx="4762500" cy="6350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akwos.com/images/2013/03/winter-landscapes-snow-season-background.jpg"/>
          <p:cNvPicPr>
            <a:picLocks noChangeAspect="1" noChangeArrowheads="1"/>
          </p:cNvPicPr>
          <p:nvPr/>
        </p:nvPicPr>
        <p:blipFill>
          <a:blip r:embed="rId2" cstate="email"/>
          <a:srcRect/>
          <a:stretch>
            <a:fillRect/>
          </a:stretch>
        </p:blipFill>
        <p:spPr bwMode="auto">
          <a:xfrm>
            <a:off x="0" y="0"/>
            <a:ext cx="11342166" cy="7086600"/>
          </a:xfrm>
          <a:prstGeom prst="rect">
            <a:avLst/>
          </a:prstGeom>
          <a:noFill/>
        </p:spPr>
      </p:pic>
      <p:pic>
        <p:nvPicPr>
          <p:cNvPr id="6146" name="Picture 2" descr="F:\bozic\stefan_105245_badnjakbb72958.jpg"/>
          <p:cNvPicPr>
            <a:picLocks noChangeAspect="1" noChangeArrowheads="1"/>
          </p:cNvPicPr>
          <p:nvPr/>
        </p:nvPicPr>
        <p:blipFill>
          <a:blip r:embed="rId3"/>
          <a:srcRect/>
          <a:stretch>
            <a:fillRect/>
          </a:stretch>
        </p:blipFill>
        <p:spPr bwMode="auto">
          <a:xfrm>
            <a:off x="0" y="914400"/>
            <a:ext cx="9019822" cy="5181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wallspick.com/wp-content/uploads/2014/12/Snowflake-Winter-Background.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 name="Rectangle 1"/>
          <p:cNvSpPr/>
          <p:nvPr/>
        </p:nvSpPr>
        <p:spPr>
          <a:xfrm>
            <a:off x="304800" y="1981200"/>
            <a:ext cx="8458200" cy="4708981"/>
          </a:xfrm>
          <a:prstGeom prst="rect">
            <a:avLst/>
          </a:prstGeom>
          <a:gradFill>
            <a:gsLst>
              <a:gs pos="0">
                <a:srgbClr val="000000"/>
              </a:gs>
              <a:gs pos="39999">
                <a:srgbClr val="0A128C"/>
              </a:gs>
              <a:gs pos="70000">
                <a:srgbClr val="181CC7"/>
              </a:gs>
              <a:gs pos="88000">
                <a:srgbClr val="7005D4"/>
              </a:gs>
              <a:gs pos="100000">
                <a:srgbClr val="8C3D91"/>
              </a:gs>
            </a:gsLst>
            <a:lin ang="5400000" scaled="0"/>
          </a:gradFill>
        </p:spPr>
        <p:txBody>
          <a:bodyPr wrap="square">
            <a:spAutoFit/>
          </a:bodyPr>
          <a:lstStyle/>
          <a:p>
            <a:r>
              <a:rPr lang="ru-RU" sz="2400" b="1" dirty="0" smtClean="0"/>
              <a:t>Кад се бадњак донесе кући, усправи се уз кућу, поред улазних врата, где стоји до увече.</a:t>
            </a:r>
          </a:p>
          <a:p>
            <a:r>
              <a:rPr lang="ru-RU" sz="2400" b="1" dirty="0" smtClean="0"/>
              <a:t>Шта символише бадњак? </a:t>
            </a:r>
            <a:r>
              <a:rPr lang="ru-RU" sz="3600" dirty="0" smtClean="0">
                <a:effectLst>
                  <a:glow rad="228600">
                    <a:schemeClr val="accent2">
                      <a:satMod val="175000"/>
                      <a:alpha val="40000"/>
                    </a:schemeClr>
                  </a:glow>
                </a:effectLst>
              </a:rPr>
              <a:t>Бадњак символички представља оно дрво, које су пастири донели и које је праведни Јосиф заложио у хладној пећини, када се Христос родио. Бадњак представља и самог Христа  који долази на свет – и у нашу породицу</a:t>
            </a:r>
            <a:r>
              <a:rPr lang="ru-RU" sz="3600" dirty="0" smtClean="0">
                <a:effectLst>
                  <a:glow rad="228600">
                    <a:schemeClr val="accent2">
                      <a:satMod val="175000"/>
                      <a:alpha val="40000"/>
                    </a:schemeClr>
                  </a:glow>
                </a:effectLst>
              </a:rPr>
              <a:t>.</a:t>
            </a:r>
            <a:endParaRPr lang="ru-RU" sz="3600" dirty="0">
              <a:effectLst>
                <a:glow rad="228600">
                  <a:schemeClr val="accent2">
                    <a:satMod val="175000"/>
                    <a:alpha val="40000"/>
                  </a:schemeClr>
                </a:glow>
              </a:effectLst>
            </a:endParaRPr>
          </a:p>
        </p:txBody>
      </p:sp>
    </p:spTree>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dnje_vece_060110.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allspick.com/wp-content/uploads/2014/12/Snowflake-Winter-Background.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pic>
        <p:nvPicPr>
          <p:cNvPr id="3" name="Picture 2" descr="badnjak-2.jpg"/>
          <p:cNvPicPr>
            <a:picLocks noChangeAspect="1"/>
          </p:cNvPicPr>
          <p:nvPr/>
        </p:nvPicPr>
        <p:blipFill>
          <a:blip r:embed="rId3"/>
          <a:stretch>
            <a:fillRect/>
          </a:stretch>
        </p:blipFill>
        <p:spPr>
          <a:xfrm>
            <a:off x="-5719" y="381000"/>
            <a:ext cx="9149719" cy="6096000"/>
          </a:xfrm>
          <a:prstGeom prst="rect">
            <a:avLst/>
          </a:prstGeom>
        </p:spPr>
      </p:pic>
    </p:spTree>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wallspick.com/wp-content/uploads/2014/12/Snowflake-Winter-Background.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 name="Rectangle 1"/>
          <p:cNvSpPr/>
          <p:nvPr/>
        </p:nvSpPr>
        <p:spPr>
          <a:xfrm>
            <a:off x="152400" y="2743200"/>
            <a:ext cx="9144000" cy="2616101"/>
          </a:xfrm>
          <a:prstGeom prst="rect">
            <a:avLst/>
          </a:prstGeom>
        </p:spPr>
        <p:txBody>
          <a:bodyPr wrap="square">
            <a:spAutoFit/>
          </a:bodyPr>
          <a:lstStyle/>
          <a:p>
            <a:r>
              <a:rPr lang="ru-RU" sz="2400" b="1" dirty="0" smtClean="0"/>
              <a:t/>
            </a:r>
            <a:br>
              <a:rPr lang="ru-RU" sz="2400" b="1" dirty="0" smtClean="0"/>
            </a:br>
            <a:r>
              <a:rPr lang="ru-RU" sz="2000" b="1" dirty="0" smtClean="0">
                <a:effectLst>
                  <a:glow rad="228600">
                    <a:schemeClr val="accent2">
                      <a:satMod val="175000"/>
                      <a:alpha val="40000"/>
                    </a:schemeClr>
                  </a:glow>
                </a:effectLst>
              </a:rPr>
              <a:t>Бадње вече</a:t>
            </a:r>
            <a:r>
              <a:rPr lang="ru-RU" sz="2000" b="1" dirty="0" smtClean="0"/>
              <a:t> </a:t>
            </a:r>
          </a:p>
          <a:p>
            <a:r>
              <a:rPr lang="ru-RU" sz="2000" dirty="0" smtClean="0"/>
              <a:t>Бадње вече, практично спаја Бадњи дан и Божић. Зато се у нашем народу каже за неке особе, које су пријатељски блиске и везане да су као „Божић и Бадњидан“. Увече, када падне мрак, домаћин са синовима уноси у кућу печеницу, бадњак и сламу. </a:t>
            </a:r>
          </a:p>
          <a:p>
            <a:r>
              <a:rPr lang="ru-RU" sz="2000" dirty="0" smtClean="0"/>
              <a:t>Бадњак се ставља поред шпорета или пећи, и одмах се једно дрво ложи. Тамо где нема пећи или шпорета, бадњак се ставља код печенице.</a:t>
            </a:r>
            <a:endParaRPr lang="ru-RU"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bozic\sl_bozic_07_b.jpg"/>
          <p:cNvPicPr>
            <a:picLocks noChangeAspect="1" noChangeArrowheads="1"/>
          </p:cNvPicPr>
          <p:nvPr/>
        </p:nvPicPr>
        <p:blipFill>
          <a:blip r:embed="rId2"/>
          <a:srcRect/>
          <a:stretch>
            <a:fillRect/>
          </a:stretch>
        </p:blipFill>
        <p:spPr bwMode="auto">
          <a:xfrm>
            <a:off x="152400" y="0"/>
            <a:ext cx="8839200" cy="6629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2845"/>
            <a:ext cx="9144000" cy="5509200"/>
          </a:xfrm>
          <a:prstGeom prst="rect">
            <a:avLst/>
          </a:prstGeom>
        </p:spPr>
        <p:txBody>
          <a:bodyPr wrap="square">
            <a:spAutoFit/>
          </a:bodyPr>
          <a:lstStyle/>
          <a:p>
            <a:r>
              <a:rPr lang="ru-RU" sz="3200" b="1" dirty="0" smtClean="0">
                <a:effectLst>
                  <a:glow rad="228600">
                    <a:schemeClr val="accent2">
                      <a:satMod val="175000"/>
                      <a:alpha val="40000"/>
                    </a:schemeClr>
                  </a:glow>
                </a:effectLst>
              </a:rPr>
              <a:t>Слама</a:t>
            </a:r>
            <a:r>
              <a:rPr lang="ru-RU" sz="3200" b="1" dirty="0">
                <a:effectLst>
                  <a:glow rad="228600">
                    <a:schemeClr val="accent2">
                      <a:satMod val="175000"/>
                      <a:alpha val="40000"/>
                    </a:schemeClr>
                  </a:glow>
                </a:effectLst>
              </a:rPr>
              <a:t> </a:t>
            </a:r>
            <a:r>
              <a:rPr lang="ru-RU" sz="3200" dirty="0" smtClean="0"/>
              <a:t> </a:t>
            </a:r>
            <a:r>
              <a:rPr lang="ru-RU" sz="3200" dirty="0"/>
              <a:t>се посипа по целој кући. Домаћица у сламу под столом, где се вечера, ставља разне слаткише, ситне поклоне и играчкице, које деца траже и пијучу као пилићи. </a:t>
            </a:r>
            <a:r>
              <a:rPr lang="ru-RU" sz="3200" dirty="0">
                <a:effectLst>
                  <a:glow rad="228600">
                    <a:schemeClr val="accent4">
                      <a:satMod val="175000"/>
                      <a:alpha val="40000"/>
                    </a:schemeClr>
                  </a:glow>
                </a:effectLst>
              </a:rPr>
              <a:t>Слама символизује ону сламу у пећини на којој се Христос родио.</a:t>
            </a:r>
          </a:p>
          <a:p>
            <a:r>
              <a:rPr lang="ru-RU" sz="3200" b="1" dirty="0">
                <a:effectLst>
                  <a:glow rad="228600">
                    <a:schemeClr val="accent2">
                      <a:satMod val="175000"/>
                      <a:alpha val="40000"/>
                    </a:schemeClr>
                  </a:glow>
                </a:effectLst>
              </a:rPr>
              <a:t>Вечера уочи Божића</a:t>
            </a:r>
            <a:r>
              <a:rPr lang="ru-RU" sz="3200" b="1" dirty="0"/>
              <a:t> </a:t>
            </a:r>
            <a:r>
              <a:rPr lang="ru-RU" sz="3200" dirty="0"/>
              <a:t>Када се унесу печеница, бадњак и слама, укућани сви заједно </a:t>
            </a:r>
            <a:r>
              <a:rPr lang="ru-RU" sz="3200" dirty="0" smtClean="0"/>
              <a:t> помоле </a:t>
            </a:r>
            <a:r>
              <a:rPr lang="ru-RU" sz="3200" dirty="0"/>
              <a:t>се Богу, прочитају молитве које знају, честитају једни </a:t>
            </a:r>
            <a:r>
              <a:rPr lang="ru-RU" sz="3200" dirty="0" smtClean="0"/>
              <a:t>другима </a:t>
            </a:r>
            <a:r>
              <a:rPr lang="ru-RU" sz="3200" dirty="0"/>
              <a:t>празник и Бадње вече и седају за трпезу. </a:t>
            </a:r>
            <a:r>
              <a:rPr lang="ru-RU" sz="3200" dirty="0">
                <a:effectLst>
                  <a:glow rad="228600">
                    <a:schemeClr val="accent4">
                      <a:satMod val="175000"/>
                      <a:alpha val="40000"/>
                    </a:schemeClr>
                  </a:glow>
                </a:effectLst>
              </a:rPr>
              <a:t>Вечера је посна</a:t>
            </a:r>
            <a:r>
              <a:rPr lang="ru-RU" sz="3200" dirty="0"/>
              <a:t>, обично се припрема пребранац, свежа или сушена риба и друга посна јела.</a:t>
            </a:r>
          </a:p>
        </p:txBody>
      </p:sp>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zicne-slike-badnjak.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wallspick.com/wp-content/uploads/2014/12/Snowflake-Winter-Background.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pic>
        <p:nvPicPr>
          <p:cNvPr id="2" name="Picture 1" descr="16844.jpg"/>
          <p:cNvPicPr>
            <a:picLocks noChangeAspect="1"/>
          </p:cNvPicPr>
          <p:nvPr/>
        </p:nvPicPr>
        <p:blipFill>
          <a:blip r:embed="rId3" cstate="email"/>
          <a:stretch>
            <a:fillRect/>
          </a:stretch>
        </p:blipFill>
        <p:spPr>
          <a:xfrm>
            <a:off x="1752600" y="190500"/>
            <a:ext cx="5191125" cy="6667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wallspick.com/wp-content/uploads/2014/12/Snowflake-Winter-Background.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pic>
        <p:nvPicPr>
          <p:cNvPr id="36866" name="Picture 2" descr="http://t2.gstatic.com/images?q=tbn:ANd9GcQe8DRsMx0uvQPgnIKMV5_eqKwoQlVxDvulC1NfYZXLrD_HJtZuVw"/>
          <p:cNvPicPr>
            <a:picLocks noChangeAspect="1" noChangeArrowheads="1"/>
          </p:cNvPicPr>
          <p:nvPr/>
        </p:nvPicPr>
        <p:blipFill>
          <a:blip r:embed="rId3"/>
          <a:srcRect/>
          <a:stretch>
            <a:fillRect/>
          </a:stretch>
        </p:blipFill>
        <p:spPr bwMode="auto">
          <a:xfrm>
            <a:off x="304800" y="533400"/>
            <a:ext cx="8229600" cy="586740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wallspick.com/wp-content/uploads/2014/12/Snowflake-Winter-Background.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pic>
        <p:nvPicPr>
          <p:cNvPr id="2" name="Picture 1" descr="3f02d22674c830185aaa1be00650a548_view_l.jpg"/>
          <p:cNvPicPr>
            <a:picLocks noChangeAspect="1"/>
          </p:cNvPicPr>
          <p:nvPr/>
        </p:nvPicPr>
        <p:blipFill>
          <a:blip r:embed="rId3"/>
          <a:stretch>
            <a:fillRect/>
          </a:stretch>
        </p:blipFill>
        <p:spPr>
          <a:xfrm>
            <a:off x="1752600" y="0"/>
            <a:ext cx="7010400" cy="685704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632311"/>
          </a:xfrm>
          <a:prstGeom prst="rect">
            <a:avLst/>
          </a:prstGeom>
        </p:spPr>
        <p:txBody>
          <a:bodyPr wrap="square">
            <a:spAutoFit/>
          </a:bodyPr>
          <a:lstStyle/>
          <a:p>
            <a:r>
              <a:rPr lang="ru-RU" sz="2400" b="1" dirty="0"/>
              <a:t/>
            </a:r>
            <a:br>
              <a:rPr lang="ru-RU" sz="2400" b="1" dirty="0"/>
            </a:br>
            <a:r>
              <a:rPr lang="ru-RU" sz="2400" b="1" dirty="0">
                <a:effectLst>
                  <a:glow rad="228600">
                    <a:schemeClr val="accent2">
                      <a:satMod val="175000"/>
                      <a:alpha val="40000"/>
                    </a:schemeClr>
                  </a:glow>
                </a:effectLst>
              </a:rPr>
              <a:t>Чесница </a:t>
            </a:r>
            <a:r>
              <a:rPr lang="ru-RU" sz="2400" dirty="0"/>
              <a:t>Рaно ујутро на Божић, домаћица замеси теcто од којег пече погачу, која се зове чесница. У њу се ставља </a:t>
            </a:r>
            <a:r>
              <a:rPr lang="ru-RU" sz="2400" dirty="0" smtClean="0"/>
              <a:t> </a:t>
            </a:r>
            <a:r>
              <a:rPr lang="ru-RU" sz="2400" dirty="0"/>
              <a:t>новчић </a:t>
            </a:r>
            <a:r>
              <a:rPr lang="ru-RU" sz="2400" dirty="0" smtClean="0"/>
              <a:t>,одозго </a:t>
            </a:r>
            <a:r>
              <a:rPr lang="ru-RU" sz="2400" dirty="0"/>
              <a:t>се боде гранчицом бадњака, и та чесница има улогу славског колача на Божић. Када чесница буде печена, износи се на сто где је већ постављен Божићни ручак. </a:t>
            </a:r>
            <a:r>
              <a:rPr lang="ru-RU" sz="2400" dirty="0" smtClean="0"/>
              <a:t>Када </a:t>
            </a:r>
            <a:r>
              <a:rPr lang="ru-RU" sz="2400" dirty="0"/>
              <a:t>сви стану за сто, домаћин запали свећу, узима кадионицу, окади иконе, кандило и све присутне, преда неком млађем кадионицу који кади целу кућу. Уколико неко зна пева божићни тропар, а ако не, чита се „Оче наш“ наглас. Кад се молитва заврши приступа се ломљењу чеснице. Чесница се окреће </a:t>
            </a:r>
            <a:r>
              <a:rPr lang="ru-RU" sz="2400" dirty="0">
                <a:effectLst>
                  <a:glow rad="228600">
                    <a:schemeClr val="accent4">
                      <a:satMod val="175000"/>
                      <a:alpha val="40000"/>
                    </a:schemeClr>
                  </a:glow>
                </a:effectLst>
              </a:rPr>
              <a:t>као славски колач</a:t>
            </a:r>
            <a:r>
              <a:rPr lang="ru-RU" sz="2400" dirty="0"/>
              <a:t>, </a:t>
            </a:r>
            <a:r>
              <a:rPr lang="ru-RU" sz="2400" dirty="0">
                <a:effectLst>
                  <a:glow rad="228600">
                    <a:schemeClr val="accent4">
                      <a:satMod val="175000"/>
                      <a:alpha val="40000"/>
                    </a:schemeClr>
                  </a:glow>
                </a:effectLst>
              </a:rPr>
              <a:t>прелива вином </a:t>
            </a:r>
            <a:r>
              <a:rPr lang="ru-RU" sz="2400" dirty="0"/>
              <a:t>и на крају ломи. Она се ломи на онолико делова колико има укућана. Онај ко добије део чеснице у којој је новчић, по народном веровању, биће срећан целе те године. Када се заврши ломљење чеснице, укућани једни другима честитају празник и седају за трпезу.</a:t>
            </a:r>
            <a:endParaRPr lang="en-US" sz="2400" dirty="0"/>
          </a:p>
        </p:txBody>
      </p:sp>
    </p:spTree>
  </p:cSld>
  <p:clrMapOvr>
    <a:masterClrMapping/>
  </p:clrMapOvr>
  <p:transition>
    <p:plu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de024ac35caf51681a883a7185d922_view_l.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610600" cy="5632311"/>
          </a:xfrm>
          <a:prstGeom prst="rect">
            <a:avLst/>
          </a:prstGeom>
        </p:spPr>
        <p:txBody>
          <a:bodyPr wrap="square">
            <a:spAutoFit/>
          </a:bodyPr>
          <a:lstStyle/>
          <a:p>
            <a:r>
              <a:rPr lang="ru-RU" sz="2400" b="1" dirty="0"/>
              <a:t/>
            </a:r>
            <a:br>
              <a:rPr lang="ru-RU" sz="2400" b="1" dirty="0"/>
            </a:br>
            <a:r>
              <a:rPr lang="ru-RU" sz="2400" b="1" dirty="0">
                <a:effectLst>
                  <a:glow rad="228600">
                    <a:schemeClr val="accent2">
                      <a:satMod val="175000"/>
                      <a:alpha val="40000"/>
                    </a:schemeClr>
                  </a:glow>
                </a:effectLst>
              </a:rPr>
              <a:t>Божић </a:t>
            </a:r>
            <a:r>
              <a:rPr lang="ru-RU" sz="2400" dirty="0" smtClean="0"/>
              <a:t> 7</a:t>
            </a:r>
            <a:r>
              <a:rPr lang="ru-RU" sz="2400" dirty="0"/>
              <a:t>. јануара. На Божић ујутро, пре свитања, звоне сва звона на православним храмовима, пуца се из пушака и прангија и објављује се долазак Божића и Божићног славља.</a:t>
            </a:r>
          </a:p>
          <a:p>
            <a:r>
              <a:rPr lang="ru-RU" sz="2400" dirty="0"/>
              <a:t>Домаћин и сви укућани облаче најсвечаније одело, и </a:t>
            </a:r>
            <a:r>
              <a:rPr lang="ru-RU" sz="2400" dirty="0">
                <a:effectLst>
                  <a:glow rad="228600">
                    <a:schemeClr val="accent4">
                      <a:satMod val="175000"/>
                      <a:alpha val="40000"/>
                    </a:schemeClr>
                  </a:glow>
                </a:effectLst>
              </a:rPr>
              <a:t>одлазе у цркву</a:t>
            </a:r>
            <a:r>
              <a:rPr lang="ru-RU" sz="2400" dirty="0"/>
              <a:t> на јутрење и Божићну </a:t>
            </a:r>
            <a:r>
              <a:rPr lang="ru-RU" sz="2400" dirty="0" smtClean="0"/>
              <a:t>литургију, да се причесте или узму нафору – то се прво једе на Божић. </a:t>
            </a:r>
            <a:r>
              <a:rPr lang="ru-RU" sz="2400" dirty="0"/>
              <a:t>Људи се поздрављају речима: </a:t>
            </a:r>
            <a:r>
              <a:rPr lang="ru-RU" sz="2400" dirty="0">
                <a:effectLst>
                  <a:glow rad="228600">
                    <a:schemeClr val="accent4">
                      <a:satMod val="175000"/>
                      <a:alpha val="40000"/>
                    </a:schemeClr>
                  </a:glow>
                </a:effectLst>
              </a:rPr>
              <a:t>„Христос се роди!“ </a:t>
            </a:r>
            <a:r>
              <a:rPr lang="ru-RU" sz="2400" dirty="0"/>
              <a:t>и отпоздрављају: </a:t>
            </a:r>
            <a:r>
              <a:rPr lang="ru-RU" sz="2400" dirty="0">
                <a:effectLst>
                  <a:glow rad="228600">
                    <a:schemeClr val="accent4">
                      <a:satMod val="175000"/>
                      <a:alpha val="40000"/>
                    </a:schemeClr>
                  </a:glow>
                </a:effectLst>
              </a:rPr>
              <a:t>„</a:t>
            </a:r>
            <a:r>
              <a:rPr lang="ru-RU" sz="2400" dirty="0" smtClean="0">
                <a:effectLst>
                  <a:glow rad="228600">
                    <a:schemeClr val="accent4">
                      <a:satMod val="175000"/>
                      <a:alpha val="40000"/>
                    </a:schemeClr>
                  </a:glow>
                </a:effectLst>
              </a:rPr>
              <a:t>Ваистину </a:t>
            </a:r>
            <a:r>
              <a:rPr lang="ru-RU" sz="2400" dirty="0">
                <a:effectLst>
                  <a:glow rad="228600">
                    <a:schemeClr val="accent4">
                      <a:satMod val="175000"/>
                      <a:alpha val="40000"/>
                    </a:schemeClr>
                  </a:glow>
                </a:effectLst>
              </a:rPr>
              <a:t>се роди!“</a:t>
            </a:r>
          </a:p>
          <a:p>
            <a:r>
              <a:rPr lang="ru-RU" sz="2400" dirty="0"/>
              <a:t>Ваља напоменути да се овако поздравља и говори </a:t>
            </a:r>
            <a:r>
              <a:rPr lang="ru-RU" sz="2400" dirty="0">
                <a:effectLst>
                  <a:glow rad="228600">
                    <a:schemeClr val="accent4">
                      <a:satMod val="175000"/>
                      <a:alpha val="40000"/>
                    </a:schemeClr>
                  </a:glow>
                </a:effectLst>
              </a:rPr>
              <a:t>све од Божића до Богојављења</a:t>
            </a:r>
            <a:r>
              <a:rPr lang="ru-RU" sz="2400" dirty="0"/>
              <a:t> .Када домаћин дође кући из цркве, поздрави све укућане са овим радосним божићним поздравом, и они му отпоздраве љубећи се међусобно и честитајући једни другима празник.</a:t>
            </a:r>
          </a:p>
        </p:txBody>
      </p:sp>
    </p:spTree>
  </p:cSld>
  <p:clrMapOvr>
    <a:masterClrMapping/>
  </p:clrMapOvr>
  <p:transition>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t2.gstatic.com/images?q=tbn:ANd9GcRPVrwXoEBTQN_D1DU65v16ue7nF7Kn_gZfGnQ3DXf-rR2YKzOO"/>
          <p:cNvPicPr>
            <a:picLocks noChangeAspect="1" noChangeArrowheads="1"/>
          </p:cNvPicPr>
          <p:nvPr/>
        </p:nvPicPr>
        <p:blipFill>
          <a:blip r:embed="rId2"/>
          <a:srcRect/>
          <a:stretch>
            <a:fillRect/>
          </a:stretch>
        </p:blipFill>
        <p:spPr bwMode="auto">
          <a:xfrm>
            <a:off x="457200" y="304800"/>
            <a:ext cx="8077200" cy="6096000"/>
          </a:xfrm>
          <a:prstGeom prst="rect">
            <a:avLst/>
          </a:prstGeom>
          <a:noFill/>
        </p:spPr>
      </p:pic>
    </p:spTree>
  </p:cSld>
  <p:clrMapOvr>
    <a:masterClrMapping/>
  </p:clrMapOvr>
  <p:transition>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6001643"/>
          </a:xfrm>
          <a:prstGeom prst="rect">
            <a:avLst/>
          </a:prstGeom>
        </p:spPr>
        <p:txBody>
          <a:bodyPr wrap="square">
            <a:spAutoFit/>
          </a:bodyPr>
          <a:lstStyle/>
          <a:p>
            <a:r>
              <a:rPr lang="ru-RU" sz="3200" b="1" dirty="0"/>
              <a:t/>
            </a:r>
            <a:br>
              <a:rPr lang="ru-RU" sz="3200" b="1" dirty="0"/>
            </a:br>
            <a:r>
              <a:rPr lang="ru-RU" sz="3200" b="1" dirty="0">
                <a:effectLst>
                  <a:glow rad="228600">
                    <a:schemeClr val="accent2">
                      <a:satMod val="175000"/>
                      <a:alpha val="40000"/>
                    </a:schemeClr>
                  </a:glow>
                </a:effectLst>
              </a:rPr>
              <a:t>Положајник </a:t>
            </a:r>
            <a:r>
              <a:rPr lang="ru-RU" sz="3200" dirty="0"/>
              <a:t>На Божић, рано пре подне, у кућу долази специјални гост, који се обично договори са домаћином, а може бити и неки случајни намерник, и он се посебно дочекује у кући, и зове се положајник.</a:t>
            </a:r>
          </a:p>
          <a:p>
            <a:r>
              <a:rPr lang="ru-RU" sz="3200" dirty="0" smtClean="0"/>
              <a:t>Положајник </a:t>
            </a:r>
            <a:r>
              <a:rPr lang="ru-RU" sz="3200" dirty="0"/>
              <a:t>символички </a:t>
            </a:r>
            <a:r>
              <a:rPr lang="ru-RU" sz="3200" dirty="0">
                <a:effectLst>
                  <a:glow rad="228600">
                    <a:schemeClr val="accent4">
                      <a:satMod val="175000"/>
                      <a:alpha val="40000"/>
                    </a:schemeClr>
                  </a:glow>
                </a:effectLst>
              </a:rPr>
              <a:t>представља </a:t>
            </a:r>
            <a:r>
              <a:rPr lang="ru-RU" sz="3200" dirty="0" smtClean="0">
                <a:effectLst>
                  <a:glow rad="228600">
                    <a:schemeClr val="accent4">
                      <a:satMod val="175000"/>
                      <a:alpha val="40000"/>
                    </a:schemeClr>
                  </a:glow>
                </a:effectLst>
              </a:rPr>
              <a:t>Мудраце </a:t>
            </a:r>
            <a:r>
              <a:rPr lang="ru-RU" sz="3200" dirty="0"/>
              <a:t>који су пратили звезду са Истока и дошли новорођеном Христу на поклоњење. Домаћица после тога послужи положајника, и дарује га неким прикладним </a:t>
            </a:r>
            <a:r>
              <a:rPr lang="ru-RU" sz="3200" dirty="0">
                <a:effectLst>
                  <a:glow rad="228600">
                    <a:schemeClr val="accent4">
                      <a:satMod val="175000"/>
                      <a:alpha val="40000"/>
                    </a:schemeClr>
                  </a:glow>
                </a:effectLst>
              </a:rPr>
              <a:t>поклоном.</a:t>
            </a:r>
            <a:r>
              <a:rPr lang="ru-RU" sz="3200" dirty="0"/>
              <a:t> Он је човек, који на Божић, и за целу наредну годину доноси срећу у кућу.</a:t>
            </a:r>
          </a:p>
        </p:txBody>
      </p:sp>
    </p:spTree>
  </p:cSld>
  <p:clrMapOvr>
    <a:masterClrMapping/>
  </p:clrMapOvr>
  <p:transition>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miriadna.com/desctopwalls/images/max/Rambling-in-winter-forest.jpg"/>
          <p:cNvPicPr>
            <a:picLocks noChangeAspect="1" noChangeArrowheads="1"/>
          </p:cNvPicPr>
          <p:nvPr/>
        </p:nvPicPr>
        <p:blipFill>
          <a:blip r:embed="rId2" cstate="email"/>
          <a:srcRect/>
          <a:stretch>
            <a:fillRect/>
          </a:stretch>
        </p:blipFill>
        <p:spPr bwMode="auto">
          <a:xfrm>
            <a:off x="0" y="0"/>
            <a:ext cx="9756702" cy="6858000"/>
          </a:xfrm>
          <a:prstGeom prst="rect">
            <a:avLst/>
          </a:prstGeom>
          <a:noFill/>
        </p:spPr>
      </p:pic>
      <p:pic>
        <p:nvPicPr>
          <p:cNvPr id="2" name="Picture 1" descr="docek-badnjaka.jpg"/>
          <p:cNvPicPr>
            <a:picLocks noChangeAspect="1"/>
          </p:cNvPicPr>
          <p:nvPr/>
        </p:nvPicPr>
        <p:blipFill>
          <a:blip r:embed="rId3" cstate="email"/>
          <a:stretch>
            <a:fillRect/>
          </a:stretch>
        </p:blipFill>
        <p:spPr>
          <a:xfrm>
            <a:off x="285750" y="571500"/>
            <a:ext cx="8572500" cy="5715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iriadna.com/desctopwalls/images/max/Rambling-in-winter-forest.jpg"/>
          <p:cNvPicPr>
            <a:picLocks noChangeAspect="1" noChangeArrowheads="1"/>
          </p:cNvPicPr>
          <p:nvPr/>
        </p:nvPicPr>
        <p:blipFill>
          <a:blip r:embed="rId2" cstate="email"/>
          <a:srcRect/>
          <a:stretch>
            <a:fillRect/>
          </a:stretch>
        </p:blipFill>
        <p:spPr bwMode="auto">
          <a:xfrm>
            <a:off x="0" y="0"/>
            <a:ext cx="9756702" cy="6858000"/>
          </a:xfrm>
          <a:prstGeom prst="rect">
            <a:avLst/>
          </a:prstGeom>
          <a:noFill/>
        </p:spPr>
      </p:pic>
      <p:pic>
        <p:nvPicPr>
          <p:cNvPr id="2" name="Picture 1" descr="docek-polozajnika-na-bozic.jpg"/>
          <p:cNvPicPr>
            <a:picLocks noChangeAspect="1"/>
          </p:cNvPicPr>
          <p:nvPr/>
        </p:nvPicPr>
        <p:blipFill>
          <a:blip r:embed="rId3" cstate="email"/>
          <a:stretch>
            <a:fillRect/>
          </a:stretch>
        </p:blipFill>
        <p:spPr>
          <a:xfrm>
            <a:off x="285750" y="571500"/>
            <a:ext cx="8572500" cy="5715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zic mudraci.JPG"/>
          <p:cNvPicPr>
            <a:picLocks noChangeAspect="1"/>
          </p:cNvPicPr>
          <p:nvPr/>
        </p:nvPicPr>
        <p:blipFill>
          <a:blip r:embed="rId2" cstate="email"/>
          <a:stretch>
            <a:fillRect/>
          </a:stretch>
        </p:blipFill>
        <p:spPr>
          <a:xfrm>
            <a:off x="0" y="0"/>
            <a:ext cx="9144000" cy="6858000"/>
          </a:xfrm>
          <a:prstGeom prst="rect">
            <a:avLst/>
          </a:prstGeom>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bozic\lozenje-badnjaka.jpg"/>
          <p:cNvPicPr>
            <a:picLocks noChangeAspect="1" noChangeArrowheads="1"/>
          </p:cNvPicPr>
          <p:nvPr/>
        </p:nvPicPr>
        <p:blipFill>
          <a:blip r:embed="rId2" cstate="email"/>
          <a:srcRect/>
          <a:stretch>
            <a:fillRect/>
          </a:stretch>
        </p:blipFill>
        <p:spPr bwMode="auto">
          <a:xfrm>
            <a:off x="4343400" y="-76200"/>
            <a:ext cx="4647142" cy="6970713"/>
          </a:xfrm>
          <a:prstGeom prst="rect">
            <a:avLst/>
          </a:prstGeom>
          <a:noFill/>
        </p:spPr>
      </p:pic>
      <p:sp>
        <p:nvSpPr>
          <p:cNvPr id="4" name="TextBox 3"/>
          <p:cNvSpPr txBox="1"/>
          <p:nvPr/>
        </p:nvSpPr>
        <p:spPr>
          <a:xfrm>
            <a:off x="228600" y="381000"/>
            <a:ext cx="3505200" cy="5324535"/>
          </a:xfrm>
          <a:prstGeom prst="rect">
            <a:avLst/>
          </a:prstGeom>
          <a:noFill/>
        </p:spPr>
        <p:txBody>
          <a:bodyPr wrap="square" rtlCol="0">
            <a:spAutoFit/>
          </a:bodyPr>
          <a:lstStyle/>
          <a:p>
            <a:r>
              <a:rPr lang="ru-RU" sz="2000" dirty="0" smtClean="0"/>
              <a:t>Положајник поздрави дом Божићним поздравом, љуби се са укућанима и одлази код шпорета. Отвара врата на шпорету или пећи, раније на огњишту, џара ватру и </a:t>
            </a:r>
            <a:r>
              <a:rPr lang="ru-RU" sz="2000" dirty="0" smtClean="0">
                <a:effectLst>
                  <a:glow rad="228600">
                    <a:schemeClr val="accent4">
                      <a:satMod val="175000"/>
                      <a:alpha val="40000"/>
                    </a:schemeClr>
                  </a:glow>
                </a:effectLst>
              </a:rPr>
              <a:t>говори здравицу</a:t>
            </a:r>
            <a:r>
              <a:rPr lang="ru-RU" sz="2000" dirty="0" smtClean="0"/>
              <a:t>: „Колико варница, толико срећица, Колико варница толико парица (новца) Колико варница толико у тору оваца, Колико варница толико прасади и јагањаца, Колико варница, толико гусака и пилади, А највише здравља и весеља, Амин, Боже дај“.</a:t>
            </a:r>
          </a:p>
          <a:p>
            <a:endParaRPr lang="sr-Cyrl-C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18152"/>
            <a:ext cx="8382000" cy="3416320"/>
          </a:xfrm>
          <a:prstGeom prst="rect">
            <a:avLst/>
          </a:prstGeom>
        </p:spPr>
        <p:txBody>
          <a:bodyPr wrap="square">
            <a:spAutoFit/>
          </a:bodyPr>
          <a:lstStyle/>
          <a:p>
            <a:r>
              <a:rPr lang="ru-RU" sz="2400" b="1" dirty="0"/>
              <a:t/>
            </a:r>
            <a:br>
              <a:rPr lang="ru-RU" sz="2400" b="1" dirty="0"/>
            </a:br>
            <a:r>
              <a:rPr lang="ru-RU" sz="2400" b="1" dirty="0">
                <a:effectLst>
                  <a:glow rad="228600">
                    <a:schemeClr val="accent2">
                      <a:satMod val="175000"/>
                      <a:alpha val="40000"/>
                    </a:schemeClr>
                  </a:glow>
                </a:effectLst>
              </a:rPr>
              <a:t>Божић у урбаној средини</a:t>
            </a:r>
            <a:r>
              <a:rPr lang="ru-RU" sz="2400" b="1" dirty="0"/>
              <a:t> </a:t>
            </a:r>
            <a:r>
              <a:rPr lang="ru-RU" sz="2400" dirty="0" smtClean="0"/>
              <a:t>. </a:t>
            </a:r>
            <a:r>
              <a:rPr lang="ru-RU" sz="2400" dirty="0">
                <a:effectLst>
                  <a:glow rad="228600">
                    <a:schemeClr val="accent4">
                      <a:satMod val="175000"/>
                      <a:alpha val="40000"/>
                    </a:schemeClr>
                  </a:glow>
                </a:effectLst>
              </a:rPr>
              <a:t>Уместо великог дрвета узме се мања храстова гранчица, и мања количина сламе</a:t>
            </a:r>
            <a:r>
              <a:rPr lang="ru-RU" sz="2400" dirty="0"/>
              <a:t>. Све се то, заједно са печеницом, уочи Божића уноси у </a:t>
            </a:r>
            <a:r>
              <a:rPr lang="ru-RU" sz="2400" dirty="0" smtClean="0"/>
              <a:t>кућу. </a:t>
            </a:r>
            <a:r>
              <a:rPr lang="ru-RU" sz="2400" dirty="0"/>
              <a:t>Запали се свећа и </a:t>
            </a:r>
            <a:r>
              <a:rPr lang="ru-RU" sz="2400" dirty="0" smtClean="0"/>
              <a:t>кандило. </a:t>
            </a:r>
            <a:r>
              <a:rPr lang="ru-RU" sz="2400" dirty="0"/>
              <a:t>Кућа се окади тамјаном, изговоре се молитве које се знају, или се прочитају из молитвеника, и то вече се проводи у пријатној породичној атмосфери уз слушање црквене </a:t>
            </a:r>
            <a:r>
              <a:rPr lang="ru-RU" sz="2400" dirty="0" smtClean="0"/>
              <a:t>музике, </a:t>
            </a:r>
            <a:r>
              <a:rPr lang="ru-RU" sz="2400" dirty="0"/>
              <a:t>или уз гледање филмова верске или моралне садржине.</a:t>
            </a:r>
            <a:endParaRPr lang="en-US" sz="2400" dirty="0"/>
          </a:p>
        </p:txBody>
      </p:sp>
      <p:pic>
        <p:nvPicPr>
          <p:cNvPr id="3" name="Picture 2" descr="bozic.jpg"/>
          <p:cNvPicPr>
            <a:picLocks noChangeAspect="1"/>
          </p:cNvPicPr>
          <p:nvPr/>
        </p:nvPicPr>
        <p:blipFill>
          <a:blip r:embed="rId2" cstate="email"/>
          <a:stretch>
            <a:fillRect/>
          </a:stretch>
        </p:blipFill>
        <p:spPr>
          <a:xfrm>
            <a:off x="0" y="3333750"/>
            <a:ext cx="6667500" cy="3524250"/>
          </a:xfrm>
          <a:prstGeom prst="rect">
            <a:avLst/>
          </a:prstGeom>
        </p:spPr>
      </p:pic>
    </p:spTree>
  </p:cSld>
  <p:clrMapOvr>
    <a:masterClrMapping/>
  </p:clrMapOvr>
  <p:transition>
    <p:strips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dnje-vece.jpg"/>
          <p:cNvPicPr>
            <a:picLocks noChangeAspect="1"/>
          </p:cNvPicPr>
          <p:nvPr/>
        </p:nvPicPr>
        <p:blipFill>
          <a:blip r:embed="rId2" cstate="email"/>
          <a:stretch>
            <a:fillRect/>
          </a:stretch>
        </p:blipFill>
        <p:spPr>
          <a:xfrm>
            <a:off x="285750" y="571500"/>
            <a:ext cx="8572500" cy="5715000"/>
          </a:xfrm>
          <a:prstGeom prst="rect">
            <a:avLst/>
          </a:prstGeom>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zicna-trpeza.jpg"/>
          <p:cNvPicPr>
            <a:picLocks noChangeAspect="1"/>
          </p:cNvPicPr>
          <p:nvPr/>
        </p:nvPicPr>
        <p:blipFill>
          <a:blip r:embed="rId2" cstate="email"/>
          <a:stretch>
            <a:fillRect/>
          </a:stretch>
        </p:blipFill>
        <p:spPr>
          <a:xfrm>
            <a:off x="285750" y="571500"/>
            <a:ext cx="8572500" cy="5715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667000" cy="4401205"/>
          </a:xfrm>
          <a:prstGeom prst="rect">
            <a:avLst/>
          </a:prstGeom>
        </p:spPr>
        <p:txBody>
          <a:bodyPr wrap="square">
            <a:spAutoFit/>
          </a:bodyPr>
          <a:lstStyle/>
          <a:p>
            <a:r>
              <a:rPr lang="ru-RU" sz="2800" b="1" dirty="0"/>
              <a:t/>
            </a:r>
            <a:br>
              <a:rPr lang="ru-RU" sz="2800" b="1" dirty="0"/>
            </a:br>
            <a:r>
              <a:rPr lang="ru-RU" sz="2800" b="1" dirty="0"/>
              <a:t> </a:t>
            </a:r>
            <a:r>
              <a:rPr lang="ru-RU" sz="2800" dirty="0"/>
              <a:t>Божић је првенствено празник деце. На Божић се родило најлепше и најсветије дете у историји људског рода. </a:t>
            </a:r>
            <a:endParaRPr lang="en-US" sz="2800" dirty="0"/>
          </a:p>
        </p:txBody>
      </p:sp>
      <p:pic>
        <p:nvPicPr>
          <p:cNvPr id="6" name="Picture 5" descr="ishs-deca.jpg"/>
          <p:cNvPicPr>
            <a:picLocks noChangeAspect="1"/>
          </p:cNvPicPr>
          <p:nvPr/>
        </p:nvPicPr>
        <p:blipFill>
          <a:blip r:embed="rId2"/>
          <a:stretch>
            <a:fillRect/>
          </a:stretch>
        </p:blipFill>
        <p:spPr>
          <a:xfrm>
            <a:off x="2667001" y="0"/>
            <a:ext cx="6477000" cy="6890426"/>
          </a:xfrm>
          <a:prstGeom prst="rect">
            <a:avLst/>
          </a:prstGeom>
        </p:spPr>
      </p:pic>
    </p:spTree>
  </p:cSld>
  <p:clrMapOvr>
    <a:masterClrMapping/>
  </p:clrMapOvr>
  <p:transition>
    <p:strips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24754"/>
          </a:xfrm>
          <a:prstGeom prst="rect">
            <a:avLst/>
          </a:prstGeom>
        </p:spPr>
        <p:txBody>
          <a:bodyPr wrap="square">
            <a:spAutoFit/>
          </a:bodyPr>
          <a:lstStyle/>
          <a:p>
            <a:r>
              <a:rPr lang="ru-RU" sz="2800" b="1" dirty="0" smtClean="0"/>
              <a:t/>
            </a:r>
            <a:br>
              <a:rPr lang="ru-RU" sz="2800" b="1" dirty="0" smtClean="0"/>
            </a:br>
            <a:r>
              <a:rPr lang="ru-RU" sz="2800" b="1" dirty="0" smtClean="0">
                <a:effectLst>
                  <a:glow rad="228600">
                    <a:schemeClr val="accent2">
                      <a:satMod val="175000"/>
                      <a:alpha val="40000"/>
                    </a:schemeClr>
                  </a:glow>
                </a:effectLst>
              </a:rPr>
              <a:t>Православна</a:t>
            </a:r>
            <a:r>
              <a:rPr lang="ru-RU" sz="2800" b="1" dirty="0" smtClean="0"/>
              <a:t> (Српска</a:t>
            </a:r>
            <a:r>
              <a:rPr lang="ru-RU" sz="2800" b="1" dirty="0" smtClean="0">
                <a:effectLst>
                  <a:glow rad="228600">
                    <a:schemeClr val="accent2">
                      <a:satMod val="175000"/>
                      <a:alpha val="40000"/>
                    </a:schemeClr>
                  </a:glow>
                </a:effectLst>
              </a:rPr>
              <a:t>)  Нова Година</a:t>
            </a:r>
          </a:p>
          <a:p>
            <a:r>
              <a:rPr lang="ru-RU" sz="2800" dirty="0" smtClean="0"/>
              <a:t>Овај празник се празнује 14. јануара по новом календару а по старом 1. јануара. Зато се зове Нова Година. Уочи Нове Године, спрема се свечана вечера, где сви укућани са својим гостима, кумовима, пријатељима и сродницима уз весеље и песму чекају поноћ, када стиже Нова Година. У поноћ, тачно у 12 сати, сви се љубе и једни другима честитају долазак Нове године са жељама за дуг и миран живот, добро здравље и успех у послу. Сутрадан се одлази у цркву на службу. После службе се обавља свечани ручак. Домаћица меси погачу </a:t>
            </a:r>
            <a:r>
              <a:rPr lang="ru-RU" sz="2800" dirty="0" smtClean="0">
                <a:effectLst>
                  <a:glow rad="228600">
                    <a:schemeClr val="accent4">
                      <a:satMod val="175000"/>
                      <a:alpha val="40000"/>
                    </a:schemeClr>
                  </a:glow>
                </a:effectLst>
              </a:rPr>
              <a:t>„василицу“ </a:t>
            </a:r>
            <a:r>
              <a:rPr lang="ru-RU" sz="2800" dirty="0" smtClean="0"/>
              <a:t>(василица се зове јер </a:t>
            </a:r>
            <a:r>
              <a:rPr lang="ru-RU" sz="2800" dirty="0" smtClean="0">
                <a:effectLst>
                  <a:glow rad="228600">
                    <a:schemeClr val="accent4">
                      <a:satMod val="175000"/>
                      <a:alpha val="40000"/>
                    </a:schemeClr>
                  </a:glow>
                </a:effectLst>
              </a:rPr>
              <a:t>је тога дана празник и Светог Василија Великог</a:t>
            </a:r>
            <a:r>
              <a:rPr lang="ru-RU" sz="2800" dirty="0" smtClean="0"/>
              <a:t>). </a:t>
            </a:r>
            <a:endParaRPr lang="en-US" sz="2800" dirty="0"/>
          </a:p>
        </p:txBody>
      </p:sp>
    </p:spTree>
  </p:cSld>
  <p:clrMapOvr>
    <a:masterClrMapping/>
  </p:clrMapOvr>
  <p:transition>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QSEBQUExQVFBQVFxUWFBUUFBUVFRcUFRcYFRgWFBUXHCYeGBwjHBcXHy8gIycpLCwsFyAxNTAqNSYsLCkBCQoKDgwOGA8PGikkHR0sLCwpLCwsKSksLCwpKSwpKSwpLCwsLCwsLCwsLCkpLCkpLCwsLCwsLCwpKSwpKSwpKf/AABEIALcBEwMBIgACEQEDEQH/xAAcAAABBQEBAQAAAAAAAAAAAAACAAEDBAUGBwj/xAA9EAACAQIFAgQEBAQEBQUAAAABAhEAAwQFEiExIkEGE1FhMnGBkRRCobEHI1LBYnLR8BWCsuHxFiQzkqL/xAAYAQEBAQEBAAAAAAAAAAAAAAAAAQIDBP/EACARAQEAAwACAwEBAQAAAAAAAAABAhEhAzESQWGxUSL/2gAMAwEAAhEDEQA/APFKempxQOKIUwohRTgU8UgKICgYCiC1dXBMbIfy2CBivm6W0k/0lj0kj233qJcOSARvJ0wNzO0be87fKghC0Rtkcjnf6HvWjZyK61p7oQlLbabhH5G9HXle4kiJBHIoRY3XzCSikIxQgsFmZWfZtjx8qixRC0+mtXPbCnE3jaWLZOsBAdKo4VgI7AFwPtSxCWxZsaQTdId7hPw6SdCKq/JWcnmXHpTbUjNVJrUt4JnsAhCRbD6mA2VWYQWPbqJApZBgxcvIjMLakjVcbhF4JP3iPUitjxFnIuqLVi35WFQsEUb62WP5txvz3CCPkGgRJmb61Jdccx+FMFuwIH1PAH2J+lR+Wa3rGGN7TaQBUQG45M6QdgzuQCSB0qAJPYCWrosb4D8q1iD8Q8u3esXJB1Ipi6qwer4wZA4RTtqFNrcNPPCtRstXsRhiKrMtVixXIpjUjLQGiBpjRGmqsgNMaI0xFABpjRkUMUA0qeKaiFSpUqBUqVKgVNT0qBqVOKagenpqKgejFCKtYDF+WxbQjnS6gOJUF106o9QCY9DB7UVDRJRNfJ5+XH1pkoO3yPF3cNh3XB4jC3Wu6Tdt6HF4hQYQLfUJcXcyqyT7iKw8xtW2Oq0PLf8APZ6tIY8+SW309tDbjsSOKuVZkbFzWqoSOBcRXX5FXBB/f0IrexuNw+NKlLf4fEyBFuWsXTP5OXtP6fEv+Xms+urEOVeJHF9bpbcgJiSRqF6xsrG4hPW2jY9zAb4pNBmGWo15fwxm3dCi2XhWEsLZS6eNQJEn0IPrVbD4Em9pc+U2qCboYBT31wCR77d66TDebZvW7a3EuG2xfDsCGR+Bds6yRClS2xAMkggE1LdNSMmTYt3lkE3rFkGIMHzUZlPoQbZBqLLMqbE3dIKqEXqZpIW3bXdoWSw24UHdgO9aeLyRvxJtl03Rrustt5ek4g7gfFBIiOdqhwuEuyVRbk7S1q2XbSG1KekiRMHkTArO+OuM6PJcmS4ULXAllmuC5cMqbZRZXUN55RgBz1DtNWcws2XsqlhNK2VdjdfZ3MsX1hRG82FXad4nbbUwmCssLcuq+bqttotqLZJBQXruph5VxSwOkDeJHJqXKchnoVxs6F7boCxZVBLKNw6qTwQZnj0xcnsw8e4zcotr5ARyqW2fXdY6tTkSUQaepmG3SsASSSCZXu/Ctu5es3LNyw4sMtwWHKBfLBWGA2hQ2xgbAjcmSTzWAwxGJtkWnLK6LKuXS3yvWbQk7flUqAPWtjxF4je2Wt2kZjIW4xVlLtqCqttDuEDRsPi5NanXLyc45HxB4VFslTdsKy7LbHmM7HkCFQiSY5Mb1wuItkEgiCCQQeQRsQR613uf5kBcNu9Ny1cVblp1M37S3VFxQCY1gaoKNsQDBWuHx9sB2AYOJMMAQG9wGAI+orpHmy6pMKjIqY1ERVcwU1ERTVUpjQmipiKIGhNHFMRQBTGiNDFA1KnpqIVKlSoFSpUqBU1PSoHpxSpxQOKMUIohRT0aUFGrUGpk2c3cO5ayVVvU27bnb+k3FOn6RVv/AIvcv3dTANdO4ZFCPq7EG2ASay8DhnuOtu2CzsYUDkn5nYD3Ow71uZWRgsTLG1duLIVUvvoVzKnW1kdUeisB7kbVKsS5lbxKMPxSYgnSQPPV9UEHTDuJI70OXY5gjqTqtEqzrsWDcLcWdwwj+x2NV8xzi85GslY3iXHJnhjPei80tAMalG/TvsIg/SKy3HS5fljX3Q6S6xqbT8BXVrKlvy9xvxNX7+AvWrd17TpYt3XAe3buh3FthAtlSdRUDb71z+SZgQCm5VjBAJDCTuV5345BrsLmXXLKKGtoAYCWgZDSCwYtMn5zsP6RE87uV2x1Yy8vwtsNbV8K0M211nuKbiyNgCNP1A2BPetHF5xoAFktadf5dxuggqsQR0g7EH57TUpzR7V51a48EKGCHUpulRLR+XTJgAbQPejFkRabnSz6tgTp2ImefibnmI7VNOs8txmiTAlVssru6A61fTMPy/SRv32BHA771meKr7NLEWOAxAQi4JIjrHryFkmC3eujGcC2vlgDRtokdGk76l9jMzzBjsa5PxHjEUkAT+YE7sO259+/yqz2zllxyWa4lrgSSDoQICAAdKyRMcxMT6Vj3DWhdvxxvNZ90V2eaoTUZqQ0DVWaA0NGaEiiGpqVKiGimoqYigE0JFHQ0AmmojTRQDSp6aiFSpUqBUqVKgIU4pCnFA4oxQiiopUaUFEKCUVfwucXUtNaRyqMwdgsAllECW5genFZ4NGtFjWyi3auXCcRcZUVWdioBdiICok9ySBPAAJ7VLYUMxAlUJ45MSdMnuQDWXbFaeFvaSDWa1HQZVixhrinQDB+IwRpjsvruefSti94iL3Vdpe3ZEojSZYsSiEncgnqb2BG0gVzD3JE+v6E02GxcQNyd59/QVnTUyrtshm/ftyNRa4PMHcz1E7eszNdVjfC7Ih16epZkHcRDEb8GNVcZ4KzbyH1jTPUFLSSCRH2g8V1WdeKbly2RIiIJPoRBPzgn5UY24/xDd7ci2IEbCAZgetchiL5dx1AaohidIBIHJ7AcVfzPM56RuOPnFY2IcAbd6umttLOvDht2LNwQSys1wgiDvIKmYYRA2rmmb7V0PiG0Rh8IC6tFtpUMdSsXLdaMBEAxPt8q55hU8e9d/f615Nb5+fxEaEijIoa6OdAaEijIpiKMo6aiIpoopqRpUqIGmoiKagEihoyKGKAaVPTEUQ1KlSoFSpUqAwKIUwohRTgU9IUqBCjFCKMUBAVKoqNalWixMhq5bbiqYqzbaoq6m8b7VcssI9/71mpc2/arWHu8RM1FWXZljePWPvUwzIsukEmY2539Kp326iK2coysIodviIkeyn+5/as0ij/AMC2BZgWInSswP8AM3f6feony5Rq2+Gfqa2b17Yn6/6VQe+oUwdx7zU3XXkYl60YE9v98VAcFM7VfxV4EncT7fOnsFSefX9j/etuVrGxGDK78j1/1qqRXX2bKsCsz3E7c7EEe9c/mmA8t9vhPHt7VZWNs4imipCtBFUARQkVJTEUERFNRkUJFA1MRT0qATTEUcUJFAFNR0JoBNNRGmohU1KaVBKBTikKcUU9KlSoHFSLQCjWgMUatQUSiiplNSJzUaCrFuyTUVNa/WtvJ8qNxXJJXSurjcwyrH/6n6Vk2MMZr0j+H9lWuxcGzqyknnqB/v8AtXPPLU23hN1y+HyN3uSqyoj1g/4dhzXVv4PvXW+PR0ToLKjMAiFiNQkLqYieeKrZl4tsWzctWLasCSPM1gbjeUgE8zvImRWjk/iH8TiWdUbUuFuLoDB9wQ3SdpmF7TXPeV61dRQPgqzc8wC8NdoKLgi5pDncAGeqqlnwvhr+vQzKbTFGLIvUw7rpK7SDzPFdBlWDxMYp/wAOylyGTX0lyCBAkbGDP0rPyfLcTba4HVENwswlgevchTB2HO9XdS1TyjwxhMQ72zqXyjpYuuoMdwCotsrDdT3qGz4Sw91rlq2xV7RAdnWFM91KyeRG810PhzJr9vEs11bIRw0lbqHcByNg07swHFPlGT4kYly2GZRcIlgylREnqImrupftyp8FagRYuB2RilzfTpYQY6yAw+3FU888A4i3CwWMAmdgNpBD/CfT1FdZlmFvo+I1Ya8ut2uAlGAgAnkiJ24710GXZhAtW2Mzh0127g2JCxDK20jSdua1uscfP92wVJDAgjYg7EGoitdR48YHML4C6VVggXbbSB6Ae9c9as6nC77kDYSd66y8ZVStCRU5FCVoIIoSKmZKAigiIoamK0BWgCkac01AMUxFHTRQRkU1ERTUQMUqelQSUQpgKeilSFKnAoCUUYoRRCgNBVlEqqKnRqKt2bU10eAy1WHSRG1YOGgxXXeHXA2I3rNVbteH1O/2rYt4ZfIdVAclTAD6ZgTGoccVSzLMbS6UdwgYgPvwky0gbjaR9akyx7QzG+9oA2Hwly6gVYXX5YXjsRvXHKW11xuptZuXmvKge1YQKOlVspqOw5j5VPgdFpli1ZU+YpW6FKsh4hipEqe4O29ZmcZresKhtSpckEj4iAqnSDyB1TtWhkOftdsrevp5jK91CQYdwioyzPxEFo37GJ2qsT1t0ON8QPbhXcCRu6pvMdlLcc965XO83BA0XfNuEiLYtkMRvLFgxED3jnmszMszvXkCfhlRiQPNl+kTJPxR7cU6NbwtskmSeWO7M3p/27VakiaxluIufHd8of0oNTfVuPtWzl/hszticQD6h4/SuBx3iO7c4bQvoCZ+pG/2iqLY64oBW6ZMzsZH1PNT42/bXp7EcqxKr0YjX7XVKn/7of3FVLOYsHW3etMt06+YhgRvoeYYwSPWvOss8d4yzxdLr/TcGoR+4rssB4zs41PKv2wGP5eQT6oex/Wsayx6v/OTI8deGUc3sQrxcktcRhB1E9UfL09uaoZT/DzENaN3yxKyZa4qEEb9IJn610bqLZFq8ytZYko9wEhhEG28KeoTPG4rVwtg4sXrvStpCGCKT8BnSHcwTAHG1b+d1xn46vXl2I8HXyX0Wx0K9xodPgTdjz2Fc7Net6LWItXWswwtx5g0MhCvIDKSIcbHjf2ry7NbGi86+jH9d/710wyt9s5TXpVoClFNKa6MIilCRVima3UFUrQEVZa3UZSioaVGy0NABFCakIoCKAYpU5pURJSpUhRTiiApgKICgIU4pCiWgJVo1FMtGtBPa5rVGNIWA2n1g71seGvBP4jDfiNUqrlXUSICxzAJgyu/v9a6Zf4dYdfN1so0LJJMhRGoydTLMdtJNc7lG5i8yuXBXceDs00YVgE1u1u9aHEjWQZk9hJ296uN4Mwi2TcLKolQC3B1AEBdmmZnhYqxgsjSwxCbbiZ23gcbmf8AfFS2ZcX0s+J8xtEWktI7qsMS1sjrKhSD67KOPvRZPm2H/DXEuuLRTzHQFWBdrgEgbf4F+9LGXAgLMdKgSTuYHrtvQR/5pcZvaTK60xruZqwAtnUx2AUSZOwgCsTFZdfxBLAdKkACQW3nfSsnkbmI4FdwmKtojXLhUIkSWWRz/Sed+3ellvi3DXzfWwIuabr2bd5WYFtAlk1EjUYJ0+lPXpeOKHgjEQCRE+zesTuBP0BqZ/AF/YfDP+FuJ9H0sfoPvXqWZYS8tqwEG7XlW50gnRqYESQYXj71BmFi9buYZEJCsW80QN5fyxqkcf61neS8eV/+hMRME+v5GHeJhoaO+wNCvhHFITsOkFpOpF6d/icAA7bTHavVfwl5MRaQD+Wy3Q4KggtLhRJGx6dvrU+Gw90XLqkbBLTI0dYZvM1dXf4RT5ZHHB4LFs1rRfTUJgzwWWDIYcHcSK28jyVHZxbXTIGoyYAJiTJ7etbeNypXtKWQqSsbHeWSWOrkc7DgSa55MM+H1C1fuprGlupTK+m67fPms61V3ucR+EcnbyboZ1X+UemQHYww0sDvyFO3qO1eb+KcOUxl5TsQ39hXdYLBlXW4t19StIMqdwe4IIPyrm/4hYdjiBeYsz3pZ3IAWVhQAFAA2Arp4/1jPrkjQ0ZFCa6uZBqIPUZppoLANLyagD1Nbv0EbWKhe3WrYINS4jLARK8+lGvbAIoSKs4nDFTBEVXogYpUiKegelQMadWoJBRTFMlaGVZeb11LYZFLnSGuHSgJ41NBigoC5Rhq7fxH/CrFYOwb15rAUQNru8/0gEDUfYelcM6GeaCZas4cAkz2E1URTWimHZTa3EXQjRvv1FQGExyCeKDq8JiMbayxGtaEsXbz9UqbjPC7Q3wqPLHHNdtlOZ3TgW87CXLty+NRe15YQoylATv0NpU7RBiuJTAKzuG0gKxHwjcgkbfQE1LYzQYO4GA1RIAV7iAgjkFCCNj+prnetOqObDE4fyrODvMEddRNyyCGW2qgCTvutWrlwveLNYuWSzlgr6NkIUD4Se4b9K4HFZ0rNNq0LQMyA91tRJ5OvUftW74NxJuPvyGI3nss96ukrXzpR5bggkEbheT8qV3YfaizgiG1GB3ImeduBO5gfWq2eMy2+kSxOkAesc/QVn7WelPB31OKBeyl62ms6Lh6GkaQYgjY9yKgw+CRLjubFncXNAVmUozfAymPymK1MuwRXC2WYAGcQCdpMG3En2/vWliLd02nV0UWwl1hsdjavi0pXfkg7+tFYFjAY64oZjduDeH/ABFsncyYDMGG4/SrCvbtgLilv+dMr/Ok6DxGnVvqDHasgI5Zv5hVZIhRvt7n5+laeX4UKZA3PJMlj82O9SidsCLm9r8ShEFXu39RBmZVAszJPJHNTi1iLdwOMTiIAggONUf4S4K/Q/etrL8L0FokgEgdyQJiitguGDBZAUynENOx3O+1Ta6VMlzy61qLt+27DUWtXV0XhuRqQrs0AL2jqrnsyKYp0tvf/D23ku2hmcCCQCo4G1W8fahpEggyCpKsD6qRuPpWVjMbeZ1LObgG3UeqD78GrrfUih4fypbF94vN5YDfHaKrcAYAQZ2JBkfKtzxiVOV3XSDNywuof0lm1Cfcqv2rRwAtMhUK/mabjauxNrQWBExEOI70+ZZT5+Ea01w20KajCq5ZrbhlABOr14q7/wBSzXXjfljST3BAHEQQ0+/YVAwrs81yPDjDp5a3/Pk69RtC3p3jTBmeP1rns8wKW7reVr8okaDcjWekE6gPea6S7TTKNCaNhQEVUNSpUqA1uRV+xmUbHes2lQbOZ5laZAFG+jS5d2IL76biADoMQNMkE71huKdqFjQR6qVCT7UqBafpQgUdxaBaImU1oZdjPLcMOQZrM103m0V23ir+IeIxttEusISSAoA3IiTHJrjbjTQm5QvcoJrN4/SvSPChS4kuFOnyVEgbAMSYJ45rzBbhrr8sviy5ti4HM2TK7A6lVtIHeCSPpPesZzcaxvXTZPnVu0buuz5utmI69OmVdT+Uz8c/SliMQLl1nVdCsZCzOkQBExvxXNHGQRFbuXnUBTSba+Etj0/StTIbE4ggAT24G+kd+KpYJKuZLf032+v6KtEWc9wFy2QL6C2HJ0g3bZJ09Q4b2H12E1XzYQU9y3/Sa5fP/FF3EX01sbmg7THGokDt6VoeJ83i9YUEbsQR3+HY011fpeyy8xJUklAGKqT0gkjVA94FWsXiGKkFm0nkajHrxPrWVlj/AM5v8v8AetO/x71NLtiYcSzf52rbwFisrKgDcaeztMbGJr0nC+H7AtF0vMw3gsFgEDcdKiY+ppYbQ5QQsTVjNLiKp0iJ34iakyVALrAQxEBT2Ed61Meq3bbKwB5X5MBIIP2rlvumnmmZLM1h3Vhh8xXfZbkIuoWdiBIACozHfaTA2G9c14iyo2bhU9j966SMrmBx0WwgVR0suqOqH06t/fQo+lZnizLfNtWetk06/h7zH+lT4NuKnzQTZT5uKk9rXP5Hg7nmhQVuMFeC4H5UJB53Mgb+9Yv8RcILeIYABepDpX4QXtKxAHbcmtPFCucz7/4/+Yfsa3PbLn6YpTXDtSw5kxW0N5NAyVemmKL3H70XShTGrjYYdv3rPxjFTH1FEEx2pE1HZvzsaYmgTIJpUtVKgAvvTMKjLVp5Bmv4e8t027d2NQ0XQSjB1ZDMEEETIIOxFEZ0U1SXDuYEb/75qOgdqJtOlYLat9QIGkemkzJ95A+tRikaAlNaOBEvMtAj3MDsKHJk1Ep5SXGuAIhbXKGQdaaWEmARvI3O1WbTqjMjRCsTrAMzpKhTvBE78c96BfiNJA/Ue+3euxyK9qHPodu09vnXIXY1KZBE947/ACrpfDN9FYFimxmGaNR4jYgxtHM71Krr7d/Qv1A+81lWcxOq8Rz16d/YLt9q0cxebZdCmkiYDbDq2iTuJ25rksFeU+ahFt3uSLbeYVKmSJQKwDE7CG9eN6g5+ziCXkT6/rVvxDji15JIlUXcH2mfY1DlWBLOjalUTEswCyBMHf8Aeoc/wmjEMoiNiIM7EA8/WtDvvDuIL3GMflX9T7/OnsZzrxXlk6Y8wQR8TbQAewEN84rO8O4kqLhVk1i2GGs7dIBMx/vesvLsxD4vzrjqqsHuXIaANigHc6p0wPkayrcv4jQWbjqbV7rqIIPevTPDefh8vtTEjX5gPxKAzCSCIBG0714w2aW75gNKqWLTsTLbc9jP9quvny7oreQAHB/nOVdtLdZBMLJgQNqzlONYvUrPiK1ZQ3J21WQNUAnUUJ0BtyYbgCYrfwueLdss1vpElSYA6j7HnnmvLf4guiWVRHVh5lllKMCGAVYIgnbuDVpM58vBOQRqa8qruATBR2j1gAk1j49XfHoGXXmW1YKONE9QkA6XaDM9tvbmuV8a4v8A9ww9NI+kCskeIlGi2LvUptEpqPBZG44Ihqbxq5GIDdnAI+1WXdLFzBncD1Fa2b21TDKrWtNwnUHLHdTJHTMfX2rl8FmQbE2lUggC6jezLpJFa+a3T+HJ7B3H2I2n61tiqB8PXLttXtFHLllFsOBc6QWJKmBECea88zu4SSPStnE5iZMEjbsa5vHN1kc7f3qwULtBaeGBqaxZ1uFmJqqa0jbw2DNx1Rd2ZlVdwJLGBudhUmfZNdwtxrV5dNxY1LIMSJG6kjgioExCKE0XNfShYhWXS5ALIZ50naRseRR5vjke4Ql03gFU62UqSxXrENuQGkT35qKoh6t4zw3iDhBighaxr0apTZ/TTOr9KrHPkGGaz+Htly4YYg6vNVREoBOmDH6n2IptnVzy/LDEJM6ZOktxq08THeqiZVUqOxgVAuFYyBv8t/0qsmKI96VrFMCCDEdxzQT/AIb501XLefGOo7/IH9SKehxjUaNEGlSoiRsO3li5HQWKTI+IAMRHPBFRA01KgY0hSpUFqyWJhTvwDxSshQ38zUQJ2UgEntuZjkHj225CpUElq6u87REAdwZ4JnjbmhXGkncDaY+ZpUqArmIWNtQJmRsRGxAB5PfkUyXxv2kHkTvtt/3p6VFRM8GKM3RPv/ce9KlRDtdjeZJ5Efv6zUbODz+g/alSoGs3APWpr7AsQDIkwY5HYwfpSpUVGl/TP6fT/f6VPcxsjTqYzv8AJvbf077UqVER2mkjqM8f8oHYn2B2q0+buxEu7D8upmMD0/8AFKlRTYbNmUmGYS25E6gOSVM8nf7VKmau4aXbaXIJJBJ3O3Y+/tSpUEL47bk7wDv6c/rVd8X96VKgezjisOPinb0qN7wIJ7kn5b70qVERpdInfmo7dwgyKVKgVxpM0JFKlQKlSpUCpUqV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BQUExQVFBQVFxUWFBUUFBUVFRcUFRcYFRgWFBUXHCYeGBwjHBcXHy8gIycpLCwsFyAxNTAqNSYsLCkBCQoKDgwOGA8PGikkHR0sLCwpLCwsKSksLCwpKSwpKSwpLCwsLCwsLCwsLCkpLCkpLCwsLCwsLCwpKSwpKSwpKf/AABEIALcBEwMBIgACEQEDEQH/xAAcAAABBQEBAQAAAAAAAAAAAAACAAEDBAUGBwj/xAA9EAACAQIFAgQEBAQEBQUAAAABAhEAAwQFEiExIkEGE1FhMnGBkRRCobEHI1LBYnLR8BWCsuHxFiQzkqL/xAAYAQEBAQEBAAAAAAAAAAAAAAAAAQIDBP/EACARAQEAAwACAwEBAQAAAAAAAAABAhEhAzESQWGxUSL/2gAMAwEAAhEDEQA/APFKempxQOKIUwohRTgU8UgKICgYCiC1dXBMbIfy2CBivm6W0k/0lj0kj233qJcOSARvJ0wNzO0be87fKghC0Rtkcjnf6HvWjZyK61p7oQlLbabhH5G9HXle4kiJBHIoRY3XzCSikIxQgsFmZWfZtjx8qixRC0+mtXPbCnE3jaWLZOsBAdKo4VgI7AFwPtSxCWxZsaQTdId7hPw6SdCKq/JWcnmXHpTbUjNVJrUt4JnsAhCRbD6mA2VWYQWPbqJApZBgxcvIjMLakjVcbhF4JP3iPUitjxFnIuqLVi35WFQsEUb62WP5txvz3CCPkGgRJmb61Jdccx+FMFuwIH1PAH2J+lR+Wa3rGGN7TaQBUQG45M6QdgzuQCSB0qAJPYCWrosb4D8q1iD8Q8u3esXJB1Ipi6qwer4wZA4RTtqFNrcNPPCtRstXsRhiKrMtVixXIpjUjLQGiBpjRGmqsgNMaI0xFABpjRkUMUA0qeKaiFSpUqBUqVKgVNT0qBqVOKagenpqKgejFCKtYDF+WxbQjnS6gOJUF106o9QCY9DB7UVDRJRNfJ5+XH1pkoO3yPF3cNh3XB4jC3Wu6Tdt6HF4hQYQLfUJcXcyqyT7iKw8xtW2Oq0PLf8APZ6tIY8+SW309tDbjsSOKuVZkbFzWqoSOBcRXX5FXBB/f0IrexuNw+NKlLf4fEyBFuWsXTP5OXtP6fEv+Xms+urEOVeJHF9bpbcgJiSRqF6xsrG4hPW2jY9zAb4pNBmGWo15fwxm3dCi2XhWEsLZS6eNQJEn0IPrVbD4Em9pc+U2qCboYBT31wCR77d66TDebZvW7a3EuG2xfDsCGR+Bds6yRClS2xAMkggE1LdNSMmTYt3lkE3rFkGIMHzUZlPoQbZBqLLMqbE3dIKqEXqZpIW3bXdoWSw24UHdgO9aeLyRvxJtl03Rrustt5ek4g7gfFBIiOdqhwuEuyVRbk7S1q2XbSG1KekiRMHkTArO+OuM6PJcmS4ULXAllmuC5cMqbZRZXUN55RgBz1DtNWcws2XsqlhNK2VdjdfZ3MsX1hRG82FXad4nbbUwmCssLcuq+bqttotqLZJBQXruph5VxSwOkDeJHJqXKchnoVxs6F7boCxZVBLKNw6qTwQZnj0xcnsw8e4zcotr5ARyqW2fXdY6tTkSUQaepmG3SsASSSCZXu/Ctu5es3LNyw4sMtwWHKBfLBWGA2hQ2xgbAjcmSTzWAwxGJtkWnLK6LKuXS3yvWbQk7flUqAPWtjxF4je2Wt2kZjIW4xVlLtqCqttDuEDRsPi5NanXLyc45HxB4VFslTdsKy7LbHmM7HkCFQiSY5Mb1wuItkEgiCCQQeQRsQR613uf5kBcNu9Ny1cVblp1M37S3VFxQCY1gaoKNsQDBWuHx9sB2AYOJMMAQG9wGAI+orpHmy6pMKjIqY1ERVcwU1ERTVUpjQmipiKIGhNHFMRQBTGiNDFA1KnpqIVKlSoFSpUqBU1PSoHpxSpxQOKMUIohRT0aUFGrUGpk2c3cO5ayVVvU27bnb+k3FOn6RVv/AIvcv3dTANdO4ZFCPq7EG2ASay8DhnuOtu2CzsYUDkn5nYD3Ow71uZWRgsTLG1duLIVUvvoVzKnW1kdUeisB7kbVKsS5lbxKMPxSYgnSQPPV9UEHTDuJI70OXY5gjqTqtEqzrsWDcLcWdwwj+x2NV8xzi85GslY3iXHJnhjPei80tAMalG/TvsIg/SKy3HS5fljX3Q6S6xqbT8BXVrKlvy9xvxNX7+AvWrd17TpYt3XAe3buh3FthAtlSdRUDb71z+SZgQCm5VjBAJDCTuV5345BrsLmXXLKKGtoAYCWgZDSCwYtMn5zsP6RE87uV2x1Yy8vwtsNbV8K0M211nuKbiyNgCNP1A2BPetHF5xoAFktadf5dxuggqsQR0g7EH57TUpzR7V51a48EKGCHUpulRLR+XTJgAbQPejFkRabnSz6tgTp2ImefibnmI7VNOs8txmiTAlVssru6A61fTMPy/SRv32BHA771meKr7NLEWOAxAQi4JIjrHryFkmC3eujGcC2vlgDRtokdGk76l9jMzzBjsa5PxHjEUkAT+YE7sO259+/yqz2zllxyWa4lrgSSDoQICAAdKyRMcxMT6Vj3DWhdvxxvNZ90V2eaoTUZqQ0DVWaA0NGaEiiGpqVKiGimoqYigE0JFHQ0AmmojTRQDSp6aiFSpUqBUqVKgIU4pCnFA4oxQiiopUaUFEKCUVfwucXUtNaRyqMwdgsAllECW5genFZ4NGtFjWyi3auXCcRcZUVWdioBdiICok9ySBPAAJ7VLYUMxAlUJ45MSdMnuQDWXbFaeFvaSDWa1HQZVixhrinQDB+IwRpjsvruefSti94iL3Vdpe3ZEojSZYsSiEncgnqb2BG0gVzD3JE+v6E02GxcQNyd59/QVnTUyrtshm/ftyNRa4PMHcz1E7eszNdVjfC7Ih16epZkHcRDEb8GNVcZ4KzbyH1jTPUFLSSCRH2g8V1WdeKbly2RIiIJPoRBPzgn5UY24/xDd7ci2IEbCAZgetchiL5dx1AaohidIBIHJ7AcVfzPM56RuOPnFY2IcAbd6umttLOvDht2LNwQSys1wgiDvIKmYYRA2rmmb7V0PiG0Rh8IC6tFtpUMdSsXLdaMBEAxPt8q55hU8e9d/f615Nb5+fxEaEijIoa6OdAaEijIpiKMo6aiIpoopqRpUqIGmoiKagEihoyKGKAaVPTEUQ1KlSoFSpUqAwKIUwohRTgU9IUqBCjFCKMUBAVKoqNalWixMhq5bbiqYqzbaoq6m8b7VcssI9/71mpc2/arWHu8RM1FWXZljePWPvUwzIsukEmY2539Kp326iK2coysIodviIkeyn+5/as0ij/AMC2BZgWInSswP8AM3f6feony5Rq2+Gfqa2b17Yn6/6VQe+oUwdx7zU3XXkYl60YE9v98VAcFM7VfxV4EncT7fOnsFSefX9j/etuVrGxGDK78j1/1qqRXX2bKsCsz3E7c7EEe9c/mmA8t9vhPHt7VZWNs4imipCtBFUARQkVJTEUERFNRkUJFA1MRT0qATTEUcUJFAFNR0JoBNNRGmohU1KaVBKBTikKcUU9KlSoHFSLQCjWgMUatQUSiiplNSJzUaCrFuyTUVNa/WtvJ8qNxXJJXSurjcwyrH/6n6Vk2MMZr0j+H9lWuxcGzqyknnqB/v8AtXPPLU23hN1y+HyN3uSqyoj1g/4dhzXVv4PvXW+PR0ToLKjMAiFiNQkLqYieeKrZl4tsWzctWLasCSPM1gbjeUgE8zvImRWjk/iH8TiWdUbUuFuLoDB9wQ3SdpmF7TXPeV61dRQPgqzc8wC8NdoKLgi5pDncAGeqqlnwvhr+vQzKbTFGLIvUw7rpK7SDzPFdBlWDxMYp/wAOylyGTX0lyCBAkbGDP0rPyfLcTba4HVENwswlgevchTB2HO9XdS1TyjwxhMQ72zqXyjpYuuoMdwCotsrDdT3qGz4Sw91rlq2xV7RAdnWFM91KyeRG810PhzJr9vEs11bIRw0lbqHcByNg07swHFPlGT4kYly2GZRcIlgylREnqImrupftyp8FagRYuB2RilzfTpYQY6yAw+3FU888A4i3CwWMAmdgNpBD/CfT1FdZlmFvo+I1Ya8ut2uAlGAgAnkiJ24710GXZhAtW2Mzh0127g2JCxDK20jSdua1uscfP92wVJDAgjYg7EGoitdR48YHML4C6VVggXbbSB6Ae9c9as6nC77kDYSd66y8ZVStCRU5FCVoIIoSKmZKAigiIoamK0BWgCkac01AMUxFHTRQRkU1ERTUQMUqelQSUQpgKeilSFKnAoCUUYoRRCgNBVlEqqKnRqKt2bU10eAy1WHSRG1YOGgxXXeHXA2I3rNVbteH1O/2rYt4ZfIdVAclTAD6ZgTGoccVSzLMbS6UdwgYgPvwky0gbjaR9akyx7QzG+9oA2Hwly6gVYXX5YXjsRvXHKW11xuptZuXmvKge1YQKOlVspqOw5j5VPgdFpli1ZU+YpW6FKsh4hipEqe4O29ZmcZresKhtSpckEj4iAqnSDyB1TtWhkOftdsrevp5jK91CQYdwioyzPxEFo37GJ2qsT1t0ON8QPbhXcCRu6pvMdlLcc965XO83BA0XfNuEiLYtkMRvLFgxED3jnmszMszvXkCfhlRiQPNl+kTJPxR7cU6NbwtskmSeWO7M3p/27VakiaxluIufHd8of0oNTfVuPtWzl/hszticQD6h4/SuBx3iO7c4bQvoCZ+pG/2iqLY64oBW6ZMzsZH1PNT42/bXp7EcqxKr0YjX7XVKn/7of3FVLOYsHW3etMt06+YhgRvoeYYwSPWvOss8d4yzxdLr/TcGoR+4rssB4zs41PKv2wGP5eQT6oex/Wsayx6v/OTI8deGUc3sQrxcktcRhB1E9UfL09uaoZT/DzENaN3yxKyZa4qEEb9IJn610bqLZFq8ytZYko9wEhhEG28KeoTPG4rVwtg4sXrvStpCGCKT8BnSHcwTAHG1b+d1xn46vXl2I8HXyX0Wx0K9xodPgTdjz2Fc7Net6LWItXWswwtx5g0MhCvIDKSIcbHjf2ry7NbGi86+jH9d/710wyt9s5TXpVoClFNKa6MIilCRVima3UFUrQEVZa3UZSioaVGy0NABFCakIoCKAYpU5pURJSpUhRTiiApgKICgIU4pCiWgJVo1FMtGtBPa5rVGNIWA2n1g71seGvBP4jDfiNUqrlXUSICxzAJgyu/v9a6Zf4dYdfN1so0LJJMhRGoydTLMdtJNc7lG5i8yuXBXceDs00YVgE1u1u9aHEjWQZk9hJ296uN4Mwi2TcLKolQC3B1AEBdmmZnhYqxgsjSwxCbbiZ23gcbmf8AfFS2ZcX0s+J8xtEWktI7qsMS1sjrKhSD67KOPvRZPm2H/DXEuuLRTzHQFWBdrgEgbf4F+9LGXAgLMdKgSTuYHrtvQR/5pcZvaTK60xruZqwAtnUx2AUSZOwgCsTFZdfxBLAdKkACQW3nfSsnkbmI4FdwmKtojXLhUIkSWWRz/Sed+3ellvi3DXzfWwIuabr2bd5WYFtAlk1EjUYJ0+lPXpeOKHgjEQCRE+zesTuBP0BqZ/AF/YfDP+FuJ9H0sfoPvXqWZYS8tqwEG7XlW50gnRqYESQYXj71BmFi9buYZEJCsW80QN5fyxqkcf61neS8eV/+hMRME+v5GHeJhoaO+wNCvhHFITsOkFpOpF6d/icAA7bTHavVfwl5MRaQD+Wy3Q4KggtLhRJGx6dvrU+Gw90XLqkbBLTI0dYZvM1dXf4RT5ZHHB4LFs1rRfTUJgzwWWDIYcHcSK28jyVHZxbXTIGoyYAJiTJ7etbeNypXtKWQqSsbHeWSWOrkc7DgSa55MM+H1C1fuprGlupTK+m67fPms61V3ucR+EcnbyboZ1X+UemQHYww0sDvyFO3qO1eb+KcOUxl5TsQ39hXdYLBlXW4t19StIMqdwe4IIPyrm/4hYdjiBeYsz3pZ3IAWVhQAFAA2Arp4/1jPrkjQ0ZFCa6uZBqIPUZppoLANLyagD1Nbv0EbWKhe3WrYINS4jLARK8+lGvbAIoSKs4nDFTBEVXogYpUiKegelQMadWoJBRTFMlaGVZeb11LYZFLnSGuHSgJ41NBigoC5Rhq7fxH/CrFYOwb15rAUQNru8/0gEDUfYelcM6GeaCZas4cAkz2E1URTWimHZTa3EXQjRvv1FQGExyCeKDq8JiMbayxGtaEsXbz9UqbjPC7Q3wqPLHHNdtlOZ3TgW87CXLty+NRe15YQoylATv0NpU7RBiuJTAKzuG0gKxHwjcgkbfQE1LYzQYO4GA1RIAV7iAgjkFCCNj+prnetOqObDE4fyrODvMEddRNyyCGW2qgCTvutWrlwveLNYuWSzlgr6NkIUD4Se4b9K4HFZ0rNNq0LQMyA91tRJ5OvUftW74NxJuPvyGI3nss96ukrXzpR5bggkEbheT8qV3YfaizgiG1GB3ImeduBO5gfWq2eMy2+kSxOkAesc/QVn7WelPB31OKBeyl62ms6Lh6GkaQYgjY9yKgw+CRLjubFncXNAVmUozfAymPymK1MuwRXC2WYAGcQCdpMG3En2/vWliLd02nV0UWwl1hsdjavi0pXfkg7+tFYFjAY64oZjduDeH/ABFsncyYDMGG4/SrCvbtgLilv+dMr/Ok6DxGnVvqDHasgI5Zv5hVZIhRvt7n5+laeX4UKZA3PJMlj82O9SidsCLm9r8ShEFXu39RBmZVAszJPJHNTi1iLdwOMTiIAggONUf4S4K/Q/etrL8L0FokgEgdyQJiitguGDBZAUynENOx3O+1Ta6VMlzy61qLt+27DUWtXV0XhuRqQrs0AL2jqrnsyKYp0tvf/D23ku2hmcCCQCo4G1W8fahpEggyCpKsD6qRuPpWVjMbeZ1LObgG3UeqD78GrrfUih4fypbF94vN5YDfHaKrcAYAQZ2JBkfKtzxiVOV3XSDNywuof0lm1Cfcqv2rRwAtMhUK/mabjauxNrQWBExEOI70+ZZT5+Ea01w20KajCq5ZrbhlABOr14q7/wBSzXXjfljST3BAHEQQ0+/YVAwrs81yPDjDp5a3/Pk69RtC3p3jTBmeP1rns8wKW7reVr8okaDcjWekE6gPea6S7TTKNCaNhQEVUNSpUqA1uRV+xmUbHes2lQbOZ5laZAFG+jS5d2IL76biADoMQNMkE71huKdqFjQR6qVCT7UqBafpQgUdxaBaImU1oZdjPLcMOQZrM103m0V23ir+IeIxttEusISSAoA3IiTHJrjbjTQm5QvcoJrN4/SvSPChS4kuFOnyVEgbAMSYJ45rzBbhrr8sviy5ti4HM2TK7A6lVtIHeCSPpPesZzcaxvXTZPnVu0buuz5utmI69OmVdT+Uz8c/SliMQLl1nVdCsZCzOkQBExvxXNHGQRFbuXnUBTSba+Etj0/StTIbE4ggAT24G+kd+KpYJKuZLf032+v6KtEWc9wFy2QL6C2HJ0g3bZJ09Q4b2H12E1XzYQU9y3/Sa5fP/FF3EX01sbmg7THGokDt6VoeJ83i9YUEbsQR3+HY011fpeyy8xJUklAGKqT0gkjVA94FWsXiGKkFm0nkajHrxPrWVlj/AM5v8v8AetO/x71NLtiYcSzf52rbwFisrKgDcaeztMbGJr0nC+H7AtF0vMw3gsFgEDcdKiY+ppYbQ5QQsTVjNLiKp0iJ34iakyVALrAQxEBT2Ed61Meq3bbKwB5X5MBIIP2rlvumnmmZLM1h3Vhh8xXfZbkIuoWdiBIACozHfaTA2G9c14iyo2bhU9j966SMrmBx0WwgVR0suqOqH06t/fQo+lZnizLfNtWetk06/h7zH+lT4NuKnzQTZT5uKk9rXP5Hg7nmhQVuMFeC4H5UJB53Mgb+9Yv8RcILeIYABepDpX4QXtKxAHbcmtPFCucz7/4/+Yfsa3PbLn6YpTXDtSw5kxW0N5NAyVemmKL3H70XShTGrjYYdv3rPxjFTH1FEEx2pE1HZvzsaYmgTIJpUtVKgAvvTMKjLVp5Bmv4e8t027d2NQ0XQSjB1ZDMEEETIIOxFEZ0U1SXDuYEb/75qOgdqJtOlYLat9QIGkemkzJ95A+tRikaAlNaOBEvMtAj3MDsKHJk1Ep5SXGuAIhbXKGQdaaWEmARvI3O1WbTqjMjRCsTrAMzpKhTvBE78c96BfiNJA/Ue+3euxyK9qHPodu09vnXIXY1KZBE947/ACrpfDN9FYFimxmGaNR4jYgxtHM71Krr7d/Qv1A+81lWcxOq8Rz16d/YLt9q0cxebZdCmkiYDbDq2iTuJ25rksFeU+ahFt3uSLbeYVKmSJQKwDE7CG9eN6g5+ziCXkT6/rVvxDji15JIlUXcH2mfY1DlWBLOjalUTEswCyBMHf8Aeoc/wmjEMoiNiIM7EA8/WtDvvDuIL3GMflX9T7/OnsZzrxXlk6Y8wQR8TbQAewEN84rO8O4kqLhVk1i2GGs7dIBMx/vesvLsxD4vzrjqqsHuXIaANigHc6p0wPkayrcv4jQWbjqbV7rqIIPevTPDefh8vtTEjX5gPxKAzCSCIBG0714w2aW75gNKqWLTsTLbc9jP9quvny7oreQAHB/nOVdtLdZBMLJgQNqzlONYvUrPiK1ZQ3J21WQNUAnUUJ0BtyYbgCYrfwueLdss1vpElSYA6j7HnnmvLf4guiWVRHVh5lllKMCGAVYIgnbuDVpM58vBOQRqa8qruATBR2j1gAk1j49XfHoGXXmW1YKONE9QkA6XaDM9tvbmuV8a4v8A9ww9NI+kCskeIlGi2LvUptEpqPBZG44Ihqbxq5GIDdnAI+1WXdLFzBncD1Fa2b21TDKrWtNwnUHLHdTJHTMfX2rl8FmQbE2lUggC6jezLpJFa+a3T+HJ7B3H2I2n61tiqB8PXLttXtFHLllFsOBc6QWJKmBECea88zu4SSPStnE5iZMEjbsa5vHN1kc7f3qwULtBaeGBqaxZ1uFmJqqa0jbw2DNx1Rd2ZlVdwJLGBudhUmfZNdwtxrV5dNxY1LIMSJG6kjgioExCKE0XNfShYhWXS5ALIZ50naRseRR5vjke4Ql03gFU62UqSxXrENuQGkT35qKoh6t4zw3iDhBighaxr0apTZ/TTOr9KrHPkGGaz+Htly4YYg6vNVREoBOmDH6n2IptnVzy/LDEJM6ZOktxq08THeqiZVUqOxgVAuFYyBv8t/0qsmKI96VrFMCCDEdxzQT/AIb501XLefGOo7/IH9SKehxjUaNEGlSoiRsO3li5HQWKTI+IAMRHPBFRA01KgY0hSpUFqyWJhTvwDxSshQ38zUQJ2UgEntuZjkHj225CpUElq6u87REAdwZ4JnjbmhXGkncDaY+ZpUqArmIWNtQJmRsRGxAB5PfkUyXxv2kHkTvtt/3p6VFRM8GKM3RPv/ce9KlRDtdjeZJ5Efv6zUbODz+g/alSoGs3APWpr7AsQDIkwY5HYwfpSpUVGl/TP6fT/f6VPcxsjTqYzv8AJvbf077UqVER2mkjqM8f8oHYn2B2q0+buxEu7D8upmMD0/8AFKlRTYbNmUmGYS25E6gOSVM8nf7VKmau4aXbaXIJJBJ3O3Y+/tSpUEL47bk7wDv6c/rVd8X96VKgezjisOPinb0qN7wIJ7kn5b70qVERpdInfmo7dwgyKVKgVxpM0JFKlQKlSpUCpUqV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hQSEBUUEhQVFBUUFBcWFBQUFRUUFRQUFhQXFBQVFRgYHSYeFxkkGRQUHy8gIycpLCwsFx4xNTAqNSYrLCkBCQoKDgwOGg8PFyweHBwsKSwsLCwsKSwsKSksKSkpKSksKSksLCkpKSksKSksLCksKSwsKSkpKSwpKSwsKTUsKf/AABEIALcBEwMBIgACEQEDEQH/xAAbAAABBQEBAAAAAAAAAAAAAAACAAEDBAUGB//EADwQAAIBAwMCBAMGBQIFBQAAAAECEQADIQQSMQVBBhNRYSJxgSMykaGx8BRCUsHRsuFicoKi8QczkrPS/8QAGQEBAQEBAQEAAAAAAAAAAAAAAAECAwQF/8QAIBEBAQEAAgIDAQEBAAAAAAAAAAERAiESMQNBUWEicf/aAAwDAQACEQMRAD8A8Up6anqIcU9NT0DinpqcUBClTCiFA9KKVEBQICnFKKeKBwKICmipFtn07T9PWgLyjAPYkgH5RP8AqFSWxQAVMi1lqNfpcBHJVz8MArgKxP8APjIgNjH5Vu9E8O3ChvowQoN9sEfFc2ttbZOMTBHOeDmsVepF2+6tpSRvWyuwETztmGIBMTXS9Ml76eQqjZAUXBuNw5UufvLM7ZAxLCK53ON2Po8OXHlwyz19ptOBp0tXLdtd2z4suYZTdRgwnEh0J+kc0z+HgdNd1F0y24AIAqwWO4tGMegUd/QV0FzT3X00AFVBKXGbbt2ERucnH3gBkYwe1YNzpPK24aOe248mB8+Pr3rXn914PknbC0lx7b7rR2P2cASJGSpP3fmIPvU13pDIdrg7syD2Mwc/Su78M+FnuWQ+0LhjgD4jiF9pg9jFXNV4V3uGVbnxNubcQSiqolX/AOKZyOwGKzteblLXMt4UU27Atgs77yWghXX7wKz/AEw6njIHMiehbwnbT7O2W2vYL3LqncWt7UcAL2BuIfoa0l6ULd5kVW2q260Q0hAJV5HMGDPyHNX9AQbjOgchLS2tuNzEiJP9IgDNa/jPjrhdV4YKsTetrCWbdtVBCfGy4d9uTEO7HmFrg+p6QK7BW3AEw0FdwnBg5E+le0dc0T3IFpmN9lggONtuztAMtwpaBwe8fPhfEfg57NkvsLgMJvBoQSI2hSJPxGN3HpVZsx53eWqzir+pWqVytNxA1RNUrVG1VuImoTRmgNFDQ0RpjRTUqVKgip6aiFFKnphT0D04pqegcU4phRCgIUQoRRCgcCpbdokgAEkgkD2Ekn8AfwoBUts/v9/SgSCphbMA8ScHjj9iisacn7omPkav29MIHBxI4nj2/frUVSW1BjBiTP7+VSadPiAJ27oE8gAkSTGYAzjOKO7ZJMcmT+NALcHPI7UHR9C0No3WlHvomSwPlJtDDc7kglF2zE5mPcHoR1KyoRUtwcs7EiS5t7VEfyor5jkjnmK5HonW3sMCplQ6O1sybdwoZXzF4YA+tTP1FndnOWYlifcn9/Kpym+nf4/m8N/ruLdy5bDJbvEyoUKBKv5mXUTiMzn0Peo9NqXO1VCWjt2l8DcM4ck4J/VV71R0B+yF482yoABKEydytuGd3PyAHtRC+GQM4IyRuIO1jz97vHp7g5k1hzvy16N4P655wZcEBQYUbRPE57nnH5VtKpN4lQAVWDJBOcgyJjjg4rzjorLpyLjGZPw/eHbJKkTgcVpdO8Tk6ks7kAsZMyNoPw4pK8957e3c2tKbYJncScHsJ7gVj39StobGQtJmNineD6Ce+flmKu6PqZvNHEGQew9J96HUeILe5Rjce7R8IifmMEH5TWjY5zxR1i7ZVNge2SD8TFSxBJMAg/DGcDNea9f6215paAYAMFjJAjc24mTXU+IvELAPbuKlyJVWLM2w9yhDbfTtXD9U6u9xVViCEnado3Z7FolhjuTHap9ud7Y2oNUnq1daqlw1tqIWqNqkao2pHSI2oTRmgNVQmhiiNDQNSp5pUEVIU1OKKenpqegenpqegcU4phTigIUYNAKIUEiGpFNRKKmQUE1o1esEoQxg84gGqFs1aV5GTMVBMWMz2P7/AL1C2TOa0ejdNN9xbUqC52rvbaJ5kntAFVruk2uykztJWROYMSJ+VRrOtDpLO5lUdyB+JitLTaYrcKsIIaCIjg+9T+HNcbNxANkMw3lktkrJiQzAlYmceld5e8NnUKbxIADlfhRFh5wo2/FcJEfejnExWN5eeZ01OMs3WdotMPLE4DIyr3nkGYMiS3+0Ux6TctAM6AKo3jeVBYnGFJ3HAHwieCe9alvw8bLBHneRKKIgvIBQk/IqCP5gPnVXrOnVT9m0ystKlYPcGe4710xixj6vXFiGnvAgYA9AKv8AStVb2P5iSTBR8giPlggzx7Vh6myVjmCafUa3YMGZHftB7Vixxsdvf8SeWkWxClQJ7k92MHBgn8TXO3dfuJJLT7+3HPIwKxLWv4ByAZPt61X1uukmMCe0xHaBUxjB9Q124nOOx4rFv3aK7fnvVS49akWRHcaq7mpHaoWNaaAxoGoiaA0jcAaEmiNCaqhNNRASYFS3be0R8p+uf0ipq4K3pGIBCmKVRr1JxgGB2pVNqqlPTCnrSFT01PQPT01OKBxRCmpxRDijFCBRgUUarVy2mI9apqa0DdE4ZmUABSwgwBgRJgD0BoEdPifoadrRAE+k9xiTHPbvj1q5p1Ed84/8Ur9iWgdgASfbk/7VmNK1sERz854/xVjdEflRFRgE/wC9RXrgn8qItaPVOjBlMFcgjsfUehrb0PiC+p3C40793sWwQSPWud09zOKv2dSoGfbH0rF6utfTrdZ1u/qArkiVEAjEEGSD9TzWVe6rcO5HnceZ5J57+tS9I1pXgSJB9R6Hj6VY6kyOYcbGGVMQR7ZHFTzv252qYJKFf94zis3qN6cZx+xVlX2yCfu8+4/8Vl6y5n+/tWmQpfge361Xe5QM3+1Ru2K0mGdqru1EzVCzVTAsaAmnagJouBNDRE0BqtBJoaI0MUFqyAqSe+fkAD/kVT1Wq3k+kyP0/tTai7uPt2qGKkjRTSpRSqoenpqcCgQoqanFA9OKanoggKcU1PRRCiAoaMUBrV/pWoVXJZA8q4AOclCv4yQZ7EdqpWrRYwM1s2tRcXy/5wqFWG0CA8oQCMt8IGfX8azbixFpbhkD1HuefTvW50/w7evHZbUzgkAAkKcKTuYATyATUXguwh1Aa4u9UhivYiYIPsTA9firvOqdSQJpQNtsG4hKIFX4RLCVHOYrHK/jUjj18Kru8u86pdLMFUguSE+8SyNA4OAaNekWbN1LTl3NxiFZYQKJABIJM5PeatMt27qkuW7RgbwC8IDu3GckdqsavoGqa8j+Xb+AyPtbY/m3f1+gFc+2uj+INHpdNtdEe4DtWGKW4O0sTFpVHA5OaLW9E09u0bsXG2jcU3KAQeBIXd/MOT2q94n6JevFFtJbKhUMm4iy3lhWwX/qn51L1HoWpfS7Qib2ww8xIAG0g7i8GYNOzJjKteH7V22LqObass7WUsQO4LBhxHoau6zwo4ANh0vIyBlO5ZbdIA2OQZkHAg+xo9B0i/bsqlxUUKIMOjGCTuwG7A1fGhNvp4F2bbJYbnufOcQD67XDfKrOzxji+paF7TFHHxLhliCv059f3zkai0e+P3P969V1GpF60VujzAbQcMCN6OEtEsGg5Klga4bxD0oWrhQfy4JMHd7gjsRB/wAVvjXPlx/HMMKgetLVaMhQZnHGf8R6d6zHNbl1nELmomNSvULCtIE0BojQmgGhNFQmihNCaI0NA1NT01FNSpRT0EdKkKegQohQ04oCpxTCnAoHiiFNFEBQOKNRTKKu9HX7e3/zj8O9Krq9P0TT+TbC27puiTdcuAhPYWxEx7mKtaPpulQnz7d4AgBWt3FG1p7yII+tWX6lYsIGuL5jsSEQ7vLVViWbaQWJJwJjBmZqTp+tsagji0pbZcB3MgBghhJLARMyTET8uFt10kVugeE5ulmuG2hnbABdlJ9jA4HrXY6Z9HpwYQFrYA33SikYPBYgjjkAciud0XiOzYVk85CFvXNrbXJNssIGOR96PaPph37jalzdu4SZS3xI7M2fy/Zf2n/Gj1DrtzUt9ioVZP2hkKefuAZIobXSd2bt24/ybYv5Vm9Q62Lfwrk9h6fP0+VYOo6ncf7zH5DinjabI9D0fQ9L3VCfdzP+qtRPCunYSm5Pe3cb/JFeS2r2fikj51qdK6kqPl7ijgFWggnv7j2rHL47+tefXp3Ot6LftZt3PNAztuYb6MMH6xWnofFPmIbbAIyj47d0hT6YU8ise518IgddQLyECdwCXkxkMvDR6jmodY9vUqJIB/kuDsfT/b9K5y3j7alnKdNi5q0Jbb8MK1v/AIQCpt/CRgADjgcVmXNFbDM2rFy5ug2ltOE3KQRJwSeKoaHqAtBrd64LbA90Lbl/qBBrT8Otpjavs15S6keX8LAkFVWFGYG4Hv8ArXXuueSXtz2p6UIwrD0BuMazev2LL3J09prIC5Rn8z4hyVMAxEYOa073ild7L/Do6Ax95xdI4LBgdqn2j8aj1ZVXlSWX+UkQdrCVkesGtcdicsscxa0RacgR3P6VTuCDFbt23G7GDn2rBuc13jkjJoTTk0JoGNCac0JoGpqemoBNNRUxFFIUqVKgipUqegVEKanFA4FEKaiFA8UQFMoogKAgK1fDOmNzV2lAkl+PoazFWul8HWyt3zUJW5aIKOO0yDg4P1FSq3fGPR1HkqrAOq3fMB5DeaxVfqsVP4b6Gf4c7fibe7MBmECWwpPsSX/CqnUrLXrjXLlx2djLExz9MCn0nVLmkV9mpa0twbWwh3D0Egmc9s1yzv26b1iB7ahZ2r/8RVa9eYiFAEzDMQqwOTJImKl6dolvAbbs4EqAIHse9d/b6TbtLuXcGU2za2EwDcIJ3SZEAwAOI9ZNZutR5ta8HXnfaQ8z/Km7dnJALA++YmrR8DHPPeJdQSR6yu36Bse9eh620zaxLItqo2K7NB3MzanyZJ+n4n5RR1ly8+sazP2a6UsEAAX4Ru3fPHNN5GT8ccvgojgcD4juLZjPxIu0fnUt7wYykFYIJMBnttgRyEU5z/MB8q6Dq12/a1Ni2rOqbUJUcHeBO4d+Yz9Km6+l7TBDaYoTqmRuMhQpgz2zxU/0dfjndf0BhbkWRBAO8KBB4IVlcKeP6VOTisy3ZfTkBiCrAEpIDLJMSpzOO2D613nXd9o+YEVvtLIIYYIe7cU8f8hzRdU0Ss2xwwQW3a2oyqkXCCI9Jz+xDLnaf53pyY1oaNyhoxJAJHtmtroXTfN37FHwqCYAGM+nyqPrvh+2qLcLi3I3MQ2BvyqkscwIEes1ldG6tcslv4bUspcMCF25UMYMEH5z2mpJGqzeo9HNvU3kkbRcubG7FZJSM95HNdD1noo8kXbZ3WwtkFhxuNpQwPyaRWNc0O4kszEnJJNaNq9c/hzp/NfyWIJt7vhJEH58gYmK3PesX1jm9YScfjWHctxWiNZkhuJI5kjPEnJqLWWxXaOTMYUBNSMKjNUCaE0RNCTQNTGlNIGiFSinJppopUqVNQCluaL+HNEgwMTRBf8AhqABpzQRVmyMnEVHfGf1oqMUQpCnAqoIVIExPz/KP81No9A90OUUt5aG48R8KAgEmfdh+NWtN0i69t3VCVt/eIjE+uZPHaparq+ieAPMQM389vchPBPwsYP3R8Lqcyc8Txc0PTEtL9nw2SREGMDaRyMVu6PquksaNVa75rraSUtBrkA2rJOR8Igggyexqp5ltraeSLgRVgeYuwsNzMrgSfhKlYrnl10tjF118ptgA7nCmQTC8kiO8CqfWenWGSywe9cuEP5o2FVtw/wKvwiZGeTV7VmXSPUzj2jHvkVfsaO3tBuPBYttUFVwsbmJIOJNTTGVoNPp7Fm3ct3bi3vNh7bo5QWpILEhP6fQ+mMV1Gv/APUOzb+zsWvOgkF2O22SrSjL3YfhXK664LbHafMXBUxIZSAQSPkasHrG/wC7pdNbH9TWUZuZmOJ+c/KtSo0k8dXnv799mwHZRv2B/LUXfNETkgNn3ior/UNQ1wtZ1DtundcNs2lIYFSFUkkjbA4A/vn6PQqGmAWPeB+QEAfQV0fT9Duisa1jNv2bz/E9+8XhBv3drZlBtGIByO9RXtdqmJF/U3NsswZU35cBWLAEMJA5E8dq3jq7W7b8UTtLwNk8fOJ71W6nots+1JyLFHU+JNQ9xLC6i1fVzbUO1oLDC4+ziTILkzzmuju9S1W0+dpBcW2XtPdsuJw2+4QjwSftARxXEanSKW3RDAyGgTP1wfrVoeImQENZtuGOSq7TMgklZgnEY7YrUrFlXfEb6bVtd33ntrbSbFjy3Dm6AVZbvwkbgV7GIbnmuZ6R020bo8w3LagEhwowwEr91Cea0LWpF65KqEDNwBtCyZ4+tbA0tgr9ncJaCyyVIuKPvFQMiPrU1rxY9jU44D8Bi6ssA8lciG/GtHTWcVQ10quP6ln5TmtbRWZPNZ4+15RSbwYlxlUEb2Mj7oBkFo3GJb2I7c1B1jwO1uzcvLi2hgAk8cNBbJzAgTBMcZrpL3XtIqoLouo9u4rZtMVcKyCUfgyu81P4k6hYfp11bF9bhZUOxSZ3M6/CEOZJGcVbOUNleOX7Mfv3qswrU1fT7i3Bba26vIAUqQ0scY95FUtVpWRirqVZSQykQQRyCPWu7iqGmNERQxQDTEURpqBqW2ninigGKVFSoBI+fFPI96A3Pc0g3vUFi1wf71HeOaO1x61FcOTQKjFAKJAe/FUbXTNMxBCyJT44LAFJBho5EgYq4k2pXc6qcsFd1DdxInP1qz4dSyUuLeueXPlBTDNIDg3Pug52ih6jZtm62wh1kkGD3JMZzgECsb23nWtPT+Mbb6c2rxcyGU7BZSQTM5U5jvWh0ZgdMGWdu5tu4gnaGIUEiAcDtXPafp6f0iuq09nbp1AEDOO3NSpGfg3VB5hiPxUGfpWoLdplQuSrLZ1CEQT8dwjyjI7RM+lZthftZ/pWPYbif/xUt0Vj2671Gf1AKDCmVVUUHidttVJznkGo7Qp9Z/epdHak0xlf0Nuuu6LZ4+hrn9FpT+4rp+lAyAo3H0rNbO/haBE/Zlt0bRPM7d3pWb1rvXY6np2oKcDj7sia4XqbHeVYQQcipJn0u657WLVC4tbV7SzVa304swXAkxJMAfM9q6SOav0oAOpPAuLuj+mV3H8JrU0XTLdsWyG3FLV9SoDZZ2+zjEHGa1r/AP6f37Fo3HNnbzi4Z9hlYJPtWRbEGlljXG6DUqoQluIPvBIhf+4itDRDmquqTdauD0AP/cKV7V+XacyFO34WJgBjhZ9piscZ2vL05zXdTt3NS1u47qit8O0KxnHE4jJqa91K0qKti428PvDlFFwFQNoVxwOTHrFchrNZ5l4uQAWzHADQJ9ue1a9ixbdAwHb3GRg4nFdrHFoXbF/VXfOZ3e5uEO7gMWUAqAcZED8qxOtO7Oz3SzXGc7y33i3effFb2gsqbdybwtkI5VSWEsrWmSI7kFx/0ms3xdsOovm2wdPNJVhwQTyPxqzSudIoCKM0xrTIKYijpiKARSBp4pRQNNKlSoqEmmBpjSFETC5xTAVHNSJUBbaktLkj1Ix+/maEfWpLHPfn9Ko1bVXtOuaz7Rq7Zuwyj1n8hNRXbeD/AA4uqubDc8swSDt3cdoLD+9aXW+nCyPLDbwmNwXaDGJAk1xg6gVe2oJG4mR64A/vXV9SufZgn+n9BUuNOdstN4+yAH6kmtBUmqmnYEgjuszEEjEVp6a3OJzzHePWpisTWJn61veGenebcVfXmoOtdNtotplvK7OCWQCDbOMMdxk59BW74Z0z6e+oursJts4kjK7DBwTis2YsdZc8MWfKlDkDB7E+31qDwoQhuuf5Rz7QST+C1r3NQlrRqM/dUDEwWIAP4tNc90G5s88FpRvgPEzDAmR7E1mXYudujt9Sdk8xY2x90jkD+9ct4vtLcezcQf8AuJJ/Ign6H8q1LusskMhyrRIL+hkRGRwKzOuw72FVgFAKLxzI7k5xH4Vx+Ljyl7rpzzOmhZ8L6ZLYF14cxJjCk8bjHuOayU8HsdQ1pXVSBILbiCPaPb3rW6pfd7JtopO+4+QpOFZwwwD3E1h+Lb72Ajb4fygIUkMm1APi7hq9XFyvRvEHiC6obTXGRltbRKggkgERJ9OK5lXzVF+oF7rkmfu/q1SeZGe3P0ilWJtZd+C4kwXUKpmMs6qCT25rnOu9SL2VIIAKhSs88NIPAI2/WTVjq9/O5oA2nkbgeCMEH15rltTePmAiCcfDGJ9I4qcYzyqtqLoYkxH0A+pjE/KPlWj0K+IKnvxn5zWTdOSYj95+VFY1BQgrg9/l6V0rDo7hqnqvut8v0INT3L1VLrzI9j+hrKs40ttOFk1IVxxWkQGhoyKjJoHmiUTTRUtgUDeV+4pVcFulQYhpClupt1EHUq1HbbBPen8ygPdR6c5/GoQ9SWrsfhQaVm7kVYtXJ1CD0B/Q1lpqqLT66Lu+Jjtx2iorob8/xenHvP55/QV1/iyRYVBzcdLX0c/F+QNcGvXk/ibVwqdtvBHJOTn8+Patvr3ju1eCeWjqyMzfEFMHZcRPzZTTBY6pf2I22Pu7ex5Yqwjjsa0+kXN2w4H2PAAA3HbAH/Tux71wej6iTa2GSQdxP/Uxj3y0/Wui6b4zt208tgwhQNwg5A9J+n4UxqJOp6qHP/Of9IrQ6N4hcObjsX2IVG4zidoXPAya5LVdYDucFZYnMYkD/FR2OqbQwPcD/UGrPKdLLlemWfHpc+WyH4mVAN8qCcAwRwCPyq1064f4TWE9nf8A+v8A3rzTQdXVb6OxgLcVzGSIMz+Ndfb8ZaUWdZa3k+abjWjtaD9mqoDjEmefTPIrHHjftvlZ9M9dW4RE8kEq/mFpMuvZTmAsGunv6n7HSRibmB7BQYrmh4s0r79wZfsoT7p3XBbADGFwC24RHpmk3jOybWnXJNlyT23Dy1gyePi3D6D1rHx/HluRv5OXU7d3q/FjWnZFDDaxEB4EyQTEdzNcJ4w641xw0kzbkk5Jm2vJ71H1fxXae67oxILkiRBgknj61g9S1y3ACpnakH0nYBW+Hlt1jlmdLmivfbN/yKf+5qsdTeJYYHlvPzjA/WsDpXU1F1mckAiB7QRWj1Hr1p7bLBDQQCRg4I7fjXXHOK3VFJtKZmUWJ9wsgZzzWLfjeV3QJIk8YmJrTu9StvbtgkjYyA4nAVQSI7fD9ay9U6m6xBOwsSDGYJJGJ96qVCxE9/ymgNOzUJojS0lz4PUzmf38qffP1qlpLoEyefxqwdSOf04qCFXqcNiq8cn0/ucUhcqjS6PqbNu+ram0161ndbVzbJxghh6GMd6r9Y1Fp7zNYtm1bJ+BC5cqPQseTzVQ3hQTQSouKlRf1qW11ILp2twh3OrbtgLjaCIDnIUyZA5IE1Lb6w66drQxbuOjkY++ggEmJIyccd+woBF2lVffSoMw4NNNKlQEG/f7/eaInFKlRCRvb2/GnDiPcU9KimD/APjNPu+nr+/xpUqINYg5mPTuJjE0PmUqVFSJdzgfP3j9KStPqcZ/GlSoGDiP3xRDP7+dKlQLfTlip96elSBieM8/l7U4eOe1PSoGFw+poxqSMfjGPalSqiJ+3PH4+v0pg31Pv+ApUqA2ccRwM/MYJ+fFRv6e0T2pUqgeBx39/WM0AfnH9yPl+lKlQHctbTB9Afoy7h+RFMxAx3/x6YpqVANs885Hb8RP1omSBPrj/P6UqVXANSMmJxEZ9j2B9c0qVQR1KSdgBGCZBpUqLEYuGlSpVR//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hQSEBUUDxQUFBQUFRQVFhQVFBUVFBQUFBQVGBUVFRQXGyYfFxklGRUVHy8gIycpLCwsFx8xNTAqNScrLCkBCQoKDgwOFw8PGiwcHBwsKSwpKSkpKSkpKSkpKSwpLCkpKSkpLCkpKSktLCwpKSkpLCkpKSkpKSksLCkpKSkrKf/AABEIAMIBAwMBIgACEQEDEQH/xAAcAAACAgMBAQAAAAAAAAAAAAABAgADBAUGBwj/xAA6EAACAQMDAQYEAgkEAwEAAAABAhEAAyEEEjFBBRMiUWFxBjKBkaGxBxQjQlJiwdHwM3Lh8RWCkmP/xAAYAQEBAQEBAAAAAAAAAAAAAAAAAQIDBP/EAB8RAQEBAQEAAwEBAQEAAAAAAAABEQIhAxIxQVFxIv/aAAwDAQACEQMRAD8A8SqVKNBKMVBRiooimFCKIqAimFCiKoIphQFMKA0QKgFECgkVAkzxgTkx9vM+lWkAjCmQMmZn1iMU18GYM4AAkQQImI+tBjRQirxwY9j7HoftQuQTgRgCOeBBP1OfrRcUGoRViMQZGD/fFC45YksSSTJJMknzJPNEV1Io0KAVIo1KBaFNQoFihFNUoFihFNFCoEIoRTUDVCxQimoVQpqVDRoJRqUaAiiKAphWQRRqVKAiiKgoiqGFMBQAqwCggFOqTgcnp51AtWqPT/j1oqWgQZjjmRI+oP8AWmt2QQZMEDHGcxGT7efWsvRFBu3kwsNjl/EF2+g2s5rLu6Ha7oQCQxz0VRKhyf3ckHmDK44prUjAGmbZJAgSoyAZkHAGSc9f6Umo7P2x4lIgEsuQJ8xEzJiP6ZrufhnshL7La37N4BLchCCssTMZZRHB45EVpvijsIWb/c2z3hJkMM7txO38CD9axz1rffM5kcpcGcCB5cx9TSPbgA4z5EGPQjoa2Wus2xC25YjDXD8rHH+mB+6M5OTziQBhXtMy/MCOmQR+dac8/rHioVrZ6XTK6gkZ760rQABtecADzhvsKna8Nd8AA3CfL5pYlvYGPZaaZMaqhVl0CTtkicE4JHmR0pKrIVKNCgUihFMaBoFqUaFQLQimqUCEUCKc0pqhCKNSpTRAKIqCmApRKYChFEVAaNQURQQU4FKBTgVQwFOKCinAqKs21m9nXQrZgh1ZDIB27gQGBPBBM48vtjaewWMD6+g8z5Cui7P7HYpvDqkDax+ZvCeFhSeCRj+HNS3Hf4/jvXrV/quACCGAM4JO7eykQBzgfY+ddCdPcfu7dvbvZbZdtyguVTYttfMKqljjknmFrcaX4TDFS5uFgwbetpoKKhYnpLFivJGSRzx0jfBidxvIaynykEJ3i7gCSxDeJpBkzwSAAMVj7LeJO/fxyen0jMv7AHuy5mAAzQshzt8irGMAEjHQD4isC5a7yzG9vDckEMqnC7ekECI5g9dwrs+xezrRF0W32hbbAvIbfHUQcHBxH1rlu0L9tGZUY7TClnYLzyu1R4TEEZ8sdakrpePtfHGPoyCoTwnIJEtcJWdwAE7cCek+da6/pQCWUkZMbkCev8R8x79K6YoyvtdbY2np4RBwOs5B9eRWqt9n3kLqAylR4ww8KANHiLYXIifWK3qd8efg/Dtjx7WEhjaaPJrd5THr4C/39DWq1jnc3rAP+0RA+sD7V3fwPrNHp2Y6tlYsAQqIWVWXIO4wM8EAEEda5DtjLtAAAJIAUCJPU8/c0l9cMmNOFzWfd1aG2Bc8UAlEQKiW5kfNBZ/M/maxr2mZfmVlMA5BGDwc9D50Bs25D755DLtj1UrM/WtJNik2sSOMxMSYjEfWo+mYLuKsB5wY5jn3xRJgys+kxNQahpncZyMmcNyM+dGcimgad1iPXPTzPMccUpFVC0KNSiFqUaFAppTTmkNAho1KlUECmAoCmAqA0RUqUQRTCgKIooinFKKZTQWgVkoCTkYME9cDk4yBzjHT0plRI8R8QCgcFCZk7mk4AgYj8DNlrTqeSRIbaQBBYZAgnA6c/eo6SNp2TZQDeVPMgCCxUwDuYyIifCqkxPrHbdl37e03LVhU3J3neC2fCUfKABtxaAWgHEGYFctYXbcNssGS0AJNyFIhDIVxBHULHPU4rt+wdKmpuDawQYjxKwbcB7AsflJHmZmIHHp7+MvP/FGu7WNxJtLG1/CqkszliMOWOTlcjPI4JqixfubLiIy92mWO2Wm3BLhOSG8QWPMDGTVfxBpHS73cYttBKoS1x4yZnq0AD0XmDWnt6wLadgXBmJJC+KDA58iSY6ke1WOfXPvjaf8Al7feptYbNsNJbK3J3GTlox0HBwa4+8XAO4nGIJ5Xr7ien9jWbqdc4hyPEGWXIgscwT0YwAJHlmaxtReBYFhKuoeJyCRtJUnruU+/Xzrcjz/31ufh3UpNr9YzbTwsdoaEYwARBnBIHlCwax/inVDvHtWGJ04uFlHG9iZ7xseJs8nocVrG1IB2jgrtJ6HOD7TB+lY5umM+3+f50p9fdavyXM1hkEGfKr9Ku8XNzEQFMdG8ajPsDIqNdgERzWT2faZHV2TcjGMztOeCR6xg+lViT1kdqKdRcs/Md9tZUEchmDBS3hUbgzAcDdFYV3sHZudvGmwXEEqhZGEqXk+E/wAgljBIwJPcdi/Cp1AGoZZt2rpwuFeW3GGYgKJOc+cc1Z8T6K1Ztu99l3Blti0VBBYKrTJtsWIXqSBiIjFY+38em/HLNeaWFtGd6sOo2GcZ/iPpxzVPaOlCN4GDKcgjHPSCSRzGfLzkVt+0uyRp4dmVyxUrbwDtMNN1Odh4EASM4wDg6vVNdUMQgJIViqqsnkFtoAGMf+g963Hm6meX9a47ZxMQeSB5xx9MdTSMDwZx0zjzx06Vk3NNkhcxk5HoOmPPqaqupgng7sgySAYjnkevqPOtOalljmlq62rCSu4bckrPh9SRx70l26WMtk9T1PqfM0TPFdCjQNEKaQ05paBalQ1KBxTChFEUQaNCjQEUwpaNFMKYUophQZNgYkzGQM43Y5+nTrXTaf4dcW1ukRadfDcgsFZlIKsqMQu6SBJ6dK0vZ/arqoQO4UDEEgIWcbjA5kdTHI8q3XZ3xReCm2zlrZYysKFIJMkx1Jz96zXTlsH0FkOGDqWKqwDTtEKoVZmTJnnjw1k9h32aSqMAIFtWbcN0kFiTB+UkcR5RxQ7bXTlQ+ld3JCM5cAANJhZjHiBzPnWDqrV4Ww5Mb2O0zHygAAAYAi4T+XFYzXr+Lvnn9eiaLTi74WKb3MAbwLiT0UmCD1+nNc38XdlLZuMPCXBuu8mEBuXCwlQCQBwD0jkdNMur7pF2xvyhdYB8t0DOHHuYJ9K1naWve5cZ2Lbh65B9TGeTUkdPk+TP0uuBZBlTktAIkCBjOTAzn1HSsEvu2gY2gjPlM/mTV9wk3B3MkqoPEZA3MYJwP6DyrHfLArADcCePTPA6T6V1jx937elZTNZC2NwmeeeORWX2R2W1+4AoLDkwDgDJE9J4+tWXtOd9yE2AksqwYUThf/n8qmzcZkv61vdDcQeFDMfoP7wPrWb2a7i7b2nbuKwehG4qd3muDIPSpY05MhZDHAJGI5PI9Bn1rYLq3tNahmwHWTnLFs55+brUrrx/rvuyb7ogawxGmKle72mFLKFQnrJuMpM9J5ETrviftpnMNbDlVdirhSqEO224dwgFcQOocR5HV6T44NtFW2g7rertu27i6gnKriIHGemeKp1HxI93Us7rbm4QSjtC5GB3a+I8n/muX1r1Tvm38YOv7FLkwMuFuMLiTca6BACMcmY2spbk8k8cle7NIkP4XBOGEYnnE4wf6TXqnamntpaTUHYWdXtC2Mugg8+Ln5V6YJ4mvPdZqBLQgd5yd6j2/ZLBPPqRHWt82s/Jzx1NYdmxbVSSQ6gEyAA+4wDKkZUDMHEzWNccvBtysBUkkAlgWZdoWAOgEyf6UXbzDkbYPG2M+cEc+vSqrm5cN5RHoRIJjnmetdHhqsyjeE5HVT94P4VTVpYRx9Y8uIP+cCqjVYA0ppqEUQhoGmNKRQKalGKlUWxUpilCKiJRqRRAqiUaFEVFEUwoCmFBmaOwCJc4OAo+Z26AeS5yfoJ6XtAQHILGY6C2JAMeZM/asE3SSPQAD0j/AAmju/ID7VF1sNPqiJCnBwRgTz08uD7x6VvdF2wDZ7hhKgFk6neC07QOJWfKYiuURz96yE1BkN1BBn1H/QpY3OsbG7dXcYOCSAIMBQYU/WsxbZuE/MQSm4+nn6dOv51q76AP4eG8S+QVhIH0mPpXUdjW/AN372RPylgIE+0k1m+OnE+19Z/a/wAMm1olvF8MltI/iLuXz5gKq49R5Vy1qwJEnMzJ46enpXpHxux26XSJB7uyj3D0DMoA/BT9643U6JV3N9AcTnrHT+lTWLkjYdhdrraJUXFtjI27oTE5YjBaR83WegrSa/VG4WbeWZm/iJJjgyekSP8AvGLcQSI8j6f91dasqRyBkfl/xUnMlvX+pe/MZHZjEsEzDEgZjMYke5FbhOyN2ge91S4RJzk7fD9s1RotKspcUwcEx5q0n3BI+lIdUwS7ZM7HIYZxuWcnzxHHkK1ut81yxuEAweD/AG/saa12iyBu7O0ty0+KDMgGKr1NkqBJ5LEjHQwP61iO3PrWsZnVn42d7tP9jbU//pu9RuWOeuK1zavdhwGAkJuyR5KTI8OZz5e4qo3SYnMYE9P8OapZ+Y4P3jy/zyqYXule4WGSTtGATgCcgT+QpXPEk8Dp0BIEZyKU1H95A4+9aY1FukAgcNEj2MiqjTGgaMloUxpaAGhFNFA0QlSiRUorLdaqis65arHZKIpijFGjVAijFSjUVAKYChRFAwo0KNA6irEqoVYlFbDSqSJX9z24J4H1P2Ndr8MdlvcRBiDJBJ48YUD3z+IrneyN1oMG3DcpUgblIkcnGeeK7f4L2jxu3+hNwidviUEpIPSQPLmuPXT1fFZJdZ/bmhvajU33sWyUVmWf9gCgScA7QOTjHUxWmu/BxcM51CFEaLgXe21kEuoG0AkD1gmuxGsuXboaxbZwumYGBstd45tMBuMCYU8VpE0jWbd1dRqbNne7OfCWA7wZEmJrntcfGt0/wppG0n60GuFQC+3YBc2rIK/OUBJBztoXvhXSjTDVlrot7VfYETftJAidwUkE/wANbHR6uyNG2mt6g3JJ8dvSXXUKd0rAHm0zNW3LKHRnTveuION76K6qhAZggDmes1fsYxNN8BAspTULtcSgMqW3LuUQRAJE9fpWp7R+EL9obmB2g+GSJMiYBUkGBBj8AcV1+h04fuBa1Vu8bT22gJEi3GOZBgHnzrZdl6hw7LeUgN3YI+a23zhwD7bfwrUqa8W7csEBccDy9eprQXAa9Y+KuyrauxUTuCxncS3UARM/2rgu0+z3YhVtPumB4HkmYAAj2xXT7RbP658mqzV16yVJVwVYGCCCCD5EHiqjW3JWaFMaBoFpYp6FAlCnoRQJUNNFSKCsipTxUqajaXTWK5qPdpC1VQ21Km6hREqVKNBKYUAKcCioKNQCjQEVv/grSl9YkGCkuMTlf7Eg+WK0IFdX+jjTl9aAvPdXfyFS/g9N/VLjeJ3Yu+RNwC4/qq+XkOvSm0KTqN+rhy1o929yCrW1dCVZTy+5l68CuN7Y7N1H/kHAJg31CmZG0lQI8gK6LtzS3A6g3byCGgJcKiGYyR7xXnjrWd298ZOtxtPp4uNA4O23aB6uVE+UAHNcywto+/UE37x6sNxnyROFH+E1i3dV3YYW91x2aSzHczuxgFnP2/KsC18L6m+/jDSwBBUMwO7gAopBAB6euafqyNs36Rjb+SyCBPzXB09FrN0X6XmDAXNOoyB4bpB/EVo0/RxenkjMcW/lM5/1B+E1Yf0YXfMg8j5IjP8AEyfhNM4PXbDtPRa1sfsr4yrKQl0HzW4uH9s+1VntS7p3VL7BkZoXUdGmYS6nCtxkYMe9cbc/R/qLabkLAjkCT0kHcOPYx71tdNrrgt9zrRuLLn+dYmWHKOMZPoZrnn1/G7NdJYJualRZQi9+0C3QGUKgUFiR5kkQJzFa3tHu+97s3wdRIhXvMLhc5UA/KrnBAJByPSU7H0Km9bNt7+6do3XnPI454rSdsdguvaNwOAqs1tt7cEMqTk8kEn7Vry/+qxN/HH/GWmI1BdmZmuSxLSWmclick+/lXPGvQP0q9kG1dttytzvSrdCA/IPsRXAEV6ufxyv6Q0pp6UiqhalGhRC0KY0KAUKNA0UKlSKlBZNCalGKIk0agFWW7c0CgUYq7uDUayRTVxWBTgUBRmgNQUAats25n0BP2qgKtd9+jC3tuXL1pity2AofBG24DuG1hH7tbv4R+CNMdGl+4C++yXOPEIhjA+64I4956LT9lpbtobabNykkezGOfc1z+23GrJI5+92VLFu9ubiZmRM/atV8SfE4a6q3r9241sBDsS0AoE4kAS2fzreast3xCvAFqdpyNxuAbik5xia1vbo2Kt66yW7dsJaUrZQKSslRGSzHrH4VhqOo+GeyrDaUXbX7VWV2nIZmQMRu6BpMHE+EfXdXtK5vWRA2d3udto3F91kCW/2lsVw/ZvxHe1CXbmm1Onsh2VrpZRZYHZtUjDbcLyOfM1hFLr3R411ABE3Ge6bZg8eJQXHsI9aWRNrtbF6dTf7++ndi7Z7sNcUBVAKuFE+GDE+1YXw32gh7wXtSjTe3pvufutM7SxzEZA4rG0vw8l1w9xLZI4VbapbX2Qc+7E1uNT2EjqVYKwHKmDHuOlTxWPoWuNoAVvLcv2w8EujtILMAZJ3eGPvW51nZis/jWVlQDmArd5uVV8jA4864TtTsAKu22EADBgGRScTjvAN4GeCTW00nbtpT4WbSHdhHvu9gr0WDbZY+qnOKuRLsc58S62zor+2y19riMrHY422zIYCSPmjp0EU+kCa0G6xuuxy29m3iMSY/d9eKz7aXdSpsi5K9492LSpbXexJdg22dsseT1rI1XZ9y0LSvcuRaK7QSh8LPPzASw8Z61nxr1qfjbQ79CGbe5tbVt7iz92rMobaCcYjPkK8tuW4MGvoazpN9uNob+UiZrnf0l9gWU7O71bW199hE80UgsR+LDAHNdZcY8eLkVIrIvW4iPIT79au7O7Pa7cVEEsxCgYySYAzxW9ZYBWkIrvfiH9GGp0mn768EC4kd4u4E9InJ9prh7i0FNCmIoUQsUIpoqRQLtqU8VKBVNPtqtRVoNAwWrbXWqd1WW6irQw9KcHHT6VWG9/tRuNijSmaNVrVgqsntJJA8yBXSaXs61usk2nKqqC8O9g3HBJcoY8AIiB6Vz+jH7Rf9wr0ZEt/qabb1vcLaza/f3FrpcRHM919PrWeqsb3sPtdv1V7Vi4bIthhbQpaZ9p3G2Dfdgp/hPhBxnzOZ2D2i922/eO7uhCPuZGUNEts2AALJ9feuB0/YiM25meT/ADf8V3Pwx2ctnT3AkwWBMmc7R1rIVVBvtMf6QH82bnPtiru0dC9y0US8LYa2igEiFc6kl22nn9nB9QKo06ftnbqLaL9N5P8AWsm5n8x/asR0cp2f2eWS21wB32KSxHUyZg9c81vtFYzmtl8F6rTi2vfDdNq1t56r71nWeztzEqMT9q1YzrYdjWeKssdg92wYkeENkTL7hHi/P3q/s2yZCjmtnqdEzKQGE+UVjDXE9tW+YrktavM/jXaajTF2KkGZiIzWj7X7HK8gj3Faw1r+wtPgBD3fiQyvhHhvW2YY81DCt6+liyFZi+3vDvJJwb7ugznCFf8ABWl7JEfc1vHeLTT/AAn8qzW2b2gNukvHI2oxkErG0T8y5HHSuX1N+dH3d/UpfAa2QhuMyeAljO5A/QYDDrOK7K4oNm4rxtKsCDwQQZmtBqu39FZ0FxBZQmCJCLgkYksJ/wAmuma5PNm1q3NReI09hAyOgRU8Cbl2hkG6dwjcDxOa09t+5u4ztP360l7W7XZrZYEyoPHhYFWnM8QMetVa+7ufd/EFJ9yon8q3iOz+Jf0k3tXp1tXNoCxwIJIEZrgrpk0S9ITVwVmhFPFTbQV1KYigBREqUYqUCAU1C2Zn0pe8GfSgeadTVYrOv9mFLdu4WtsLm7wq0um0xFxf3SeR5iiqAf8AJoXWpd340LjVAgNXpVAq+0aoytEn7Rfeum0xrmtKQGHHX8q3ujvAmAc+VSq6Ts9ciux7MWLDe/8AQVx/ZnIrttAv7FjHX8lFc6OQ7O7R7zVXDAANkqDOf2epVT9JroEgqfY/81518M63bdtMxgPbvADzK3u8M/QV2/w/dPdWQ5E3LTuRjLFRc4OSfGTjyrVmLGs7K1QVNP0lNOD74z7V638OBTaG2DMyesgkHBHEg5rwh+0dn6qg5a3ZY+gUAj7mus+EP0hLpbPdXNxksRAkeJpzkef51L4v69L7+NQyr82xoxiYrIG4bY5nxGRMe3Wa4nQfESvdum22DYJQn5jDDIHsR960+g+LL51FtTqNysVlQo6sAUJ289fauHeWy1vnm+vQtG47+4ePEfERxHODWB2xf7+wDt8W9kGIJiIx7EVhX/iS3p9RcF7d4ntIgiRue0SZnAxNa/tzt0dxvsjYRdLRIBkKo3AA8YX/AA12l9xjPNVdndkqLjrebuiuYIOSYge9JrXC2HJ4CmfbzrnW+JiyNfuktBUseTAK7qyr2t73su7cIIkHDcgG4Nsnz2lathG1+Ie0I07oHWQE3NMowaRPnnaSI/KvI+1O0mIUbpEklf3ZEAe+K6HT65WvCzcki7pbRXiN1sv4Y68NB5kRXHdqQLhAAEbhAM8McTW4wxXamttOPtVJNG20GtIucQaU0br59qCmfL7iooKKZGzUBEwT0Bn34qsEYgjiaDKx5Vsew9bZs3t96yt9AD+ydmUEkYO5c4rUi6PPgUy3UzvLAxiACJx80kQPaairtQoZ2KqFBJIUEkKCcAEmYHGalYi3R5j8alaRrQ1AU22pRDd8emJ8qs/Wm27ScYqgintnzoDvMego78/Q/jzRmkAoLO8jHtV9q8RBHMR9CINYyjNXA0Dhqy7V4qPCSDHI5+9YVMDQbTRdu37P+lcYRJ5kSZ5B95980lz4h1BLzduftNu8BiA+z5dwHt9eta+aNMF+n1rqQUJBWSpHIkQY+lRu0bneB97B14YMQRjbgjjw49sUiNCt5mI+hqsAGZoDc1LEgkkkAAZOAOAPKnPaD58Rzz/Wse5Qigf9bbHibAABkyAJgA9AJNWL2g/8bcN+8f3vm69cT7VisKhWphqy7qWb5mY+5Jz9aufWXXjc7NEgSxODBIEnjAx6ViFDV+nUyMUBF8wQSYEkCcZInHrAo/rbbSu5tp5EmDxyOvA+1RdFcPFtz7KT+QpG0zg5Rx7qw/pQA3o9ementVN5zMkyeZnP3qy4Mj+tUuPyqwOz8Ue+INVTVhTd1H1IFBO98qrLVcbH8y/cUvc/zL96CsVCcVcunjqp/wDYeXvSmwT5fcUC2Xz9Kl25QNr1FHu/UUFe6pVosD+IfjUoEFGKlSgaKIFSpQMKIFSpQGpUqUBo1KlBKgqVKA1BUqUEoipUqBSaBoVKoDU68VKlQEClbUMOGYexIqVKgts664ebj/8A03962Vkyviz75qVKK2On0yEZVT/6il1mjQDCKPZRUqVRpduaoZR5VKlBSyjyqp1HlRqVUUmlo1KCVKlS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http://t0.gstatic.com/images?q=tbn:ANd9GcSaHA_5MdrONt9Ahrf7XmWoQOQJU5hYoGC17mvUniGJh-kSBKCy"/>
          <p:cNvPicPr>
            <a:picLocks noChangeAspect="1" noChangeArrowheads="1"/>
          </p:cNvPicPr>
          <p:nvPr/>
        </p:nvPicPr>
        <p:blipFill>
          <a:blip r:embed="rId2"/>
          <a:srcRect/>
          <a:stretch>
            <a:fillRect/>
          </a:stretch>
        </p:blipFill>
        <p:spPr bwMode="auto">
          <a:xfrm>
            <a:off x="228600" y="228600"/>
            <a:ext cx="8915400" cy="6172200"/>
          </a:xfrm>
          <a:prstGeom prst="rect">
            <a:avLst/>
          </a:prstGeom>
          <a:noFill/>
        </p:spPr>
      </p:pic>
    </p:spTree>
  </p:cSld>
  <p:clrMapOvr>
    <a:masterClrMapping/>
  </p:clrMapOvr>
  <p:transition>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6"/>
            <a:ext cx="9144000" cy="6124754"/>
          </a:xfrm>
          <a:prstGeom prst="rect">
            <a:avLst/>
          </a:prstGeom>
        </p:spPr>
        <p:txBody>
          <a:bodyPr wrap="square">
            <a:spAutoFit/>
          </a:bodyPr>
          <a:lstStyle/>
          <a:p>
            <a:r>
              <a:rPr lang="ru-RU" sz="2800" b="1" dirty="0" smtClean="0">
                <a:effectLst>
                  <a:glow rad="228600">
                    <a:schemeClr val="accent2">
                      <a:satMod val="175000"/>
                      <a:alpha val="40000"/>
                    </a:schemeClr>
                  </a:glow>
                </a:effectLst>
              </a:rPr>
              <a:t>Крстовдан </a:t>
            </a:r>
          </a:p>
          <a:p>
            <a:r>
              <a:rPr lang="ru-RU" sz="2800" b="1" dirty="0" smtClean="0"/>
              <a:t>18. јануара, и празнује се у спомен Часног Крста. Тај дан је постан и то је </a:t>
            </a:r>
            <a:r>
              <a:rPr lang="ru-RU" sz="2800" b="1" dirty="0" smtClean="0">
                <a:effectLst>
                  <a:glow rad="228600">
                    <a:schemeClr val="accent4">
                      <a:satMod val="175000"/>
                      <a:alpha val="40000"/>
                    </a:schemeClr>
                  </a:glow>
                </a:effectLst>
              </a:rPr>
              <a:t>први посни дан од Божића.</a:t>
            </a:r>
            <a:endParaRPr lang="ru-RU" sz="2800" b="1" dirty="0" smtClean="0"/>
          </a:p>
          <a:p>
            <a:endParaRPr lang="ru-RU" sz="2800" b="1" dirty="0" smtClean="0"/>
          </a:p>
          <a:p>
            <a:r>
              <a:rPr lang="ru-RU" sz="2800" b="1" dirty="0" smtClean="0">
                <a:effectLst>
                  <a:glow rad="228600">
                    <a:schemeClr val="accent2">
                      <a:satMod val="175000"/>
                      <a:alpha val="40000"/>
                    </a:schemeClr>
                  </a:glow>
                </a:effectLst>
              </a:rPr>
              <a:t>Богојављење </a:t>
            </a:r>
            <a:r>
              <a:rPr lang="ru-RU" sz="2800" b="1" dirty="0" smtClean="0"/>
              <a:t>се празнује сутрадан,  19. јануара. Тада се по црквама широм православља и српства врше </a:t>
            </a:r>
            <a:r>
              <a:rPr lang="ru-RU" sz="2800" b="1" dirty="0" smtClean="0">
                <a:effectLst>
                  <a:glow rad="228600">
                    <a:schemeClr val="accent4">
                      <a:satMod val="175000"/>
                      <a:alpha val="40000"/>
                    </a:schemeClr>
                  </a:glow>
                </a:effectLst>
              </a:rPr>
              <a:t>велика и свечана освећења воде</a:t>
            </a:r>
            <a:r>
              <a:rPr lang="ru-RU" sz="2800" b="1" dirty="0" smtClean="0"/>
              <a:t>. Народ долази цркви са флашама и другим мањим судовима, узима освећену богојављенску водицу и носи је у своје домове. Ова водица, обзиром да је освећена на велики празник, има велика духовна и лековита својства. Иначе овога дана слави се успомена на </a:t>
            </a:r>
            <a:r>
              <a:rPr lang="ru-RU" sz="2800" b="1" dirty="0" smtClean="0">
                <a:effectLst>
                  <a:glow rad="228600">
                    <a:schemeClr val="accent4">
                      <a:satMod val="175000"/>
                      <a:alpha val="40000"/>
                    </a:schemeClr>
                  </a:glow>
                </a:effectLst>
              </a:rPr>
              <a:t>Христово крштење, на реци Јордану</a:t>
            </a:r>
            <a:r>
              <a:rPr lang="ru-RU" sz="2800" b="1" dirty="0" smtClean="0"/>
              <a:t>, и јављање Бога у виду голуба и гласи: „Ово је Син мој љубљени, њега послушајте“.</a:t>
            </a:r>
            <a:endParaRPr lang="ru-RU" sz="2800" b="1" dirty="0"/>
          </a:p>
        </p:txBody>
      </p:sp>
    </p:spTree>
  </p:cSld>
  <p:clrMapOvr>
    <a:masterClrMapping/>
  </p:clrMapOvr>
  <p:transition>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gojavljenje.JPG"/>
          <p:cNvPicPr>
            <a:picLocks noChangeAspect="1"/>
          </p:cNvPicPr>
          <p:nvPr/>
        </p:nvPicPr>
        <p:blipFill>
          <a:blip r:embed="rId2" cstate="email"/>
          <a:stretch>
            <a:fillRect/>
          </a:stretch>
        </p:blipFill>
        <p:spPr>
          <a:xfrm>
            <a:off x="2052510" y="0"/>
            <a:ext cx="5038980" cy="6858000"/>
          </a:xfrm>
          <a:prstGeom prst="rect">
            <a:avLst/>
          </a:prstGeom>
        </p:spPr>
      </p:pic>
    </p:spTree>
  </p:cSld>
  <p:clrMapOvr>
    <a:masterClrMapping/>
  </p:clrMapOvr>
  <p:transition>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miriadna.com/desctopwalls/images/max/Rambling-in-winter-forest.jpg"/>
          <p:cNvPicPr>
            <a:picLocks noChangeAspect="1" noChangeArrowheads="1"/>
          </p:cNvPicPr>
          <p:nvPr/>
        </p:nvPicPr>
        <p:blipFill>
          <a:blip r:embed="rId2" cstate="email"/>
          <a:srcRect/>
          <a:stretch>
            <a:fillRect/>
          </a:stretch>
        </p:blipFill>
        <p:spPr bwMode="auto">
          <a:xfrm>
            <a:off x="0" y="0"/>
            <a:ext cx="9756702" cy="6858000"/>
          </a:xfrm>
          <a:prstGeom prst="rect">
            <a:avLst/>
          </a:prstGeom>
          <a:noFill/>
        </p:spPr>
      </p:pic>
      <p:pic>
        <p:nvPicPr>
          <p:cNvPr id="2" name="Picture 1" descr="01-6.jpg"/>
          <p:cNvPicPr>
            <a:picLocks noChangeAspect="1"/>
          </p:cNvPicPr>
          <p:nvPr/>
        </p:nvPicPr>
        <p:blipFill>
          <a:blip r:embed="rId3"/>
          <a:stretch>
            <a:fillRect/>
          </a:stretch>
        </p:blipFill>
        <p:spPr>
          <a:xfrm>
            <a:off x="0" y="609600"/>
            <a:ext cx="9144000" cy="51461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pic>
        <p:nvPicPr>
          <p:cNvPr id="64514" name="Picture 2" descr="http://7428.net/wp-content/uploads/2012/12/Winter-Background.jpg"/>
          <p:cNvPicPr>
            <a:picLocks noChangeAspect="1" noChangeArrowheads="1"/>
          </p:cNvPicPr>
          <p:nvPr/>
        </p:nvPicPr>
        <p:blipFill>
          <a:blip r:embed="rId2"/>
          <a:srcRect/>
          <a:stretch>
            <a:fillRect/>
          </a:stretch>
        </p:blipFill>
        <p:spPr bwMode="auto">
          <a:xfrm>
            <a:off x="0" y="0"/>
            <a:ext cx="9213802" cy="6858000"/>
          </a:xfrm>
          <a:prstGeom prst="rect">
            <a:avLst/>
          </a:prstGeom>
          <a:noFill/>
        </p:spPr>
      </p:pic>
      <p:sp>
        <p:nvSpPr>
          <p:cNvPr id="2" name="Rectangle 1"/>
          <p:cNvSpPr/>
          <p:nvPr/>
        </p:nvSpPr>
        <p:spPr>
          <a:xfrm>
            <a:off x="0" y="0"/>
            <a:ext cx="9144000" cy="1200329"/>
          </a:xfrm>
          <a:prstGeom prst="rect">
            <a:avLst/>
          </a:prstGeom>
        </p:spPr>
        <p:txBody>
          <a:bodyPr wrap="square">
            <a:spAutoFit/>
          </a:bodyPr>
          <a:lstStyle/>
          <a:p>
            <a:r>
              <a:rPr lang="sr-Cyrl-CS" sz="2400" dirty="0" smtClean="0">
                <a:solidFill>
                  <a:schemeClr val="bg1"/>
                </a:solidFill>
              </a:rPr>
              <a:t>У</a:t>
            </a:r>
            <a:r>
              <a:rPr lang="ru-RU" sz="2400" dirty="0" smtClean="0">
                <a:solidFill>
                  <a:schemeClr val="bg1"/>
                </a:solidFill>
              </a:rPr>
              <a:t> </a:t>
            </a:r>
            <a:r>
              <a:rPr lang="ru-RU" sz="2400" dirty="0">
                <a:solidFill>
                  <a:schemeClr val="bg1"/>
                </a:solidFill>
              </a:rPr>
              <a:t>таквим приликама људи мире, праштају једни другима увреде нанете преко године и цео народ постаје једна душа.</a:t>
            </a:r>
          </a:p>
          <a:p>
            <a:r>
              <a:rPr lang="ru-RU" sz="2400" dirty="0">
                <a:solidFill>
                  <a:schemeClr val="bg1"/>
                </a:solidFill>
              </a:rPr>
              <a:t>У овом периоду су најважнији следећи </a:t>
            </a:r>
            <a:r>
              <a:rPr lang="ru-RU" sz="2400" dirty="0" smtClean="0">
                <a:solidFill>
                  <a:schemeClr val="bg1"/>
                </a:solidFill>
              </a:rPr>
              <a:t>празници:</a:t>
            </a:r>
            <a:endParaRPr lang="ru-RU" sz="2400" dirty="0">
              <a:solidFill>
                <a:schemeClr val="bg1"/>
              </a:solidFill>
            </a:endParaRPr>
          </a:p>
        </p:txBody>
      </p:sp>
      <p:sp>
        <p:nvSpPr>
          <p:cNvPr id="4" name="Rectangle 3"/>
          <p:cNvSpPr/>
          <p:nvPr/>
        </p:nvSpPr>
        <p:spPr>
          <a:xfrm>
            <a:off x="3200400" y="1143000"/>
            <a:ext cx="1948226" cy="646331"/>
          </a:xfrm>
          <a:prstGeom prst="rect">
            <a:avLst/>
          </a:prstGeom>
        </p:spPr>
        <p:txBody>
          <a:bodyPr wrap="none">
            <a:spAutoFit/>
          </a:bodyPr>
          <a:lstStyle/>
          <a:p>
            <a:r>
              <a:rPr lang="ru-RU" sz="3600" dirty="0" smtClean="0">
                <a:solidFill>
                  <a:prstClr val="white"/>
                </a:solidFill>
                <a:effectLst>
                  <a:glow rad="228600">
                    <a:srgbClr val="00ADDC">
                      <a:satMod val="175000"/>
                      <a:alpha val="40000"/>
                    </a:srgbClr>
                  </a:glow>
                </a:effectLst>
              </a:rPr>
              <a:t>Детинци</a:t>
            </a:r>
            <a:endParaRPr lang="sr-Cyrl-CS" dirty="0"/>
          </a:p>
        </p:txBody>
      </p:sp>
      <p:sp>
        <p:nvSpPr>
          <p:cNvPr id="5" name="Rectangle 4"/>
          <p:cNvSpPr/>
          <p:nvPr/>
        </p:nvSpPr>
        <p:spPr>
          <a:xfrm>
            <a:off x="3048000" y="1752600"/>
            <a:ext cx="2198743" cy="646331"/>
          </a:xfrm>
          <a:prstGeom prst="rect">
            <a:avLst/>
          </a:prstGeom>
        </p:spPr>
        <p:txBody>
          <a:bodyPr wrap="none">
            <a:spAutoFit/>
          </a:bodyPr>
          <a:lstStyle/>
          <a:p>
            <a:r>
              <a:rPr lang="ru-RU" sz="3600" dirty="0" smtClean="0">
                <a:solidFill>
                  <a:prstClr val="white"/>
                </a:solidFill>
                <a:effectLst>
                  <a:glow rad="228600">
                    <a:srgbClr val="00ADDC">
                      <a:satMod val="175000"/>
                      <a:alpha val="40000"/>
                    </a:srgbClr>
                  </a:glow>
                </a:effectLst>
              </a:rPr>
              <a:t>Материце</a:t>
            </a:r>
            <a:endParaRPr lang="sr-Cyrl-CS" dirty="0"/>
          </a:p>
        </p:txBody>
      </p:sp>
      <p:sp>
        <p:nvSpPr>
          <p:cNvPr id="6" name="Rectangle 5"/>
          <p:cNvSpPr/>
          <p:nvPr/>
        </p:nvSpPr>
        <p:spPr>
          <a:xfrm>
            <a:off x="3657600" y="2209800"/>
            <a:ext cx="1032334" cy="646331"/>
          </a:xfrm>
          <a:prstGeom prst="rect">
            <a:avLst/>
          </a:prstGeom>
        </p:spPr>
        <p:txBody>
          <a:bodyPr wrap="none">
            <a:spAutoFit/>
          </a:bodyPr>
          <a:lstStyle/>
          <a:p>
            <a:r>
              <a:rPr lang="ru-RU" sz="3600" dirty="0" smtClean="0">
                <a:solidFill>
                  <a:prstClr val="white"/>
                </a:solidFill>
                <a:effectLst>
                  <a:glow rad="228600">
                    <a:srgbClr val="00ADDC">
                      <a:satMod val="175000"/>
                      <a:alpha val="40000"/>
                    </a:srgbClr>
                  </a:glow>
                </a:effectLst>
              </a:rPr>
              <a:t>Оци</a:t>
            </a:r>
            <a:endParaRPr lang="sr-Cyrl-CS" dirty="0"/>
          </a:p>
        </p:txBody>
      </p:sp>
      <p:sp>
        <p:nvSpPr>
          <p:cNvPr id="7" name="Rectangle 6"/>
          <p:cNvSpPr/>
          <p:nvPr/>
        </p:nvSpPr>
        <p:spPr>
          <a:xfrm>
            <a:off x="3200400" y="2743200"/>
            <a:ext cx="2121606" cy="646331"/>
          </a:xfrm>
          <a:prstGeom prst="rect">
            <a:avLst/>
          </a:prstGeom>
        </p:spPr>
        <p:txBody>
          <a:bodyPr wrap="none">
            <a:spAutoFit/>
          </a:bodyPr>
          <a:lstStyle/>
          <a:p>
            <a:r>
              <a:rPr lang="ru-RU" sz="3600" dirty="0" smtClean="0">
                <a:solidFill>
                  <a:prstClr val="white"/>
                </a:solidFill>
                <a:effectLst>
                  <a:glow rad="228600">
                    <a:srgbClr val="00ADDC">
                      <a:satMod val="175000"/>
                      <a:alpha val="40000"/>
                    </a:srgbClr>
                  </a:glow>
                </a:effectLst>
              </a:rPr>
              <a:t>Туциндан</a:t>
            </a:r>
            <a:endParaRPr lang="sr-Cyrl-CS" dirty="0"/>
          </a:p>
        </p:txBody>
      </p:sp>
      <p:sp>
        <p:nvSpPr>
          <p:cNvPr id="8" name="Rectangle 7"/>
          <p:cNvSpPr/>
          <p:nvPr/>
        </p:nvSpPr>
        <p:spPr>
          <a:xfrm>
            <a:off x="3124200" y="3352800"/>
            <a:ext cx="2280753" cy="646331"/>
          </a:xfrm>
          <a:prstGeom prst="rect">
            <a:avLst/>
          </a:prstGeom>
        </p:spPr>
        <p:txBody>
          <a:bodyPr wrap="none">
            <a:spAutoFit/>
          </a:bodyPr>
          <a:lstStyle/>
          <a:p>
            <a:r>
              <a:rPr lang="ru-RU" sz="3600" dirty="0" smtClean="0">
                <a:solidFill>
                  <a:prstClr val="white"/>
                </a:solidFill>
                <a:effectLst>
                  <a:glow rad="228600">
                    <a:srgbClr val="00ADDC">
                      <a:satMod val="175000"/>
                      <a:alpha val="40000"/>
                    </a:srgbClr>
                  </a:glow>
                </a:effectLst>
              </a:rPr>
              <a:t>Бадњидан</a:t>
            </a:r>
            <a:endParaRPr lang="sr-Cyrl-CS" dirty="0"/>
          </a:p>
        </p:txBody>
      </p:sp>
      <p:sp>
        <p:nvSpPr>
          <p:cNvPr id="9" name="Rectangle 8"/>
          <p:cNvSpPr/>
          <p:nvPr/>
        </p:nvSpPr>
        <p:spPr>
          <a:xfrm>
            <a:off x="3429000" y="3962400"/>
            <a:ext cx="1522853" cy="646331"/>
          </a:xfrm>
          <a:prstGeom prst="rect">
            <a:avLst/>
          </a:prstGeom>
        </p:spPr>
        <p:txBody>
          <a:bodyPr wrap="none">
            <a:spAutoFit/>
          </a:bodyPr>
          <a:lstStyle/>
          <a:p>
            <a:r>
              <a:rPr lang="ru-RU" sz="3600" dirty="0" smtClean="0">
                <a:solidFill>
                  <a:prstClr val="white"/>
                </a:solidFill>
                <a:effectLst>
                  <a:glow rad="228600">
                    <a:srgbClr val="00ADDC">
                      <a:satMod val="175000"/>
                      <a:alpha val="40000"/>
                    </a:srgbClr>
                  </a:glow>
                </a:effectLst>
              </a:rPr>
              <a:t>Божић</a:t>
            </a:r>
            <a:endParaRPr lang="sr-Cyrl-CS" dirty="0"/>
          </a:p>
        </p:txBody>
      </p:sp>
      <p:sp>
        <p:nvSpPr>
          <p:cNvPr id="10" name="Rectangle 9"/>
          <p:cNvSpPr/>
          <p:nvPr/>
        </p:nvSpPr>
        <p:spPr>
          <a:xfrm>
            <a:off x="2819400" y="4495800"/>
            <a:ext cx="2691506" cy="646331"/>
          </a:xfrm>
          <a:prstGeom prst="rect">
            <a:avLst/>
          </a:prstGeom>
        </p:spPr>
        <p:txBody>
          <a:bodyPr wrap="none">
            <a:spAutoFit/>
          </a:bodyPr>
          <a:lstStyle/>
          <a:p>
            <a:r>
              <a:rPr lang="ru-RU" sz="3600" dirty="0" smtClean="0">
                <a:solidFill>
                  <a:prstClr val="white"/>
                </a:solidFill>
                <a:effectLst>
                  <a:glow rad="228600">
                    <a:srgbClr val="00ADDC">
                      <a:satMod val="175000"/>
                      <a:alpha val="40000"/>
                    </a:srgbClr>
                  </a:glow>
                </a:effectLst>
              </a:rPr>
              <a:t>Нова Година</a:t>
            </a:r>
            <a:endParaRPr lang="sr-Cyrl-CS" dirty="0"/>
          </a:p>
        </p:txBody>
      </p:sp>
      <p:sp>
        <p:nvSpPr>
          <p:cNvPr id="11" name="Rectangle 10"/>
          <p:cNvSpPr/>
          <p:nvPr/>
        </p:nvSpPr>
        <p:spPr>
          <a:xfrm>
            <a:off x="2971800" y="5029200"/>
            <a:ext cx="2874505" cy="646331"/>
          </a:xfrm>
          <a:prstGeom prst="rect">
            <a:avLst/>
          </a:prstGeom>
        </p:spPr>
        <p:txBody>
          <a:bodyPr wrap="none">
            <a:spAutoFit/>
          </a:bodyPr>
          <a:lstStyle/>
          <a:p>
            <a:r>
              <a:rPr lang="ru-RU" sz="3600" dirty="0" smtClean="0">
                <a:solidFill>
                  <a:prstClr val="white"/>
                </a:solidFill>
                <a:effectLst>
                  <a:glow rad="228600">
                    <a:srgbClr val="00ADDC">
                      <a:satMod val="175000"/>
                      <a:alpha val="40000"/>
                    </a:srgbClr>
                  </a:glow>
                </a:effectLst>
              </a:rPr>
              <a:t>Богојављење</a:t>
            </a:r>
            <a:endParaRPr lang="sr-Cyrl-CS" dirty="0"/>
          </a:p>
        </p:txBody>
      </p:sp>
      <p:sp>
        <p:nvSpPr>
          <p:cNvPr id="12" name="Rectangle 11"/>
          <p:cNvSpPr/>
          <p:nvPr/>
        </p:nvSpPr>
        <p:spPr>
          <a:xfrm>
            <a:off x="3352800" y="5562600"/>
            <a:ext cx="2135200" cy="646331"/>
          </a:xfrm>
          <a:prstGeom prst="rect">
            <a:avLst/>
          </a:prstGeom>
        </p:spPr>
        <p:txBody>
          <a:bodyPr wrap="none">
            <a:spAutoFit/>
          </a:bodyPr>
          <a:lstStyle/>
          <a:p>
            <a:r>
              <a:rPr lang="ru-RU" sz="3600" dirty="0" smtClean="0">
                <a:solidFill>
                  <a:prstClr val="white"/>
                </a:solidFill>
                <a:effectLst>
                  <a:glow rad="228600">
                    <a:srgbClr val="00ADDC">
                      <a:satMod val="175000"/>
                      <a:alpha val="40000"/>
                    </a:srgbClr>
                  </a:glow>
                </a:effectLst>
              </a:rPr>
              <a:t>Јовањдан</a:t>
            </a:r>
            <a:endParaRPr lang="sr-Cyrl-CS" dirty="0"/>
          </a:p>
        </p:txBody>
      </p:sp>
      <p:sp>
        <p:nvSpPr>
          <p:cNvPr id="13" name="Rectangle 12"/>
          <p:cNvSpPr/>
          <p:nvPr/>
        </p:nvSpPr>
        <p:spPr>
          <a:xfrm>
            <a:off x="3276600" y="6211669"/>
            <a:ext cx="2140009" cy="646331"/>
          </a:xfrm>
          <a:prstGeom prst="rect">
            <a:avLst/>
          </a:prstGeom>
        </p:spPr>
        <p:txBody>
          <a:bodyPr wrap="none">
            <a:spAutoFit/>
          </a:bodyPr>
          <a:lstStyle/>
          <a:p>
            <a:pPr lvl="0"/>
            <a:r>
              <a:rPr lang="ru-RU" sz="3600" dirty="0" smtClean="0">
                <a:solidFill>
                  <a:prstClr val="white"/>
                </a:solidFill>
                <a:effectLst>
                  <a:glow rad="228600">
                    <a:srgbClr val="00ADDC">
                      <a:satMod val="175000"/>
                      <a:alpha val="40000"/>
                    </a:srgbClr>
                  </a:glow>
                </a:effectLst>
              </a:rPr>
              <a:t>Савиндан</a:t>
            </a:r>
            <a:endParaRPr lang="sr-Cyrl-CS" sz="3600" dirty="0">
              <a:solidFill>
                <a:prstClr val="white"/>
              </a:solidFill>
              <a:effectLst>
                <a:glow rad="228600">
                  <a:srgbClr val="00ADDC">
                    <a:satMod val="175000"/>
                    <a:alpha val="40000"/>
                  </a:srgbClr>
                </a:glow>
              </a:effectLst>
            </a:endParaRPr>
          </a:p>
        </p:txBody>
      </p:sp>
    </p:spTree>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miriadna.com/desctopwalls/images/max/Rambling-in-winter-forest.jpg"/>
          <p:cNvPicPr>
            <a:picLocks noChangeAspect="1" noChangeArrowheads="1"/>
          </p:cNvPicPr>
          <p:nvPr/>
        </p:nvPicPr>
        <p:blipFill>
          <a:blip r:embed="rId2" cstate="email"/>
          <a:srcRect/>
          <a:stretch>
            <a:fillRect/>
          </a:stretch>
        </p:blipFill>
        <p:spPr bwMode="auto">
          <a:xfrm>
            <a:off x="0" y="0"/>
            <a:ext cx="9756702" cy="6858000"/>
          </a:xfrm>
          <a:prstGeom prst="rect">
            <a:avLst/>
          </a:prstGeom>
          <a:noFill/>
        </p:spPr>
      </p:pic>
      <p:pic>
        <p:nvPicPr>
          <p:cNvPr id="2" name="Picture 1" descr="01-20.jpg"/>
          <p:cNvPicPr>
            <a:picLocks noChangeAspect="1"/>
          </p:cNvPicPr>
          <p:nvPr/>
        </p:nvPicPr>
        <p:blipFill>
          <a:blip r:embed="rId3" cstate="email"/>
          <a:stretch>
            <a:fillRect/>
          </a:stretch>
        </p:blipFill>
        <p:spPr>
          <a:xfrm>
            <a:off x="400050" y="1081087"/>
            <a:ext cx="8343900" cy="469582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iriadna.com/desctopwalls/images/max/Rambling-in-winter-forest.jpg"/>
          <p:cNvPicPr>
            <a:picLocks noChangeAspect="1" noChangeArrowheads="1"/>
          </p:cNvPicPr>
          <p:nvPr/>
        </p:nvPicPr>
        <p:blipFill>
          <a:blip r:embed="rId2" cstate="email"/>
          <a:srcRect/>
          <a:stretch>
            <a:fillRect/>
          </a:stretch>
        </p:blipFill>
        <p:spPr bwMode="auto">
          <a:xfrm>
            <a:off x="0" y="0"/>
            <a:ext cx="9756702" cy="6858000"/>
          </a:xfrm>
          <a:prstGeom prst="rect">
            <a:avLst/>
          </a:prstGeom>
          <a:noFill/>
        </p:spPr>
      </p:pic>
      <p:pic>
        <p:nvPicPr>
          <p:cNvPr id="2" name="Picture 1" descr="61351.jpg"/>
          <p:cNvPicPr>
            <a:picLocks noChangeAspect="1"/>
          </p:cNvPicPr>
          <p:nvPr/>
        </p:nvPicPr>
        <p:blipFill>
          <a:blip r:embed="rId3"/>
          <a:stretch>
            <a:fillRect/>
          </a:stretch>
        </p:blipFill>
        <p:spPr>
          <a:xfrm>
            <a:off x="0" y="381000"/>
            <a:ext cx="9144000" cy="6096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iriadna.com/desctopwalls/images/max/Rambling-in-winter-forest.jpg"/>
          <p:cNvPicPr>
            <a:picLocks noChangeAspect="1" noChangeArrowheads="1"/>
          </p:cNvPicPr>
          <p:nvPr/>
        </p:nvPicPr>
        <p:blipFill>
          <a:blip r:embed="rId2" cstate="email"/>
          <a:srcRect/>
          <a:stretch>
            <a:fillRect/>
          </a:stretch>
        </p:blipFill>
        <p:spPr bwMode="auto">
          <a:xfrm>
            <a:off x="0" y="0"/>
            <a:ext cx="9756702" cy="6858000"/>
          </a:xfrm>
          <a:prstGeom prst="rect">
            <a:avLst/>
          </a:prstGeom>
          <a:noFill/>
        </p:spPr>
      </p:pic>
      <p:pic>
        <p:nvPicPr>
          <p:cNvPr id="1026" name="Picture 2" descr="http://www.juznevesti.com/uploads/assets/2011/01/18/3545/490x370_t-krst.jpg"/>
          <p:cNvPicPr>
            <a:picLocks noChangeAspect="1" noChangeArrowheads="1"/>
          </p:cNvPicPr>
          <p:nvPr/>
        </p:nvPicPr>
        <p:blipFill>
          <a:blip r:embed="rId3"/>
          <a:srcRect/>
          <a:stretch>
            <a:fillRect/>
          </a:stretch>
        </p:blipFill>
        <p:spPr bwMode="auto">
          <a:xfrm>
            <a:off x="0" y="0"/>
            <a:ext cx="4648200" cy="3393188"/>
          </a:xfrm>
          <a:prstGeom prst="rect">
            <a:avLst/>
          </a:prstGeom>
          <a:noFill/>
        </p:spPr>
      </p:pic>
      <p:pic>
        <p:nvPicPr>
          <p:cNvPr id="1028" name="Picture 4" descr="http://www.ebrcko.net/images/januar-2015/1/bogojavljenje-0312.jpg"/>
          <p:cNvPicPr>
            <a:picLocks noChangeAspect="1" noChangeArrowheads="1"/>
          </p:cNvPicPr>
          <p:nvPr/>
        </p:nvPicPr>
        <p:blipFill>
          <a:blip r:embed="rId4"/>
          <a:srcRect/>
          <a:stretch>
            <a:fillRect/>
          </a:stretch>
        </p:blipFill>
        <p:spPr bwMode="auto">
          <a:xfrm>
            <a:off x="0" y="3276600"/>
            <a:ext cx="6474066" cy="3581400"/>
          </a:xfrm>
          <a:prstGeom prst="rect">
            <a:avLst/>
          </a:prstGeom>
          <a:noFill/>
        </p:spPr>
      </p:pic>
      <p:pic>
        <p:nvPicPr>
          <p:cNvPr id="5" name="Picture 4" descr="DSC_3158.jpg"/>
          <p:cNvPicPr>
            <a:picLocks noChangeAspect="1"/>
          </p:cNvPicPr>
          <p:nvPr/>
        </p:nvPicPr>
        <p:blipFill>
          <a:blip r:embed="rId5" cstate="email"/>
          <a:stretch>
            <a:fillRect/>
          </a:stretch>
        </p:blipFill>
        <p:spPr>
          <a:xfrm>
            <a:off x="4038600" y="0"/>
            <a:ext cx="5343108" cy="33528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asinfo.info/wp-content/uploads/2015/01/BeijeliGolub-314x200.jpg"/>
          <p:cNvPicPr>
            <a:picLocks noChangeAspect="1" noChangeArrowheads="1"/>
          </p:cNvPicPr>
          <p:nvPr/>
        </p:nvPicPr>
        <p:blipFill>
          <a:blip r:embed="rId2"/>
          <a:srcRect/>
          <a:stretch>
            <a:fillRect/>
          </a:stretch>
        </p:blipFill>
        <p:spPr bwMode="auto">
          <a:xfrm>
            <a:off x="838200" y="990600"/>
            <a:ext cx="7297675" cy="46482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7346"/>
            <a:ext cx="8839200" cy="4893647"/>
          </a:xfrm>
          <a:prstGeom prst="rect">
            <a:avLst/>
          </a:prstGeom>
        </p:spPr>
        <p:txBody>
          <a:bodyPr wrap="square">
            <a:spAutoFit/>
          </a:bodyPr>
          <a:lstStyle/>
          <a:p>
            <a:r>
              <a:rPr lang="ru-RU" sz="2400" b="1" dirty="0" smtClean="0">
                <a:effectLst>
                  <a:glow rad="139700">
                    <a:schemeClr val="accent2">
                      <a:satMod val="175000"/>
                      <a:alpha val="40000"/>
                    </a:schemeClr>
                  </a:glow>
                </a:effectLst>
              </a:rPr>
              <a:t>Јовањдан </a:t>
            </a:r>
            <a:r>
              <a:rPr lang="ru-RU" sz="2400" b="1" dirty="0" smtClean="0">
                <a:ln>
                  <a:solidFill>
                    <a:schemeClr val="tx1"/>
                  </a:solidFill>
                </a:ln>
                <a:effectLst>
                  <a:glow rad="139700">
                    <a:schemeClr val="accent2">
                      <a:satMod val="175000"/>
                      <a:alpha val="40000"/>
                    </a:schemeClr>
                  </a:glow>
                </a:effectLst>
              </a:rPr>
              <a:t>(20. јануара)</a:t>
            </a:r>
            <a:r>
              <a:rPr lang="ru-RU" sz="2400" dirty="0" smtClean="0">
                <a:ln>
                  <a:solidFill>
                    <a:schemeClr val="tx1"/>
                  </a:solidFill>
                </a:ln>
              </a:rPr>
              <a:t> </a:t>
            </a:r>
            <a:r>
              <a:rPr lang="ru-RU" sz="2400" dirty="0" smtClean="0"/>
              <a:t>је у низу богојављенских празника, јер је свети Јован Крститељ, на реци Јордану, крстио Господа Христа. </a:t>
            </a:r>
          </a:p>
          <a:p>
            <a:r>
              <a:rPr lang="ru-RU" sz="2400" b="1" dirty="0" smtClean="0">
                <a:effectLst>
                  <a:glow rad="228600">
                    <a:schemeClr val="accent2">
                      <a:satMod val="175000"/>
                      <a:alpha val="40000"/>
                    </a:schemeClr>
                  </a:glow>
                </a:effectLst>
              </a:rPr>
              <a:t>Савиндан </a:t>
            </a:r>
            <a:r>
              <a:rPr lang="ru-RU" sz="2400" dirty="0" smtClean="0"/>
              <a:t>27. јануара. Свети Сава је први српски просветитељ, духовни отац српске нације и творац српске црквене самосталности. Зато је Савиндан и верски и национални празник. То је крсна слава српских школа. Тога дана се у свим </a:t>
            </a:r>
            <a:r>
              <a:rPr lang="ru-RU" sz="2400" dirty="0" smtClean="0">
                <a:effectLst>
                  <a:glow rad="228600">
                    <a:schemeClr val="accent4">
                      <a:satMod val="175000"/>
                      <a:alpha val="40000"/>
                    </a:schemeClr>
                  </a:glow>
                </a:effectLst>
              </a:rPr>
              <a:t>српским школама </a:t>
            </a:r>
            <a:r>
              <a:rPr lang="ru-RU" sz="2400" dirty="0" smtClean="0"/>
              <a:t>ломи славски кoлач, изводи прикладан светосавски програм у коме учествују ђаци са својим учитељима и родитељима. Резање колача исто је као и на дан црквене славе. Свака слава има свога домаћина, који се добровољно јавља, и сваке године се бира домаћин. Обично се на Савиндан увече у школама или домовима културе наставља народно весеље у коме учествује наша омладина.</a:t>
            </a:r>
            <a:endParaRPr lang="ru-RU" sz="2400" dirty="0"/>
          </a:p>
        </p:txBody>
      </p:sp>
    </p:spTree>
  </p:cSld>
  <p:clrMapOvr>
    <a:masterClrMapping/>
  </p:clrMapOvr>
  <p:transition>
    <p:diamon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iriadna.com/desctopwalls/images/max/Rambling-in-winter-forest.jpg"/>
          <p:cNvPicPr>
            <a:picLocks noChangeAspect="1" noChangeArrowheads="1"/>
          </p:cNvPicPr>
          <p:nvPr/>
        </p:nvPicPr>
        <p:blipFill>
          <a:blip r:embed="rId2" cstate="email"/>
          <a:srcRect/>
          <a:stretch>
            <a:fillRect/>
          </a:stretch>
        </p:blipFill>
        <p:spPr bwMode="auto">
          <a:xfrm>
            <a:off x="0" y="0"/>
            <a:ext cx="9756702" cy="6858000"/>
          </a:xfrm>
          <a:prstGeom prst="rect">
            <a:avLst/>
          </a:prstGeom>
          <a:noFill/>
        </p:spPr>
      </p:pic>
      <p:pic>
        <p:nvPicPr>
          <p:cNvPr id="2" name="Picture 1" descr="picture-0121.jpg"/>
          <p:cNvPicPr>
            <a:picLocks noChangeAspect="1"/>
          </p:cNvPicPr>
          <p:nvPr/>
        </p:nvPicPr>
        <p:blipFill>
          <a:blip r:embed="rId3"/>
          <a:stretch>
            <a:fillRect/>
          </a:stretch>
        </p:blipFill>
        <p:spPr>
          <a:xfrm>
            <a:off x="990600" y="533400"/>
            <a:ext cx="7010400" cy="52578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iriadna.com/desctopwalls/images/max/Rambling-in-winter-forest.jpg"/>
          <p:cNvPicPr>
            <a:picLocks noChangeAspect="1" noChangeArrowheads="1"/>
          </p:cNvPicPr>
          <p:nvPr/>
        </p:nvPicPr>
        <p:blipFill>
          <a:blip r:embed="rId2" cstate="email"/>
          <a:srcRect/>
          <a:stretch>
            <a:fillRect/>
          </a:stretch>
        </p:blipFill>
        <p:spPr bwMode="auto">
          <a:xfrm>
            <a:off x="0" y="0"/>
            <a:ext cx="9756702" cy="6858000"/>
          </a:xfrm>
          <a:prstGeom prst="rect">
            <a:avLst/>
          </a:prstGeom>
          <a:noFill/>
        </p:spPr>
      </p:pic>
      <p:pic>
        <p:nvPicPr>
          <p:cNvPr id="45058" name="Picture 2" descr="http://t2.gstatic.com/images?q=tbn:ANd9GcSE2FHbRb-jDaR2D8Pt2EecJ6_S9R4VmOYlEhFHwIhLsmkRGWFg"/>
          <p:cNvPicPr>
            <a:picLocks noChangeAspect="1" noChangeArrowheads="1"/>
          </p:cNvPicPr>
          <p:nvPr/>
        </p:nvPicPr>
        <p:blipFill>
          <a:blip r:embed="rId3"/>
          <a:srcRect/>
          <a:stretch>
            <a:fillRect/>
          </a:stretch>
        </p:blipFill>
        <p:spPr bwMode="auto">
          <a:xfrm>
            <a:off x="457200" y="228600"/>
            <a:ext cx="3505200" cy="3962400"/>
          </a:xfrm>
          <a:prstGeom prst="rect">
            <a:avLst/>
          </a:prstGeom>
          <a:noFill/>
        </p:spPr>
      </p:pic>
      <p:pic>
        <p:nvPicPr>
          <p:cNvPr id="45060" name="Picture 4" descr="http://t0.gstatic.com/images?q=tbn:ANd9GcS1ZdDs3BrBZqMDRiHXC0ev4COs3dZPTu_9gwfi3HJ6Y71gQRhDsA"/>
          <p:cNvPicPr>
            <a:picLocks noChangeAspect="1" noChangeArrowheads="1"/>
          </p:cNvPicPr>
          <p:nvPr/>
        </p:nvPicPr>
        <p:blipFill>
          <a:blip r:embed="rId4"/>
          <a:srcRect/>
          <a:stretch>
            <a:fillRect/>
          </a:stretch>
        </p:blipFill>
        <p:spPr bwMode="auto">
          <a:xfrm>
            <a:off x="4572000" y="1600200"/>
            <a:ext cx="3962400" cy="35814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029200" cy="461665"/>
          </a:xfrm>
          <a:prstGeom prst="rect">
            <a:avLst/>
          </a:prstGeom>
          <a:noFill/>
        </p:spPr>
        <p:txBody>
          <a:bodyPr wrap="square" rtlCol="0">
            <a:spAutoFit/>
          </a:bodyPr>
          <a:lstStyle/>
          <a:p>
            <a:r>
              <a:rPr lang="sr-Cyrl-CS" sz="2400" dirty="0" smtClean="0"/>
              <a:t>Нису православни обичаји:</a:t>
            </a:r>
            <a:endParaRPr lang="sr-Cyrl-CS" sz="2400" dirty="0"/>
          </a:p>
        </p:txBody>
      </p:sp>
      <p:sp>
        <p:nvSpPr>
          <p:cNvPr id="3" name="TextBox 2"/>
          <p:cNvSpPr txBox="1"/>
          <p:nvPr/>
        </p:nvSpPr>
        <p:spPr>
          <a:xfrm>
            <a:off x="0" y="533400"/>
            <a:ext cx="7696200" cy="4893647"/>
          </a:xfrm>
          <a:prstGeom prst="rect">
            <a:avLst/>
          </a:prstGeom>
          <a:noFill/>
        </p:spPr>
        <p:txBody>
          <a:bodyPr wrap="square" rtlCol="0">
            <a:spAutoFit/>
          </a:bodyPr>
          <a:lstStyle/>
          <a:p>
            <a:pPr lvl="6">
              <a:buFontTx/>
              <a:buChar char="-"/>
            </a:pPr>
            <a:r>
              <a:rPr lang="sr-Cyrl-CS" sz="2400" b="1" dirty="0" smtClean="0"/>
              <a:t>ПОШТОВАЊЕ ДЕДА МРАЗА ( ТО ЈЕ ПРОМЕЊЕНА СЛИКА СВЕТОГ НИКОЛЕ )</a:t>
            </a:r>
          </a:p>
          <a:p>
            <a:pPr>
              <a:buFontTx/>
              <a:buChar char="-"/>
            </a:pPr>
            <a:r>
              <a:rPr lang="sr-Cyrl-CS" sz="2400" b="1" dirty="0" smtClean="0"/>
              <a:t> </a:t>
            </a:r>
            <a:r>
              <a:rPr lang="sr-Cyrl-CS" sz="2400" b="1" dirty="0" smtClean="0"/>
              <a:t>БАЦАЊЕ ПЕТАРДИ И ДРУГИХ ЕКСПЛОЗИВНИХ НАПРАВА НА БАДЊЕ ВЕЧЕ ИЛИ БОЖИЋ ( ПРАЗНИЦИ СЕ ДОЧЕКУЈУ ДОСТОЈАНСТВЕНО ) </a:t>
            </a:r>
          </a:p>
          <a:p>
            <a:pPr>
              <a:buFontTx/>
              <a:buChar char="-"/>
            </a:pPr>
            <a:r>
              <a:rPr lang="sr-Cyrl-CS" sz="2400" b="1" dirty="0" smtClean="0"/>
              <a:t> </a:t>
            </a:r>
            <a:r>
              <a:rPr lang="sr-Cyrl-CS" sz="2400" b="1" dirty="0" smtClean="0"/>
              <a:t>ДОЧЕК НОВЕ ГОДИНЕ 31. ДЕЦЕМБРА ( У ТОКУ ЈЕ БОЖИЋНИ ПОСТ, НОВА ГОДИНА СЕ ДОЧЕКУЈЕ 13. ЈАНУАРА )</a:t>
            </a:r>
          </a:p>
          <a:p>
            <a:pPr>
              <a:buFontTx/>
              <a:buChar char="-"/>
            </a:pPr>
            <a:r>
              <a:rPr lang="sr-Cyrl-CS" sz="2400" b="1" dirty="0" smtClean="0"/>
              <a:t> </a:t>
            </a:r>
            <a:r>
              <a:rPr lang="sr-Cyrl-CS" sz="2400" b="1" dirty="0" smtClean="0"/>
              <a:t>НЕУМЕРЕНОСТ У ЈЕЛУ И ПИЋУ – </a:t>
            </a:r>
            <a:r>
              <a:rPr lang="sr-Cyrl-CS" sz="2400" b="1" dirty="0" smtClean="0">
                <a:solidFill>
                  <a:srgbClr val="FFFF00"/>
                </a:solidFill>
              </a:rPr>
              <a:t>ПРАВОСЛАВНИ ХРИШЋАНИ ПРАЗНИКЕ ПРОСЛАВЉАЈУ ЛИТУРГИЈСКИ, МОЛИТВЕНО И ДОСТОЈАНСТВЕНО.</a:t>
            </a:r>
            <a:endParaRPr lang="sr-Cyrl-CS" sz="2400" dirty="0">
              <a:solidFill>
                <a:srgbClr val="FFFF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iriadna.com/desctopwalls/images/max/Rambling-in-winter-forest.jpg"/>
          <p:cNvPicPr>
            <a:picLocks noChangeAspect="1" noChangeArrowheads="1"/>
          </p:cNvPicPr>
          <p:nvPr/>
        </p:nvPicPr>
        <p:blipFill>
          <a:blip r:embed="rId2" cstate="email"/>
          <a:srcRect/>
          <a:stretch>
            <a:fillRect/>
          </a:stretch>
        </p:blipFill>
        <p:spPr bwMode="auto">
          <a:xfrm>
            <a:off x="0" y="0"/>
            <a:ext cx="9756702" cy="6858000"/>
          </a:xfrm>
          <a:prstGeom prst="rect">
            <a:avLst/>
          </a:prstGeom>
          <a:noFill/>
        </p:spPr>
      </p:pic>
      <p:pic>
        <p:nvPicPr>
          <p:cNvPr id="2" name="Picture 1" descr="38638-Božić.jpg"/>
          <p:cNvPicPr>
            <a:picLocks noChangeAspect="1"/>
          </p:cNvPicPr>
          <p:nvPr/>
        </p:nvPicPr>
        <p:blipFill>
          <a:blip r:embed="rId3"/>
          <a:stretch>
            <a:fillRect/>
          </a:stretch>
        </p:blipFill>
        <p:spPr>
          <a:xfrm rot="5400000">
            <a:off x="2611528" y="-1163726"/>
            <a:ext cx="3886200" cy="9109253"/>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905000"/>
            <a:ext cx="7916270" cy="646331"/>
          </a:xfrm>
          <a:prstGeom prst="rect">
            <a:avLst/>
          </a:prstGeom>
          <a:noFill/>
        </p:spPr>
        <p:txBody>
          <a:bodyPr wrap="none" rtlCol="0">
            <a:spAutoFit/>
          </a:bodyPr>
          <a:lstStyle/>
          <a:p>
            <a:r>
              <a:rPr lang="sr-Cyrl-CS" dirty="0" smtClean="0"/>
              <a:t>У ПРЕЗЕНТАЦИЈИ СУ КОРИШЋЕНЕ</a:t>
            </a:r>
          </a:p>
          <a:p>
            <a:r>
              <a:rPr lang="sr-Cyrl-CS" dirty="0" smtClean="0"/>
              <a:t>ФОТОГРАФИЈЕ СА САЈТА РТСа, И РАДИО БЛАГОВЕСНИКА, СОМБОР.</a:t>
            </a:r>
            <a:endParaRPr lang="sr-Cyrl-C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7221.jpeg"/>
          <p:cNvPicPr>
            <a:picLocks noChangeAspect="1"/>
          </p:cNvPicPr>
          <p:nvPr/>
        </p:nvPicPr>
        <p:blipFill>
          <a:blip r:embed="rId2" cstate="email"/>
          <a:stretch>
            <a:fillRect/>
          </a:stretch>
        </p:blipFill>
        <p:spPr>
          <a:xfrm>
            <a:off x="1529046" y="0"/>
            <a:ext cx="6085907" cy="6858000"/>
          </a:xfrm>
          <a:prstGeom prst="rect">
            <a:avLst/>
          </a:prstGeom>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58847"/>
            <a:ext cx="9144000" cy="5570756"/>
          </a:xfrm>
          <a:prstGeom prst="rect">
            <a:avLst/>
          </a:prstGeom>
        </p:spPr>
        <p:txBody>
          <a:bodyPr wrap="square">
            <a:spAutoFit/>
          </a:bodyPr>
          <a:lstStyle/>
          <a:p>
            <a:r>
              <a:rPr lang="ru-RU" sz="2400" b="1" dirty="0"/>
              <a:t/>
            </a:r>
            <a:br>
              <a:rPr lang="ru-RU" sz="2400" b="1" dirty="0"/>
            </a:br>
            <a:r>
              <a:rPr lang="ru-RU" sz="4400" b="1" dirty="0">
                <a:effectLst>
                  <a:glow rad="228600">
                    <a:schemeClr val="accent5">
                      <a:satMod val="175000"/>
                      <a:alpha val="40000"/>
                    </a:schemeClr>
                  </a:glow>
                </a:effectLst>
              </a:rPr>
              <a:t>Детинци</a:t>
            </a:r>
            <a:r>
              <a:rPr lang="ru-RU" sz="2400" b="1" dirty="0"/>
              <a:t> </a:t>
            </a:r>
            <a:endParaRPr lang="ru-RU" sz="2400" b="1" dirty="0" smtClean="0"/>
          </a:p>
          <a:p>
            <a:endParaRPr lang="ru-RU" sz="2400" b="1" dirty="0" smtClean="0"/>
          </a:p>
          <a:p>
            <a:r>
              <a:rPr lang="ru-RU" sz="2400" dirty="0" smtClean="0"/>
              <a:t>У </a:t>
            </a:r>
            <a:r>
              <a:rPr lang="ru-RU" sz="2400" dirty="0"/>
              <a:t>трећу недељу пред Божић слави се овај празник. Тога дана ујутру рано, или по доласку из цркве са богослужења, одрасли вежу своју </a:t>
            </a:r>
            <a:r>
              <a:rPr lang="ru-RU" sz="2400" dirty="0" smtClean="0"/>
              <a:t>децу</a:t>
            </a:r>
            <a:r>
              <a:rPr lang="ru-RU" sz="2400" dirty="0"/>
              <a:t>. За везивање се обично користи каиш, гајтан или обичан канап, или обичан дебљи конац. Обично се завежу ноге или руке, па се једним делом канап завеже за сто или столицу. Везивање на Детинце, Материце и Оце, има вишеструку символику. </a:t>
            </a:r>
            <a:r>
              <a:rPr lang="ru-RU" sz="2400" dirty="0" smtClean="0">
                <a:effectLst>
                  <a:glow rad="228600">
                    <a:schemeClr val="accent4">
                      <a:satMod val="175000"/>
                      <a:alpha val="40000"/>
                    </a:schemeClr>
                  </a:glow>
                </a:effectLst>
              </a:rPr>
              <a:t>Прво символизује чврсте породичне везе, слогу, мир, поштовање и међусрбно помагање у свим приликама. </a:t>
            </a:r>
          </a:p>
          <a:p>
            <a:endParaRPr lang="ru-RU" sz="2400" dirty="0"/>
          </a:p>
          <a:p>
            <a:r>
              <a:rPr lang="ru-RU" sz="2400" dirty="0"/>
              <a:t>Добра и штедљива деца прикупе нешто средстава штедњом па за тај дан набаве неку част и „дреше“ се онима који их вежу.</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bozic\мајка2.jpg"/>
          <p:cNvPicPr>
            <a:picLocks noChangeAspect="1" noChangeArrowheads="1"/>
          </p:cNvPicPr>
          <p:nvPr/>
        </p:nvPicPr>
        <p:blipFill>
          <a:blip r:embed="rId2" cstate="email"/>
          <a:srcRect/>
          <a:stretch>
            <a:fillRect/>
          </a:stretch>
        </p:blipFill>
        <p:spPr bwMode="auto">
          <a:xfrm>
            <a:off x="0" y="228600"/>
            <a:ext cx="9024062" cy="6019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7428.net/wp-content/uploads/2012/12/Winter-Background.jpg"/>
          <p:cNvPicPr>
            <a:picLocks noChangeAspect="1" noChangeArrowheads="1"/>
          </p:cNvPicPr>
          <p:nvPr/>
        </p:nvPicPr>
        <p:blipFill>
          <a:blip r:embed="rId2"/>
          <a:srcRect/>
          <a:stretch>
            <a:fillRect/>
          </a:stretch>
        </p:blipFill>
        <p:spPr bwMode="auto">
          <a:xfrm>
            <a:off x="0" y="0"/>
            <a:ext cx="9213802" cy="6858000"/>
          </a:xfrm>
          <a:prstGeom prst="rect">
            <a:avLst/>
          </a:prstGeom>
          <a:noFill/>
        </p:spPr>
      </p:pic>
      <p:sp>
        <p:nvSpPr>
          <p:cNvPr id="2" name="Rectangle 1"/>
          <p:cNvSpPr/>
          <p:nvPr/>
        </p:nvSpPr>
        <p:spPr>
          <a:xfrm>
            <a:off x="152400" y="1143000"/>
            <a:ext cx="9144000" cy="4524315"/>
          </a:xfrm>
          <a:prstGeom prst="rect">
            <a:avLst/>
          </a:prstGeom>
        </p:spPr>
        <p:txBody>
          <a:bodyPr wrap="square">
            <a:spAutoFit/>
          </a:bodyPr>
          <a:lstStyle/>
          <a:p>
            <a:r>
              <a:rPr lang="ru-RU" sz="2400" b="1" dirty="0">
                <a:solidFill>
                  <a:schemeClr val="bg1"/>
                </a:solidFill>
              </a:rPr>
              <a:t/>
            </a:r>
            <a:br>
              <a:rPr lang="ru-RU" sz="2400" b="1" dirty="0">
                <a:solidFill>
                  <a:schemeClr val="bg1"/>
                </a:solidFill>
              </a:rPr>
            </a:br>
            <a:r>
              <a:rPr lang="ru-RU" sz="2400" b="1" dirty="0">
                <a:solidFill>
                  <a:schemeClr val="bg1"/>
                </a:solidFill>
                <a:effectLst>
                  <a:glow rad="228600">
                    <a:schemeClr val="accent2">
                      <a:satMod val="175000"/>
                      <a:alpha val="40000"/>
                    </a:schemeClr>
                  </a:glow>
                </a:effectLst>
              </a:rPr>
              <a:t>Материце</a:t>
            </a:r>
            <a:r>
              <a:rPr lang="ru-RU" sz="2400" b="1" dirty="0">
                <a:solidFill>
                  <a:schemeClr val="bg1"/>
                </a:solidFill>
              </a:rPr>
              <a:t> </a:t>
            </a:r>
            <a:endParaRPr lang="ru-RU" sz="2400" b="1" dirty="0" smtClean="0">
              <a:solidFill>
                <a:schemeClr val="bg1"/>
              </a:solidFill>
            </a:endParaRPr>
          </a:p>
          <a:p>
            <a:r>
              <a:rPr lang="ru-RU" sz="2400" dirty="0" smtClean="0">
                <a:solidFill>
                  <a:schemeClr val="bg1"/>
                </a:solidFill>
              </a:rPr>
              <a:t>У </a:t>
            </a:r>
            <a:r>
              <a:rPr lang="ru-RU" sz="2400" dirty="0">
                <a:solidFill>
                  <a:schemeClr val="bg1"/>
                </a:solidFill>
              </a:rPr>
              <a:t>другу недељу пред Божић пада овај празник. Ово је највећи хришћански празник мајки и жена. Тога дана деца поране и унапред припремљеним канапом, концем, шалом, марамом или каишем на препад завежу своју мајку, за ноге, на исти начин, као што су њих мајке везивале на Детинце. Мајка се прави да не зна зашто је везана. Деца јој честитају празник, а мајка онда дели деци поклоне, и на тај начин се „дреши“. </a:t>
            </a:r>
            <a:endParaRPr lang="ru-RU" sz="2400" dirty="0" smtClean="0">
              <a:solidFill>
                <a:schemeClr val="bg1"/>
              </a:solidFill>
            </a:endParaRPr>
          </a:p>
          <a:p>
            <a:r>
              <a:rPr lang="ru-RU" sz="2400" dirty="0" smtClean="0">
                <a:solidFill>
                  <a:schemeClr val="bg1"/>
                </a:solidFill>
              </a:rPr>
              <a:t>Негде </a:t>
            </a:r>
            <a:r>
              <a:rPr lang="ru-RU" sz="2400" dirty="0">
                <a:solidFill>
                  <a:schemeClr val="bg1"/>
                </a:solidFill>
              </a:rPr>
              <a:t>се организује посета болници, нарочито дечјим одељењима, где се деци носе поклони, што даје овом празнику пун хришћански смисао.</a:t>
            </a:r>
          </a:p>
        </p:txBody>
      </p:sp>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261</TotalTime>
  <Words>292</Words>
  <Application>Microsoft Office PowerPoint</Application>
  <PresentationFormat>On-screen Show (4:3)</PresentationFormat>
  <Paragraphs>74</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Technic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Иако је Васкрс највећи хришћански празник – празник над празницима, код Срба се Божић и празници везани за њега најсвечаније прослављају и обилују нашим лепим обичајима, који време од неколико недеља око Божића чине најлепшим и најсвечанијим периодом у целој календарској години. Божић се празнује као успомена на дан рођења Господа Исуса Христа, Сина Божијег, Спаситељa света. Та чињеница да је то празник рађања новог живота, празник деце и детињства, празник родитељства – очинства и материнства, украсио је код Срба овај празник најлепшим верским обичајима и обредима. Сви ти обичаји и обреди имају један основни смисао и своде се на један циљ: Умолити Бога да сачува и увећа породицу и имање домаћина. Све је то изражено у краткој народној здравици и молитви о Божићу: „Дај, Боже, здравља и весеља у овом дому, нека нам се рађају здрава дечица, нека нам рађа жито и лозица, нека нам се увећава имовина у пољу, тору и обору!“ Божићу се радује и старо и младо, и мушко и женско. На неколико недеља пред Божић (већ од Никољдана) и неколико недеља после Божића (до Савиндана) траје свечано празнично расположење. Народ се весели и радује, у кућама и породицама влада пријатно духовно расположење, у атмосфери се осећа неко тихо празнично блаженство, па се у таквим приликама људи мире, праштају једни другима увреде нанете преко године и цео народ постаје једна душа. У овом периоду су најважнији следећи празници: Детинци, Материце, Оци, Туциндан, Бадњидан, Божић, Нова Година, Богојављење, Јовањдан и Савиндан. За сваки од ових дана и празника везани су наши лепи обичаји. Пођимо редом. </dc:title>
  <dc:creator>Petar</dc:creator>
  <cp:lastModifiedBy>Home</cp:lastModifiedBy>
  <cp:revision>32</cp:revision>
  <dcterms:created xsi:type="dcterms:W3CDTF">2012-12-04T19:54:07Z</dcterms:created>
  <dcterms:modified xsi:type="dcterms:W3CDTF">2015-01-20T18:56:17Z</dcterms:modified>
</cp:coreProperties>
</file>