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325" r:id="rId3"/>
    <p:sldId id="326" r:id="rId4"/>
    <p:sldId id="328" r:id="rId5"/>
    <p:sldId id="327" r:id="rId6"/>
    <p:sldId id="260" r:id="rId7"/>
    <p:sldId id="323" r:id="rId8"/>
    <p:sldId id="261" r:id="rId9"/>
    <p:sldId id="262" r:id="rId10"/>
    <p:sldId id="263" r:id="rId11"/>
    <p:sldId id="264" r:id="rId12"/>
    <p:sldId id="265" r:id="rId13"/>
    <p:sldId id="266" r:id="rId14"/>
    <p:sldId id="309" r:id="rId15"/>
    <p:sldId id="267" r:id="rId16"/>
    <p:sldId id="321" r:id="rId17"/>
    <p:sldId id="319" r:id="rId18"/>
    <p:sldId id="320" r:id="rId19"/>
    <p:sldId id="317" r:id="rId20"/>
    <p:sldId id="318" r:id="rId21"/>
    <p:sldId id="329" r:id="rId22"/>
    <p:sldId id="311" r:id="rId23"/>
    <p:sldId id="330" r:id="rId24"/>
    <p:sldId id="269" r:id="rId25"/>
    <p:sldId id="308" r:id="rId26"/>
    <p:sldId id="312" r:id="rId27"/>
    <p:sldId id="314" r:id="rId28"/>
    <p:sldId id="322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76" autoAdjust="0"/>
    <p:restoredTop sz="86420" autoAdjust="0"/>
  </p:normalViewPr>
  <p:slideViewPr>
    <p:cSldViewPr>
      <p:cViewPr varScale="1">
        <p:scale>
          <a:sx n="64" d="100"/>
          <a:sy n="64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91C52-F647-49A7-9B8F-6A0F338FCB77}" type="datetimeFigureOut">
              <a:rPr lang="sr-Latn-CS" smtClean="0"/>
              <a:pPr/>
              <a:t>11.11.2014</a:t>
            </a:fld>
            <a:endParaRPr lang="sr-Cyrl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7115B-7E92-4A3F-AF3D-4ED1F31FCF81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7115B-7E92-4A3F-AF3D-4ED1F31FCF81}" type="slidenum">
              <a:rPr lang="sr-Cyrl-CS" smtClean="0"/>
              <a:pPr/>
              <a:t>25</a:t>
            </a:fld>
            <a:endParaRPr lang="sr-Cyrl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11.11.2014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11.11.2014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11.11.2014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11.11.2014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11.11.2014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11.11.2014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11.11.2014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11.11.2014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11.11.2014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11.11.2014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C7FC1-5AB2-4401-AE01-C9958B53385B}" type="datetimeFigureOut">
              <a:rPr lang="sr-Latn-CS" smtClean="0"/>
              <a:pPr/>
              <a:t>11.11.2014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BC7FC1-5AB2-4401-AE01-C9958B53385B}" type="datetimeFigureOut">
              <a:rPr lang="sr-Latn-CS" smtClean="0"/>
              <a:pPr/>
              <a:t>11.11.2014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77A38B-39A8-46C4-945F-AAFC79A5857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za%20film\Sound\BOOM.WAV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za%20film\03.%20Loreena%20McKennitt%20-%20The%20Mystic's%20Dream.mp3" TargetMode="Externa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381000" y="2362200"/>
            <a:ext cx="1010274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sr-Cyrl-CS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(СТАРОЗАВЕТНИ ПАТРИЈАРСИ - АВРАМ)</a:t>
            </a:r>
            <a:endParaRPr lang="sr-Cyrl-CS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5" descr="DSCN10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00600" y="2895600"/>
            <a:ext cx="38100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852938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ИЗБОР АВРАМА И ЊЕГОВИХ</a:t>
            </a:r>
          </a:p>
          <a:p>
            <a:pPr algn="ctr"/>
            <a:r>
              <a:rPr lang="sr-Cyrl-C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ПОТОМАКА КАО</a:t>
            </a:r>
          </a:p>
          <a:p>
            <a:pPr algn="ctr"/>
            <a:r>
              <a:rPr lang="sr-Cyrl-CS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ПОЧЕТАК ЦРКВЕ</a:t>
            </a:r>
            <a:endParaRPr lang="en-US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886200"/>
            <a:ext cx="3657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ПРАВОСЛАВНИ КАТИХИЗИС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57671"/>
            <a:ext cx="44948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Марко Радаковић, вероучитељ</a:t>
            </a:r>
          </a:p>
          <a:p>
            <a:pPr algn="ctr"/>
            <a:r>
              <a:rPr lang="sr-Cyrl-CS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Бачки Грачац</a:t>
            </a:r>
          </a:p>
          <a:p>
            <a:pPr algn="ctr"/>
            <a:r>
              <a:rPr lang="sr-Cyrl-CS" sz="24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Фебруар 2013. л. Г.</a:t>
            </a:r>
            <a:endParaRPr lang="en-US" sz="2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1792" y="615696"/>
            <a:ext cx="7900416" cy="5626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533400"/>
            <a:ext cx="1370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5400" dirty="0" smtClean="0"/>
              <a:t>Лот</a:t>
            </a:r>
            <a:endParaRPr lang="sr-Cyrl-CS" sz="5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1856" y="1240536"/>
            <a:ext cx="8400288" cy="437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533400"/>
            <a:ext cx="3766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2800" dirty="0" smtClean="0"/>
              <a:t>Аврамово гостољубље</a:t>
            </a:r>
            <a:endParaRPr lang="sr-Cyrl-C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1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0"/>
            <a:ext cx="8153400" cy="6629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667000" y="228600"/>
            <a:ext cx="3886200" cy="6248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9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216" y="803148"/>
            <a:ext cx="7973568" cy="5251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8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524000" y="-25498"/>
            <a:ext cx="5601464" cy="6883498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2023672" y="2533338"/>
            <a:ext cx="2323476" cy="3934918"/>
          </a:xfrm>
          <a:custGeom>
            <a:avLst/>
            <a:gdLst>
              <a:gd name="connsiteX0" fmla="*/ 659567 w 2323476"/>
              <a:gd name="connsiteY0" fmla="*/ 0 h 3934918"/>
              <a:gd name="connsiteX1" fmla="*/ 1064302 w 2323476"/>
              <a:gd name="connsiteY1" fmla="*/ 1528996 h 3934918"/>
              <a:gd name="connsiteX2" fmla="*/ 1918741 w 2323476"/>
              <a:gd name="connsiteY2" fmla="*/ 2128603 h 3934918"/>
              <a:gd name="connsiteX3" fmla="*/ 1978702 w 2323476"/>
              <a:gd name="connsiteY3" fmla="*/ 3627619 h 3934918"/>
              <a:gd name="connsiteX4" fmla="*/ 1993692 w 2323476"/>
              <a:gd name="connsiteY4" fmla="*/ 3732551 h 3934918"/>
              <a:gd name="connsiteX5" fmla="*/ 0 w 2323476"/>
              <a:gd name="connsiteY5" fmla="*/ 2413416 h 393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23476" h="3934918">
                <a:moveTo>
                  <a:pt x="659567" y="0"/>
                </a:moveTo>
                <a:cubicBezTo>
                  <a:pt x="757003" y="587114"/>
                  <a:pt x="854440" y="1174229"/>
                  <a:pt x="1064302" y="1528996"/>
                </a:cubicBezTo>
                <a:cubicBezTo>
                  <a:pt x="1274164" y="1883763"/>
                  <a:pt x="1766341" y="1778832"/>
                  <a:pt x="1918741" y="2128603"/>
                </a:cubicBezTo>
                <a:cubicBezTo>
                  <a:pt x="2071141" y="2478374"/>
                  <a:pt x="1966210" y="3360294"/>
                  <a:pt x="1978702" y="3627619"/>
                </a:cubicBezTo>
                <a:cubicBezTo>
                  <a:pt x="1991194" y="3894944"/>
                  <a:pt x="2323476" y="3934918"/>
                  <a:pt x="1993692" y="3732551"/>
                </a:cubicBezTo>
                <a:cubicBezTo>
                  <a:pt x="1663908" y="3530184"/>
                  <a:pt x="1091784" y="3812498"/>
                  <a:pt x="0" y="241341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5" name="Freeform 4"/>
          <p:cNvSpPr/>
          <p:nvPr/>
        </p:nvSpPr>
        <p:spPr>
          <a:xfrm>
            <a:off x="2653259" y="2548328"/>
            <a:ext cx="1356610" cy="2370944"/>
          </a:xfrm>
          <a:custGeom>
            <a:avLst/>
            <a:gdLst>
              <a:gd name="connsiteX0" fmla="*/ 0 w 1356610"/>
              <a:gd name="connsiteY0" fmla="*/ 0 h 2370944"/>
              <a:gd name="connsiteX1" fmla="*/ 494675 w 1356610"/>
              <a:gd name="connsiteY1" fmla="*/ 1588957 h 2370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56610" h="2370944">
                <a:moveTo>
                  <a:pt x="0" y="0"/>
                </a:moveTo>
                <a:cubicBezTo>
                  <a:pt x="678305" y="1185472"/>
                  <a:pt x="1356610" y="2370944"/>
                  <a:pt x="494675" y="158895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cxnSp>
        <p:nvCxnSpPr>
          <p:cNvPr id="7" name="Straight Connector 6"/>
          <p:cNvCxnSpPr>
            <a:stCxn id="5" idx="0"/>
          </p:cNvCxnSpPr>
          <p:nvPr/>
        </p:nvCxnSpPr>
        <p:spPr>
          <a:xfrm>
            <a:off x="2653259" y="2548328"/>
            <a:ext cx="470941" cy="1414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7"/>
          <p:cNvSpPr/>
          <p:nvPr/>
        </p:nvSpPr>
        <p:spPr>
          <a:xfrm>
            <a:off x="2413416" y="1738859"/>
            <a:ext cx="2810657" cy="4839325"/>
          </a:xfrm>
          <a:custGeom>
            <a:avLst/>
            <a:gdLst>
              <a:gd name="connsiteX0" fmla="*/ 0 w 2810657"/>
              <a:gd name="connsiteY0" fmla="*/ 824459 h 4839325"/>
              <a:gd name="connsiteX1" fmla="*/ 614597 w 2810657"/>
              <a:gd name="connsiteY1" fmla="*/ 2443397 h 4839325"/>
              <a:gd name="connsiteX2" fmla="*/ 1319135 w 2810657"/>
              <a:gd name="connsiteY2" fmla="*/ 2953062 h 4839325"/>
              <a:gd name="connsiteX3" fmla="*/ 1454046 w 2810657"/>
              <a:gd name="connsiteY3" fmla="*/ 4542020 h 4839325"/>
              <a:gd name="connsiteX4" fmla="*/ 2593299 w 2810657"/>
              <a:gd name="connsiteY4" fmla="*/ 4736892 h 4839325"/>
              <a:gd name="connsiteX5" fmla="*/ 2758191 w 2810657"/>
              <a:gd name="connsiteY5" fmla="*/ 4047344 h 4839325"/>
              <a:gd name="connsiteX6" fmla="*/ 2638269 w 2810657"/>
              <a:gd name="connsiteY6" fmla="*/ 2593298 h 4839325"/>
              <a:gd name="connsiteX7" fmla="*/ 2638269 w 2810657"/>
              <a:gd name="connsiteY7" fmla="*/ 2578308 h 4839325"/>
              <a:gd name="connsiteX8" fmla="*/ 134912 w 2810657"/>
              <a:gd name="connsiteY8" fmla="*/ 0 h 483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657" h="4839325">
                <a:moveTo>
                  <a:pt x="0" y="824459"/>
                </a:moveTo>
                <a:cubicBezTo>
                  <a:pt x="197370" y="1456544"/>
                  <a:pt x="394741" y="2088630"/>
                  <a:pt x="614597" y="2443397"/>
                </a:cubicBezTo>
                <a:cubicBezTo>
                  <a:pt x="834453" y="2798164"/>
                  <a:pt x="1179227" y="2603292"/>
                  <a:pt x="1319135" y="2953062"/>
                </a:cubicBezTo>
                <a:cubicBezTo>
                  <a:pt x="1459043" y="3302833"/>
                  <a:pt x="1241685" y="4244715"/>
                  <a:pt x="1454046" y="4542020"/>
                </a:cubicBezTo>
                <a:cubicBezTo>
                  <a:pt x="1666407" y="4839325"/>
                  <a:pt x="2375941" y="4819338"/>
                  <a:pt x="2593299" y="4736892"/>
                </a:cubicBezTo>
                <a:cubicBezTo>
                  <a:pt x="2810657" y="4654446"/>
                  <a:pt x="2750696" y="4404610"/>
                  <a:pt x="2758191" y="4047344"/>
                </a:cubicBezTo>
                <a:cubicBezTo>
                  <a:pt x="2765686" y="3690078"/>
                  <a:pt x="2658256" y="2838137"/>
                  <a:pt x="2638269" y="2593298"/>
                </a:cubicBezTo>
                <a:cubicBezTo>
                  <a:pt x="2618282" y="2348459"/>
                  <a:pt x="2638269" y="2578308"/>
                  <a:pt x="2638269" y="2578308"/>
                </a:cubicBezTo>
                <a:cubicBezTo>
                  <a:pt x="2221043" y="2146092"/>
                  <a:pt x="1396584" y="1071797"/>
                  <a:pt x="134912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9" name="Arc 8"/>
          <p:cNvSpPr/>
          <p:nvPr/>
        </p:nvSpPr>
        <p:spPr>
          <a:xfrm>
            <a:off x="2362200" y="2514600"/>
            <a:ext cx="381000" cy="533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0" name="Arc 9"/>
          <p:cNvSpPr/>
          <p:nvPr/>
        </p:nvSpPr>
        <p:spPr>
          <a:xfrm>
            <a:off x="2362200" y="2514600"/>
            <a:ext cx="685800" cy="990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2324100" y="2628900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>
            <a:off x="2438400" y="2667000"/>
            <a:ext cx="76200" cy="152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4" name="Freeform 13"/>
          <p:cNvSpPr/>
          <p:nvPr/>
        </p:nvSpPr>
        <p:spPr>
          <a:xfrm>
            <a:off x="2428407" y="2221043"/>
            <a:ext cx="3637613" cy="4207239"/>
          </a:xfrm>
          <a:custGeom>
            <a:avLst/>
            <a:gdLst>
              <a:gd name="connsiteX0" fmla="*/ 0 w 3637613"/>
              <a:gd name="connsiteY0" fmla="*/ 342275 h 4207239"/>
              <a:gd name="connsiteX1" fmla="*/ 89941 w 3637613"/>
              <a:gd name="connsiteY1" fmla="*/ 537147 h 4207239"/>
              <a:gd name="connsiteX2" fmla="*/ 89941 w 3637613"/>
              <a:gd name="connsiteY2" fmla="*/ 537147 h 4207239"/>
              <a:gd name="connsiteX3" fmla="*/ 449704 w 3637613"/>
              <a:gd name="connsiteY3" fmla="*/ 1886262 h 4207239"/>
              <a:gd name="connsiteX4" fmla="*/ 1319134 w 3637613"/>
              <a:gd name="connsiteY4" fmla="*/ 2455888 h 4207239"/>
              <a:gd name="connsiteX5" fmla="*/ 1349114 w 3637613"/>
              <a:gd name="connsiteY5" fmla="*/ 3969895 h 4207239"/>
              <a:gd name="connsiteX6" fmla="*/ 2743200 w 3637613"/>
              <a:gd name="connsiteY6" fmla="*/ 3879954 h 4207239"/>
              <a:gd name="connsiteX7" fmla="*/ 2593298 w 3637613"/>
              <a:gd name="connsiteY7" fmla="*/ 2410918 h 4207239"/>
              <a:gd name="connsiteX8" fmla="*/ 3342806 w 3637613"/>
              <a:gd name="connsiteY8" fmla="*/ 1496518 h 4207239"/>
              <a:gd name="connsiteX9" fmla="*/ 3597639 w 3637613"/>
              <a:gd name="connsiteY9" fmla="*/ 207364 h 4207239"/>
              <a:gd name="connsiteX10" fmla="*/ 3582649 w 3637613"/>
              <a:gd name="connsiteY10" fmla="*/ 252334 h 420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37613" h="4207239">
                <a:moveTo>
                  <a:pt x="0" y="342275"/>
                </a:moveTo>
                <a:lnTo>
                  <a:pt x="89941" y="537147"/>
                </a:lnTo>
                <a:lnTo>
                  <a:pt x="89941" y="537147"/>
                </a:lnTo>
                <a:cubicBezTo>
                  <a:pt x="149901" y="761999"/>
                  <a:pt x="244839" y="1566472"/>
                  <a:pt x="449704" y="1886262"/>
                </a:cubicBezTo>
                <a:cubicBezTo>
                  <a:pt x="654569" y="2206052"/>
                  <a:pt x="1169232" y="2108616"/>
                  <a:pt x="1319134" y="2455888"/>
                </a:cubicBezTo>
                <a:cubicBezTo>
                  <a:pt x="1469036" y="2803160"/>
                  <a:pt x="1111770" y="3732551"/>
                  <a:pt x="1349114" y="3969895"/>
                </a:cubicBezTo>
                <a:cubicBezTo>
                  <a:pt x="1586458" y="4207239"/>
                  <a:pt x="2535836" y="4139784"/>
                  <a:pt x="2743200" y="3879954"/>
                </a:cubicBezTo>
                <a:cubicBezTo>
                  <a:pt x="2950564" y="3620125"/>
                  <a:pt x="2493364" y="2808157"/>
                  <a:pt x="2593298" y="2410918"/>
                </a:cubicBezTo>
                <a:cubicBezTo>
                  <a:pt x="2693232" y="2013679"/>
                  <a:pt x="3175416" y="1863777"/>
                  <a:pt x="3342806" y="1496518"/>
                </a:cubicBezTo>
                <a:cubicBezTo>
                  <a:pt x="3510196" y="1129259"/>
                  <a:pt x="3557665" y="414728"/>
                  <a:pt x="3597639" y="207364"/>
                </a:cubicBezTo>
                <a:cubicBezTo>
                  <a:pt x="3637613" y="0"/>
                  <a:pt x="3345305" y="227351"/>
                  <a:pt x="3582649" y="25233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5" name="Arc 14"/>
          <p:cNvSpPr/>
          <p:nvPr/>
        </p:nvSpPr>
        <p:spPr>
          <a:xfrm>
            <a:off x="2438400" y="2514600"/>
            <a:ext cx="381000" cy="1066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6" name="Arc 15"/>
          <p:cNvSpPr/>
          <p:nvPr/>
        </p:nvSpPr>
        <p:spPr>
          <a:xfrm>
            <a:off x="2438400" y="2590800"/>
            <a:ext cx="762000" cy="1447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7" name="Freeform 16"/>
          <p:cNvSpPr/>
          <p:nvPr/>
        </p:nvSpPr>
        <p:spPr>
          <a:xfrm>
            <a:off x="2398427" y="2278505"/>
            <a:ext cx="3615127" cy="4052341"/>
          </a:xfrm>
          <a:custGeom>
            <a:avLst/>
            <a:gdLst>
              <a:gd name="connsiteX0" fmla="*/ 44970 w 3615127"/>
              <a:gd name="connsiteY0" fmla="*/ 254833 h 4052341"/>
              <a:gd name="connsiteX1" fmla="*/ 509665 w 3615127"/>
              <a:gd name="connsiteY1" fmla="*/ 1813810 h 4052341"/>
              <a:gd name="connsiteX2" fmla="*/ 1289153 w 3615127"/>
              <a:gd name="connsiteY2" fmla="*/ 2383436 h 4052341"/>
              <a:gd name="connsiteX3" fmla="*/ 1439055 w 3615127"/>
              <a:gd name="connsiteY3" fmla="*/ 3792511 h 4052341"/>
              <a:gd name="connsiteX4" fmla="*/ 2773180 w 3615127"/>
              <a:gd name="connsiteY4" fmla="*/ 3837482 h 4052341"/>
              <a:gd name="connsiteX5" fmla="*/ 2608288 w 3615127"/>
              <a:gd name="connsiteY5" fmla="*/ 2503357 h 4052341"/>
              <a:gd name="connsiteX6" fmla="*/ 3447737 w 3615127"/>
              <a:gd name="connsiteY6" fmla="*/ 1364105 h 4052341"/>
              <a:gd name="connsiteX7" fmla="*/ 3552668 w 3615127"/>
              <a:gd name="connsiteY7" fmla="*/ 164892 h 4052341"/>
              <a:gd name="connsiteX8" fmla="*/ 3552668 w 3615127"/>
              <a:gd name="connsiteY8" fmla="*/ 374754 h 4052341"/>
              <a:gd name="connsiteX9" fmla="*/ 3552668 w 3615127"/>
              <a:gd name="connsiteY9" fmla="*/ 374754 h 4052341"/>
              <a:gd name="connsiteX10" fmla="*/ 3477717 w 3615127"/>
              <a:gd name="connsiteY10" fmla="*/ 1319134 h 4052341"/>
              <a:gd name="connsiteX11" fmla="*/ 2728209 w 3615127"/>
              <a:gd name="connsiteY11" fmla="*/ 2233534 h 4052341"/>
              <a:gd name="connsiteX12" fmla="*/ 2593298 w 3615127"/>
              <a:gd name="connsiteY12" fmla="*/ 2773180 h 4052341"/>
              <a:gd name="connsiteX13" fmla="*/ 2833140 w 3615127"/>
              <a:gd name="connsiteY13" fmla="*/ 3597639 h 4052341"/>
              <a:gd name="connsiteX14" fmla="*/ 2653258 w 3615127"/>
              <a:gd name="connsiteY14" fmla="*/ 3897443 h 4052341"/>
              <a:gd name="connsiteX15" fmla="*/ 1813809 w 3615127"/>
              <a:gd name="connsiteY15" fmla="*/ 3957403 h 4052341"/>
              <a:gd name="connsiteX16" fmla="*/ 1334124 w 3615127"/>
              <a:gd name="connsiteY16" fmla="*/ 3687580 h 4052341"/>
              <a:gd name="connsiteX17" fmla="*/ 1334124 w 3615127"/>
              <a:gd name="connsiteY17" fmla="*/ 2443397 h 4052341"/>
              <a:gd name="connsiteX18" fmla="*/ 869429 w 3615127"/>
              <a:gd name="connsiteY18" fmla="*/ 2098623 h 4052341"/>
              <a:gd name="connsiteX19" fmla="*/ 479684 w 3615127"/>
              <a:gd name="connsiteY19" fmla="*/ 1813810 h 4052341"/>
              <a:gd name="connsiteX20" fmla="*/ 239842 w 3615127"/>
              <a:gd name="connsiteY20" fmla="*/ 1109272 h 4052341"/>
              <a:gd name="connsiteX21" fmla="*/ 44970 w 3615127"/>
              <a:gd name="connsiteY21" fmla="*/ 254833 h 40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15127" h="4052341">
                <a:moveTo>
                  <a:pt x="44970" y="254833"/>
                </a:moveTo>
                <a:cubicBezTo>
                  <a:pt x="89941" y="372256"/>
                  <a:pt x="302301" y="1459043"/>
                  <a:pt x="509665" y="1813810"/>
                </a:cubicBezTo>
                <a:cubicBezTo>
                  <a:pt x="717029" y="2168577"/>
                  <a:pt x="1134255" y="2053653"/>
                  <a:pt x="1289153" y="2383436"/>
                </a:cubicBezTo>
                <a:cubicBezTo>
                  <a:pt x="1444051" y="2713219"/>
                  <a:pt x="1191717" y="3550170"/>
                  <a:pt x="1439055" y="3792511"/>
                </a:cubicBezTo>
                <a:cubicBezTo>
                  <a:pt x="1686393" y="4034852"/>
                  <a:pt x="2578308" y="4052341"/>
                  <a:pt x="2773180" y="3837482"/>
                </a:cubicBezTo>
                <a:cubicBezTo>
                  <a:pt x="2968052" y="3622623"/>
                  <a:pt x="2495862" y="2915586"/>
                  <a:pt x="2608288" y="2503357"/>
                </a:cubicBezTo>
                <a:cubicBezTo>
                  <a:pt x="2720714" y="2091128"/>
                  <a:pt x="3290340" y="1753849"/>
                  <a:pt x="3447737" y="1364105"/>
                </a:cubicBezTo>
                <a:cubicBezTo>
                  <a:pt x="3605134" y="974361"/>
                  <a:pt x="3535180" y="329784"/>
                  <a:pt x="3552668" y="164892"/>
                </a:cubicBezTo>
                <a:cubicBezTo>
                  <a:pt x="3570156" y="0"/>
                  <a:pt x="3552668" y="374754"/>
                  <a:pt x="3552668" y="374754"/>
                </a:cubicBezTo>
                <a:lnTo>
                  <a:pt x="3552668" y="374754"/>
                </a:lnTo>
                <a:cubicBezTo>
                  <a:pt x="3540176" y="532151"/>
                  <a:pt x="3615127" y="1009337"/>
                  <a:pt x="3477717" y="1319134"/>
                </a:cubicBezTo>
                <a:cubicBezTo>
                  <a:pt x="3340307" y="1628931"/>
                  <a:pt x="2875612" y="1991193"/>
                  <a:pt x="2728209" y="2233534"/>
                </a:cubicBezTo>
                <a:cubicBezTo>
                  <a:pt x="2580806" y="2475875"/>
                  <a:pt x="2575809" y="2545829"/>
                  <a:pt x="2593298" y="2773180"/>
                </a:cubicBezTo>
                <a:cubicBezTo>
                  <a:pt x="2610787" y="3000531"/>
                  <a:pt x="2823147" y="3410262"/>
                  <a:pt x="2833140" y="3597639"/>
                </a:cubicBezTo>
                <a:cubicBezTo>
                  <a:pt x="2843133" y="3785016"/>
                  <a:pt x="2823146" y="3837482"/>
                  <a:pt x="2653258" y="3897443"/>
                </a:cubicBezTo>
                <a:cubicBezTo>
                  <a:pt x="2483370" y="3957404"/>
                  <a:pt x="2033665" y="3992380"/>
                  <a:pt x="1813809" y="3957403"/>
                </a:cubicBezTo>
                <a:cubicBezTo>
                  <a:pt x="1593953" y="3922426"/>
                  <a:pt x="1414071" y="3939914"/>
                  <a:pt x="1334124" y="3687580"/>
                </a:cubicBezTo>
                <a:cubicBezTo>
                  <a:pt x="1254177" y="3435246"/>
                  <a:pt x="1411573" y="2708223"/>
                  <a:pt x="1334124" y="2443397"/>
                </a:cubicBezTo>
                <a:cubicBezTo>
                  <a:pt x="1256675" y="2178571"/>
                  <a:pt x="869429" y="2098623"/>
                  <a:pt x="869429" y="2098623"/>
                </a:cubicBezTo>
                <a:cubicBezTo>
                  <a:pt x="727022" y="1993692"/>
                  <a:pt x="584615" y="1978702"/>
                  <a:pt x="479684" y="1813810"/>
                </a:cubicBezTo>
                <a:cubicBezTo>
                  <a:pt x="374753" y="1648918"/>
                  <a:pt x="314793" y="1364105"/>
                  <a:pt x="239842" y="1109272"/>
                </a:cubicBezTo>
                <a:cubicBezTo>
                  <a:pt x="164891" y="854439"/>
                  <a:pt x="0" y="137410"/>
                  <a:pt x="44970" y="254833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lgbt-prava.ba/wp-content/uploads/2013/06/Sodom-and-Gomorr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85" y="0"/>
            <a:ext cx="914538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3.bp.blogspot.com/-l4yTnAq4TAU/UJaXfz1km7I/AAAAAAAAATk/kTUscMvB980/s1600/l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1" y="75301"/>
            <a:ext cx="5410200" cy="67826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2.bp.blogspot.com/-0jEzPp5I_UQ/UETvXMviGlI/AAAAAAAACac/eX14E99bB84/s1600/sodoma_e_gomor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1" y="16290"/>
            <a:ext cx="6400800" cy="6841710"/>
          </a:xfrm>
          <a:prstGeom prst="rect">
            <a:avLst/>
          </a:prstGeom>
          <a:noFill/>
        </p:spPr>
      </p:pic>
      <p:pic>
        <p:nvPicPr>
          <p:cNvPr id="3" name="BOO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lrMpGlkuJgk/UQvaWjLGwnI/AAAAAAAAAWU/1_sxzLaP3DM/s1600/sodoma-y-gomor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385"/>
            <a:ext cx="7010400" cy="685461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66700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По </a:t>
            </a:r>
            <a:r>
              <a:rPr lang="ru-RU" sz="2800" dirty="0" smtClean="0">
                <a:solidFill>
                  <a:schemeClr val="tx1"/>
                </a:solidFill>
              </a:rPr>
              <a:t>Адам</a:t>
            </a:r>
            <a:r>
              <a:rPr lang="sr-Latn-CS" sz="2800" dirty="0" smtClean="0">
                <a:solidFill>
                  <a:schemeClr val="tx1"/>
                </a:solidFill>
              </a:rPr>
              <a:t>o</a:t>
            </a:r>
            <a:r>
              <a:rPr lang="sr-Cyrl-CS" sz="2800" dirty="0" smtClean="0">
                <a:solidFill>
                  <a:schemeClr val="tx1"/>
                </a:solidFill>
              </a:rPr>
              <a:t>вом </a:t>
            </a:r>
            <a:r>
              <a:rPr lang="ru-RU" sz="2800" smtClean="0">
                <a:solidFill>
                  <a:schemeClr val="tx1"/>
                </a:solidFill>
              </a:rPr>
              <a:t>одбијању да изуврши оно </a:t>
            </a:r>
            <a:r>
              <a:rPr lang="ru-RU" sz="2800" dirty="0" smtClean="0">
                <a:solidFill>
                  <a:schemeClr val="tx1"/>
                </a:solidFill>
              </a:rPr>
              <a:t>што је Бог од њега очекивао, због чега се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појавила смрт у природи, Бог није оставио човека и природу. Обећао му је да ће Син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Божји постати човек као женин потомак и да ће он уништити смрт. Бог је, дакле, и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после греха Адама, остао при свом првобитном циљу о творевини</a:t>
            </a:r>
            <a:r>
              <a:rPr lang="sr-Latn-CS" sz="2800" dirty="0" smtClean="0">
                <a:solidFill>
                  <a:schemeClr val="tx1"/>
                </a:solidFill>
              </a:rPr>
              <a:t>.</a:t>
            </a:r>
            <a:endParaRPr lang="sr-Cyrl-CS" sz="2800" dirty="0">
              <a:solidFill>
                <a:schemeClr val="tx1"/>
              </a:solidFill>
            </a:endParaRPr>
          </a:p>
        </p:txBody>
      </p:sp>
      <p:pic>
        <p:nvPicPr>
          <p:cNvPr id="3" name="Picture 2" descr="DSCN1034.JPG"/>
          <p:cNvPicPr>
            <a:picLocks noChangeAspect="1"/>
          </p:cNvPicPr>
          <p:nvPr/>
        </p:nvPicPr>
        <p:blipFill>
          <a:blip r:embed="rId2" cstate="screen"/>
          <a:srcRect l="39167" t="14332" r="30000"/>
          <a:stretch>
            <a:fillRect/>
          </a:stretch>
        </p:blipFill>
        <p:spPr>
          <a:xfrm>
            <a:off x="0" y="1"/>
            <a:ext cx="440199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1.bp.blogspot.com/-4gtcZwVk9E0/T5Ikyf7ZEMI/AAAAAAAABzc/CsIWj6CPOuw/s1600/sodo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1" y="34523"/>
            <a:ext cx="5410200" cy="68234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1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457200"/>
            <a:ext cx="5251704" cy="5507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29200" y="0"/>
            <a:ext cx="3810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После тога хтеде Бог да искуша Аврама, па му рече: Авраме! А он одговори: Ево ме. И</a:t>
            </a:r>
          </a:p>
          <a:p>
            <a:r>
              <a:rPr lang="ru-RU" sz="2400" dirty="0" smtClean="0"/>
              <a:t>рече му Бог: Узми сина свога јединца, Исака, па иди у земљу Морију и спали га на жртву на</a:t>
            </a:r>
          </a:p>
          <a:p>
            <a:r>
              <a:rPr lang="ru-RU" sz="2400" dirty="0" smtClean="0"/>
              <a:t>брду где ћу ти казати. И сутрадан рано уставши Аврам осамари магарца и узе са собом два</a:t>
            </a:r>
          </a:p>
          <a:p>
            <a:r>
              <a:rPr lang="ru-RU" sz="2400" dirty="0" smtClean="0"/>
              <a:t>момка и Исака сина свога; и нацепавши дрва за жртву подиже се и пође на место које му каза</a:t>
            </a:r>
          </a:p>
          <a:p>
            <a:r>
              <a:rPr lang="sr-Cyrl-CS" sz="2400" dirty="0" smtClean="0"/>
              <a:t>Бог.</a:t>
            </a:r>
            <a:endParaRPr lang="sr-Cyrl-C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05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949505" cy="66604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02142" y="6150114"/>
            <a:ext cx="52418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Жртвовање Исака</a:t>
            </a:r>
            <a:endParaRPr lang="sr-Cyrl-C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03. Loreena McKennitt - The Mystic's Dre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153400" y="55626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0200" y="533400"/>
            <a:ext cx="3124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И рече Аврам својим момцима:</a:t>
            </a:r>
          </a:p>
          <a:p>
            <a:r>
              <a:rPr lang="ru-RU" sz="2400" b="1" dirty="0" smtClean="0"/>
              <a:t>останите ви овде с магарцем, а ја и дете идемо онамо, па кад се помолимо Богу вратићемо</a:t>
            </a:r>
          </a:p>
          <a:p>
            <a:r>
              <a:rPr lang="ru-RU" sz="2400" b="1" dirty="0" smtClean="0"/>
              <a:t>се. И узевши Аврам дрва за жртву натовари Исаку сину своме, а сам узе огња и нож па</a:t>
            </a:r>
          </a:p>
          <a:p>
            <a:r>
              <a:rPr lang="sr-Cyrl-CS" sz="2400" b="1" dirty="0" smtClean="0"/>
              <a:t>отидоше обојица заједно.</a:t>
            </a:r>
            <a:endParaRPr lang="sr-Cyrl-C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059.JPG"/>
          <p:cNvPicPr>
            <a:picLocks noChangeAspect="1"/>
          </p:cNvPicPr>
          <p:nvPr/>
        </p:nvPicPr>
        <p:blipFill>
          <a:blip r:embed="rId2" cstate="email"/>
          <a:srcRect t="37754" r="50734"/>
          <a:stretch>
            <a:fillRect/>
          </a:stretch>
        </p:blipFill>
        <p:spPr>
          <a:xfrm>
            <a:off x="457200" y="1524000"/>
            <a:ext cx="2438400" cy="4145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533401"/>
            <a:ext cx="472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Тада рече Исак Авраму оцу своме: оче! А он рече: шта, сине? И рече</a:t>
            </a:r>
          </a:p>
          <a:p>
            <a:r>
              <a:rPr lang="ru-RU" sz="2800" dirty="0" smtClean="0"/>
              <a:t>Исак: ето огња и дрва, а где је јагње за жртву? А Аврам одговори: Бог ће се, сине, постарати</a:t>
            </a:r>
          </a:p>
          <a:p>
            <a:r>
              <a:rPr lang="ru-RU" sz="2800" dirty="0" smtClean="0"/>
              <a:t>за јагње себи на жртву. И иђаху обојица заједно.</a:t>
            </a:r>
            <a:endParaRPr lang="sr-Cyrl-CS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07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33400"/>
            <a:ext cx="5198364" cy="60604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533400"/>
            <a:ext cx="396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кад дођоше на место које му Бог каза,</a:t>
            </a:r>
          </a:p>
          <a:p>
            <a:r>
              <a:rPr lang="ru-RU" sz="2800" i="1" dirty="0" smtClean="0"/>
              <a:t>Аврам начини онде жртвеник, метну дрва на њ, и свезавши Исака сина свога метну га на</a:t>
            </a:r>
          </a:p>
          <a:p>
            <a:r>
              <a:rPr lang="ru-RU" sz="2800" i="1" dirty="0" smtClean="0"/>
              <a:t>жртвеник врх дрва. И узмахну Аврам руком својом да закоље сина свога.</a:t>
            </a:r>
            <a:endParaRPr lang="sr-Cyrl-CS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8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2400" y="240792"/>
            <a:ext cx="4706112" cy="6617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381000"/>
            <a:ext cx="3962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dirty="0" smtClean="0"/>
              <a:t>Али анђео Господњи</a:t>
            </a:r>
          </a:p>
          <a:p>
            <a:r>
              <a:rPr lang="ru-RU" sz="3200" dirty="0" smtClean="0"/>
              <a:t>викну с неба и рече: Авраме, Авраме! А он рече: ево ме. А анђео рече: не дижи руку своју на</a:t>
            </a:r>
          </a:p>
          <a:p>
            <a:r>
              <a:rPr lang="ru-RU" sz="3200" dirty="0" smtClean="0"/>
              <a:t>дете и не чини му ништа; јер сада познах да се бојиш Бога, кад ниси пожалио сина свога</a:t>
            </a:r>
          </a:p>
          <a:p>
            <a:r>
              <a:rPr lang="ru-RU" sz="3200" dirty="0" smtClean="0"/>
              <a:t>јединца мене ради. </a:t>
            </a:r>
            <a:endParaRPr lang="sr-Cyrl-C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00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0"/>
            <a:ext cx="7542468" cy="538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6388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 Аврам подигавши очи погледа; и гле ован иза њега заплео се у чести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роговима. И отишавши Аврам узе овна и спали га на жртву уместо сина свога (1Мој 22, 1–</a:t>
            </a:r>
          </a:p>
          <a:p>
            <a:r>
              <a:rPr lang="sr-Cyrl-CS" dirty="0" smtClean="0">
                <a:solidFill>
                  <a:schemeClr val="bg1"/>
                </a:solidFill>
              </a:rPr>
              <a:t>13).</a:t>
            </a:r>
          </a:p>
          <a:p>
            <a:endParaRPr lang="sr-Cyrl-C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1950"/>
            <a:ext cx="423862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81000" y="3048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Све жртве које су људи приносили Богу у Старом завету указивале су на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саможртвовање Господа нашег Исуса Христа ради спасења света. Праслика те жртве</a:t>
            </a:r>
          </a:p>
          <a:p>
            <a:r>
              <a:rPr lang="sr-Cyrl-CS" b="1" dirty="0" smtClean="0">
                <a:solidFill>
                  <a:schemeClr val="bg1"/>
                </a:solidFill>
              </a:rPr>
              <a:t>био је и Исак. </a:t>
            </a:r>
            <a:endParaRPr lang="sr-Cyrl-C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www.dobrodrvo.orthodox.ru/PRAVOSLAVLJE/ZAKON%20BOZIJI/GLAVNI/03%20-%20STARI%20I%20NOVI%20ZAVET/JPEG%20SZ/26-02b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3962400" y="0"/>
            <a:ext cx="5181600" cy="67874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388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Господ Христос је Син Божји, такође јединац и њега је Бог Отац,из велике љубави према нама, дао нама да живимо њиме. 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Тиме што Бог није дозволио Авраму да принесе Исака на жртву, Бог је показао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да он човеку не жели смрт. Бог не тражи од људи верност и љубав да би их жртвовао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себи, него да би људи имали живот вечни. Бог не жели нико да умре, чак нигрешници који га не поштују и руже.</a:t>
            </a:r>
            <a:endParaRPr lang="sr-Cyrl-CS" sz="2000" b="1" dirty="0" smtClean="0">
              <a:solidFill>
                <a:schemeClr val="bg1"/>
              </a:solidFill>
            </a:endParaRPr>
          </a:p>
          <a:p>
            <a:endParaRPr lang="sr-Cyrl-CS" sz="2000" dirty="0"/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 је Аврам? Зашто га је Бог позвао да пође за њим?</a:t>
            </a:r>
            <a:endParaRPr lang="sr-Cyrl-C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0"/>
            <a:ext cx="457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dirty="0" smtClean="0"/>
              <a:t>Циљ је да Син</a:t>
            </a:r>
          </a:p>
          <a:p>
            <a:r>
              <a:rPr lang="ru-RU" sz="3200" dirty="0" smtClean="0"/>
              <a:t>Божји сиђе у свет и постане човек како би творевина и људи живели вечно у</a:t>
            </a:r>
          </a:p>
          <a:p>
            <a:r>
              <a:rPr lang="ru-RU" sz="3200" dirty="0" smtClean="0"/>
              <a:t>заједници с Богом. Да би Син Божји постао човек потребно је било да се и он роди</a:t>
            </a:r>
          </a:p>
          <a:p>
            <a:r>
              <a:rPr lang="ru-RU" sz="3200" dirty="0" smtClean="0"/>
              <a:t>као и остали људи. </a:t>
            </a:r>
            <a:endParaRPr lang="sr-Cyrl-CS" sz="3200" dirty="0"/>
          </a:p>
        </p:txBody>
      </p:sp>
      <p:pic>
        <p:nvPicPr>
          <p:cNvPr id="4" name="Picture 3" descr="bozic mar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2123"/>
            <a:ext cx="4343400" cy="68358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Шта је изабрао Аврам определивши се да пође за Богом?</a:t>
            </a:r>
            <a:endParaRPr lang="sr-Cyrl-CS" dirty="0"/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 је Бог постао Бог Аврамов?</a:t>
            </a:r>
            <a:endParaRPr lang="sr-Cyrl-CS" dirty="0"/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4114800"/>
          </a:xfrm>
        </p:spPr>
        <p:txBody>
          <a:bodyPr/>
          <a:lstStyle/>
          <a:p>
            <a:r>
              <a:rPr lang="ru-RU" dirty="0" smtClean="0"/>
              <a:t>Зашто је Аврам био спреман да жртвује и свог јединог сина Исака?</a:t>
            </a:r>
            <a:endParaRPr lang="sr-Cyrl-C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CS"/>
          </a:p>
        </p:txBody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 је настала Старозаветна Црква?</a:t>
            </a:r>
            <a:endParaRPr lang="sr-Cyrl-CS" dirty="0"/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Кога прасликује Исак?</a:t>
            </a:r>
            <a:endParaRPr lang="sr-Cyrl-CS" dirty="0"/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Зашто Бог није хтео Исакову смрт?</a:t>
            </a:r>
            <a:endParaRPr lang="sr-Cyrl-C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CS"/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Какав је наш Бог у кога верујемо?</a:t>
            </a:r>
            <a:endParaRPr lang="sr-Cyrl-C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33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Будући да се после греха првог човека приликом рађања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истовремено преносила и смрт у природи, сваки новорођени човек је аутоматски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био и смртан. Христос, међутим, да би био спаситељ од смрти требао је да буде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бесмртан. Јер то би био доказ да је Христос Бог, Син Божји. То значи да је Син Божји</a:t>
            </a:r>
            <a:r>
              <a:rPr lang="sr-Latn-C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требао да се роди као човек на другачији начин, него што се рађају сви остали људи.</a:t>
            </a:r>
            <a:r>
              <a:rPr lang="sr-Latn-C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Требао је да се роди од Духа Светог и Девојке.</a:t>
            </a:r>
            <a:endParaRPr lang="sr-Cyrl-CS" sz="2800" dirty="0">
              <a:solidFill>
                <a:schemeClr val="bg1"/>
              </a:solidFill>
            </a:endParaRPr>
          </a:p>
        </p:txBody>
      </p:sp>
      <p:pic>
        <p:nvPicPr>
          <p:cNvPr id="3" name="Picture 2" descr="67221.jpeg"/>
          <p:cNvPicPr>
            <a:picLocks noChangeAspect="1"/>
          </p:cNvPicPr>
          <p:nvPr/>
        </p:nvPicPr>
        <p:blipFill>
          <a:blip r:embed="rId2"/>
          <a:srcRect l="38648" t="4444" b="41111"/>
          <a:stretch>
            <a:fillRect/>
          </a:stretch>
        </p:blipFill>
        <p:spPr>
          <a:xfrm>
            <a:off x="5410200" y="304800"/>
            <a:ext cx="3733800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rbel.net/wp-content/uploads/2013/02/Av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3811012"/>
            <a:ext cx="9144000" cy="304698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Да би се то постигло, било је потребно припремити човека да на то пристане.То је подразумевало да човек најпре схвати да не може сам да победи смрт, а затим</a:t>
            </a:r>
            <a:r>
              <a:rPr lang="sr-Latn-CS" sz="2400" dirty="0" smtClean="0"/>
              <a:t> </a:t>
            </a:r>
            <a:r>
              <a:rPr lang="ru-RU" sz="2400" dirty="0" smtClean="0"/>
              <a:t>да затражи помоћ Божју. Припрема рода људског за рођење Спаситеља света од</a:t>
            </a:r>
            <a:r>
              <a:rPr lang="sr-Latn-CS" sz="2400" dirty="0" smtClean="0"/>
              <a:t> </a:t>
            </a:r>
            <a:r>
              <a:rPr lang="ru-RU" sz="2400" dirty="0" smtClean="0"/>
              <a:t>стране Бога била је различита и свеобухватна. У зависности од прихватања самих</a:t>
            </a:r>
          </a:p>
          <a:p>
            <a:r>
              <a:rPr lang="sr-Cyrl-CS" sz="2400" dirty="0" smtClean="0"/>
              <a:t>људи. Најјасније наговештаје о рођењу Сина Божјег као човека Бог је дао преко</a:t>
            </a:r>
            <a:r>
              <a:rPr lang="sr-Latn-CS" sz="2400" dirty="0" smtClean="0"/>
              <a:t> </a:t>
            </a:r>
            <a:r>
              <a:rPr lang="ru-RU" sz="2400" dirty="0" smtClean="0"/>
              <a:t>изабраног народа, тј. преко Јевреја - Израиља.</a:t>
            </a:r>
            <a:r>
              <a:rPr lang="sr-Latn-CS" sz="2400" dirty="0" smtClean="0"/>
              <a:t> </a:t>
            </a:r>
            <a:r>
              <a:rPr lang="sr-Cyrl-CS" sz="2400" dirty="0" smtClean="0"/>
              <a:t>Потомака Аврамових</a:t>
            </a:r>
            <a:endParaRPr lang="sr-Cyrl-CS" sz="24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95400" y="2133600"/>
            <a:ext cx="6324600" cy="4469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685800"/>
            <a:ext cx="5630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sz="4800" b="1" dirty="0" smtClean="0"/>
              <a:t>ПРАОТАЦ  АВРАМ</a:t>
            </a:r>
            <a:endParaRPr lang="sr-Cyrl-CS" sz="4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srbel.net/wp-content/uploads/2013/02/Av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486400" y="762000"/>
            <a:ext cx="342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И рече Господ Авраму: иди из земље своје и од рода свога и из дома оца свога у земљу</a:t>
            </a:r>
          </a:p>
          <a:p>
            <a:r>
              <a:rPr lang="ru-RU" sz="2000" b="1" dirty="0" smtClean="0"/>
              <a:t>коју ћу ти ја показати. И учинићу од тебе велики народ, и благословићу те и име твоје</a:t>
            </a:r>
          </a:p>
          <a:p>
            <a:r>
              <a:rPr lang="ru-RU" sz="2000" b="1" dirty="0" smtClean="0"/>
              <a:t>прославићу, и ти ћеш бити благослов. Благословићу оне који тебе узблагосиљају и проклећу</a:t>
            </a:r>
          </a:p>
          <a:p>
            <a:r>
              <a:rPr lang="ru-RU" sz="2000" b="1" dirty="0" smtClean="0"/>
              <a:t>оне који тебе успроклињу; и у теби ће бити благословена сва племена на земљи. Тада пође</a:t>
            </a:r>
          </a:p>
          <a:p>
            <a:r>
              <a:rPr lang="ru-RU" sz="2000" b="1" dirty="0" smtClean="0"/>
              <a:t>Аврам, као што му каза Господ (1Мој 12, 1–4).</a:t>
            </a:r>
            <a:endParaRPr lang="sr-Cyrl-CS" sz="2000" b="1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0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4876800" cy="5844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715000"/>
            <a:ext cx="86802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Аврам и његова жена Сара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0" y="533400"/>
            <a:ext cx="3352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Бог је позвао Аврама да пође за њим обећавши да ће му дати земљу у наслеђе</a:t>
            </a:r>
          </a:p>
          <a:p>
            <a:r>
              <a:rPr lang="ru-RU" sz="2000" dirty="0" smtClean="0"/>
              <a:t>и од њега начинити велики народ који ће се назвати Народ Божји. Овим догађајем</a:t>
            </a:r>
          </a:p>
          <a:p>
            <a:r>
              <a:rPr lang="ru-RU" sz="2000" dirty="0" smtClean="0"/>
              <a:t>Бог је учинио почетак старозаветној Цркви. Аврам је био праслика Христа, а стари</a:t>
            </a:r>
          </a:p>
          <a:p>
            <a:r>
              <a:rPr lang="ru-RU" sz="2000" dirty="0" smtClean="0"/>
              <a:t>Израиљ је био праслика новозаветне Цркве чији је начелник Господ Исус Христос.</a:t>
            </a:r>
            <a:endParaRPr lang="sr-Cyrl-C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1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3657600" cy="7040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6200" y="381000"/>
            <a:ext cx="4953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Остављајући свој дом и везујући се слободно за Бога, Аврам је у Богу потражио</a:t>
            </a:r>
          </a:p>
          <a:p>
            <a:r>
              <a:rPr lang="sr-Cyrl-CS" sz="2800" dirty="0" smtClean="0">
                <a:solidFill>
                  <a:schemeClr val="bg1"/>
                </a:solidFill>
              </a:rPr>
              <a:t>свој извор живота. </a:t>
            </a:r>
            <a:r>
              <a:rPr lang="ru-RU" sz="2800" dirty="0" smtClean="0">
                <a:solidFill>
                  <a:schemeClr val="bg1"/>
                </a:solidFill>
              </a:rPr>
              <a:t>У тој слободној заједници, заједници љубави с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Богом, Аврам је гледао на Бога као на једну конкретну личност. Бог је постао Бог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Аврамов, а не једна безлична природа, или сила.</a:t>
            </a:r>
            <a:endParaRPr lang="sr-Cyrl-C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977</Words>
  <Application>Microsoft Office PowerPoint</Application>
  <PresentationFormat>On-screen Show (4:3)</PresentationFormat>
  <Paragraphs>75</Paragraphs>
  <Slides>36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Apex</vt:lpstr>
      <vt:lpstr>Slide 1</vt:lpstr>
      <vt:lpstr>По Адамoвом одбијању да изуврши оно што је Бог од њега очекивао, због чега се појавила смрт у природи, Бог није оставио човека и природу. Обећао му је да ће Син Божји постати човек као женин потомак и да ће он уништити смрт. Бог је, дакле, и после греха Адама, остао при свом првобитном циљу о творевини.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Ко је Аврам? Зашто га је Бог позвао да пође за њим?</vt:lpstr>
      <vt:lpstr>Шта је изабрао Аврам определивши се да пође за Богом?</vt:lpstr>
      <vt:lpstr>Како је Бог постао Бог Аврамов?</vt:lpstr>
      <vt:lpstr>Зашто је Аврам био спреман да жртвује и свог јединог сина Исака?</vt:lpstr>
      <vt:lpstr>Како је настала Старозаветна Црква?</vt:lpstr>
      <vt:lpstr>Кога прасликује Исак?</vt:lpstr>
      <vt:lpstr>Зашто Бог није хтео Исакову смрт?</vt:lpstr>
      <vt:lpstr>Какав је наш Бог у кога верујемо?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27</cp:revision>
  <dcterms:created xsi:type="dcterms:W3CDTF">2011-05-09T03:56:07Z</dcterms:created>
  <dcterms:modified xsi:type="dcterms:W3CDTF">2014-11-11T18:19:34Z</dcterms:modified>
</cp:coreProperties>
</file>