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75" r:id="rId10"/>
    <p:sldId id="266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67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90" r:id="rId34"/>
    <p:sldId id="291" r:id="rId35"/>
    <p:sldId id="292" r:id="rId36"/>
    <p:sldId id="293" r:id="rId37"/>
    <p:sldId id="294" r:id="rId38"/>
    <p:sldId id="295" r:id="rId39"/>
    <p:sldId id="29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АРХАНГЕЛИ БОЖИЈИ</a:t>
            </a:r>
            <a:endParaRPr lang="nl-N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25146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МОЛИТВЕНИК БОЖИЈИ</a:t>
            </a:r>
            <a:endParaRPr lang="nl-NL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3505200"/>
            <a:ext cx="25146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МИХАИЛО</a:t>
            </a:r>
            <a:endParaRPr lang="nl-NL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4648200"/>
            <a:ext cx="25146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УРИЛ</a:t>
            </a:r>
            <a:endParaRPr lang="nl-NL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724400"/>
            <a:ext cx="25146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РАФАИЛ</a:t>
            </a:r>
            <a:endParaRPr lang="nl-NL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5715000"/>
            <a:ext cx="25146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ВАРАХАИЛ</a:t>
            </a:r>
            <a:endParaRPr lang="nl-NL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715000"/>
            <a:ext cx="25146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ЈЕГУДИЛ</a:t>
            </a:r>
            <a:endParaRPr lang="nl-NL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5715000"/>
            <a:ext cx="25146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ГАВРИЛО</a:t>
            </a:r>
            <a:endParaRPr lang="nl-NL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2438400"/>
            <a:ext cx="25146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 ЈЕ КАО БОГ</a:t>
            </a:r>
            <a:endParaRPr lang="nl-NL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2800" y="1371600"/>
            <a:ext cx="25146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ХВАЛИТЕ БОГА</a:t>
            </a:r>
            <a:endParaRPr lang="nl-NL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228600"/>
            <a:ext cx="25146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СНАГА БОЖИЈА</a:t>
            </a:r>
            <a:endParaRPr lang="nl-NL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00800" y="1295400"/>
            <a:ext cx="25146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БОЖИЈИ БЛАГОСЛОВ</a:t>
            </a:r>
            <a:endParaRPr lang="nl-NL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228600"/>
            <a:ext cx="25146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 ИСЦЕЉУЈЕ</a:t>
            </a:r>
            <a:endParaRPr lang="nl-NL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1371600"/>
            <a:ext cx="25146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БОГ ЈЕ СВЕТЛО</a:t>
            </a:r>
            <a:endParaRPr lang="nl-NL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24600" y="4648200"/>
            <a:ext cx="25146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САЛАТИЛ</a:t>
            </a:r>
            <a:endParaRPr lang="nl-NL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ИКОНИ ЈЕ АРХАНГЕЛ </a:t>
            </a:r>
            <a:endParaRPr lang="nl-NL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2438400" y="1295400"/>
            <a:ext cx="4419600" cy="4495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3124200" y="5867400"/>
            <a:ext cx="29844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САЛАТИЛ</a:t>
            </a:r>
            <a:endParaRPr lang="nl-NL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ИКОНИ ЈЕ АРХАНГЕЛ </a:t>
            </a:r>
            <a:endParaRPr lang="nl-NL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2438400" y="1295400"/>
            <a:ext cx="4419600" cy="4495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3124200" y="5867400"/>
            <a:ext cx="32688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МИХАИЛО</a:t>
            </a:r>
            <a:endParaRPr lang="nl-NL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ИКОНИ ЈЕ АРХАНГЕЛ </a:t>
            </a:r>
            <a:endParaRPr lang="nl-NL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2438400" y="1295400"/>
            <a:ext cx="4419600" cy="4495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3124200" y="5867400"/>
            <a:ext cx="29092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ГАВРИЛО</a:t>
            </a:r>
            <a:endParaRPr lang="nl-NL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ИКОНИ ЈЕ АРХАНГЕЛ </a:t>
            </a:r>
            <a:endParaRPr lang="nl-NL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2438400" y="1295400"/>
            <a:ext cx="4419600" cy="4495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3733800" y="5867400"/>
            <a:ext cx="1802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УРИЛ</a:t>
            </a:r>
            <a:endParaRPr lang="nl-NL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ИКОНИ ЈЕ АРХАНГЕЛ </a:t>
            </a:r>
            <a:endParaRPr lang="nl-NL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2438400" y="1295400"/>
            <a:ext cx="4419600" cy="4495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3124200" y="5867400"/>
            <a:ext cx="28789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ВАРАХИЛ</a:t>
            </a:r>
            <a:endParaRPr lang="nl-NL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ИКОНИ ЈЕ АРХАНГЕЛ </a:t>
            </a:r>
            <a:endParaRPr lang="nl-NL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2438400" y="1295400"/>
            <a:ext cx="4419600" cy="4495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3124200" y="5867400"/>
            <a:ext cx="25437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РАФАИЛ</a:t>
            </a:r>
            <a:endParaRPr lang="nl-NL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ИКОНИ ЈЕ АРХАНГЕЛ </a:t>
            </a:r>
            <a:endParaRPr lang="nl-NL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2438400" y="1295400"/>
            <a:ext cx="4419600" cy="4495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3124200" y="5867400"/>
            <a:ext cx="28062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ЈЕГУДИЛ</a:t>
            </a:r>
            <a:endParaRPr lang="nl-NL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sr-Cyrl-RS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25146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Оклоп са подигнутим мачем или копљем</a:t>
            </a:r>
            <a:endParaRPr lang="nl-NL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3581400"/>
            <a:ext cx="25146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МИХАИЛО</a:t>
            </a:r>
            <a:endParaRPr lang="nl-NL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76600" y="4648200"/>
            <a:ext cx="25146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УРИЛ</a:t>
            </a:r>
            <a:endParaRPr lang="nl-NL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724400"/>
            <a:ext cx="25146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РАФАИЛ</a:t>
            </a:r>
            <a:endParaRPr lang="nl-NL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5715000"/>
            <a:ext cx="25146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ВАРАХАИЛ</a:t>
            </a:r>
            <a:endParaRPr lang="nl-NL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715000"/>
            <a:ext cx="25146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ЈЕГУДИЛ</a:t>
            </a:r>
            <a:endParaRPr lang="nl-NL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5715000"/>
            <a:ext cx="25146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ГАВРИЛО</a:t>
            </a:r>
            <a:endParaRPr lang="nl-NL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9000" y="2438400"/>
            <a:ext cx="25146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sr-Latn-C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ржи белу </a:t>
            </a:r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ружу</a:t>
            </a:r>
            <a:r>
              <a:rPr lang="sr-Latn-C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на грудима, или латице руже на одећи, посебно огртачу</a:t>
            </a:r>
            <a:endParaRPr lang="nl-NL" sz="16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3352800" y="1371600"/>
            <a:ext cx="25146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Лице и очи ка доле са рукама у молитвеном положају пресавијених на грудима.</a:t>
            </a:r>
            <a:endParaRPr lang="nl-NL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29000" y="228600"/>
            <a:ext cx="25146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Упаљен фењеру у десној и огледалом од јасписа у левој руци.</a:t>
            </a:r>
            <a:endParaRPr lang="nl-NL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00800" y="1295400"/>
            <a:ext cx="25146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Држи круну, као симбол награде за духовне напоре.</a:t>
            </a:r>
            <a:endParaRPr lang="nl-NL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228600"/>
            <a:ext cx="25146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Прстен са урезаном шестокраком звездом.</a:t>
            </a:r>
            <a:endParaRPr lang="nl-NL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81000" y="1371600"/>
            <a:ext cx="25146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Држи у десној руци на грудима исукан мач, а у левој огњени пламен.</a:t>
            </a:r>
            <a:endParaRPr lang="nl-NL" sz="16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6324600" y="4648200"/>
            <a:ext cx="2514600" cy="914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САЛАТИЛ</a:t>
            </a:r>
            <a:endParaRPr lang="nl-NL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ДОПИШИ АРХАНГЕЛА КОЈИ НЕДОСТАЈЕ </a:t>
            </a:r>
            <a:endParaRPr lang="nl-NL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685800" y="19812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МИХАИЛО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32004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УРИЛ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42672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РАФАИЛ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32004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САЛАТИЛ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52578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ВАРАХИЛ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600" y="54864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ЈЕГУДИЛ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3600" y="20574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ГАВРИЛО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4" name="Oval 3"/>
          <p:cNvSpPr/>
          <p:nvPr/>
        </p:nvSpPr>
        <p:spPr>
          <a:xfrm>
            <a:off x="0" y="304800"/>
            <a:ext cx="4343400" cy="6248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/>
          <p:cNvSpPr/>
          <p:nvPr/>
        </p:nvSpPr>
        <p:spPr>
          <a:xfrm>
            <a:off x="0" y="304800"/>
            <a:ext cx="4343400" cy="6248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Заповедник Небеске војске, заштитник Саборне цркве и први од седам арханђела, као и победник Сатане. Представља се на иконама у оклопу са подигнутим мачем или копљем. Заштитник лозе Немањића.</a:t>
            </a:r>
            <a:endParaRPr lang="nl-NL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304800"/>
            <a:ext cx="3581400" cy="6019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Свети Архангеле Михаиле, одагнај од мене духа лукавог који ме искушава.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О, велики Архистратиже Божји Михаиле - победниче демона!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Победи и уништи све моје видљиве и невидљиве непријатеље, и умоли Господа Сведржитеља, да ме спаси и одбрани од сваке болести, смртоносне ране и изненадне смрти, сада и увек и у векове векова. Амин.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304800"/>
            <a:ext cx="3581400" cy="6019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МОЛИТВА</a:t>
            </a:r>
          </a:p>
          <a:p>
            <a:pPr algn="ctr"/>
            <a:r>
              <a:rPr lang="sr-Cyrl-R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(Његово име значи “Ко је као Бог”)</a:t>
            </a:r>
            <a:endParaRPr lang="nl-NL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ДОПИШИ АРХАНГЕЛА КОЈИ НЕДОСТАЈЕ </a:t>
            </a:r>
            <a:endParaRPr lang="nl-NL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685800" y="19812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МИХАИЛО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32004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УРИЛ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42672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РАФАИЛ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32004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САЛАТИЛ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52578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ВАРАХИЛ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600" y="54864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ЈЕГУДИЛ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3600" y="20574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ГАВРИЛО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ДОПИШИ АРХАНГЕЛА КОЈИ НЕДОСТАЈЕ </a:t>
            </a:r>
            <a:endParaRPr lang="nl-NL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685800" y="19812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МИХАИЛО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32004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УРИЛ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42672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РАФАИЛ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32004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САЛАТИЛ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52578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ВАРАХИЛ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600" y="54864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ЈЕГУДИЛ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3600" y="20574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ГАВРИЛО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ДОПИШИ АРХАНГЕЛА КОЈИ НЕДОСТАЈЕ </a:t>
            </a:r>
            <a:endParaRPr lang="nl-NL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685800" y="19812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МИХАИЛО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32004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УРИЛ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42672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РАФАИЛ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32004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САЛАТИЛ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52578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ВАРАХИЛ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600" y="54864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ЈЕГУДИЛ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3600" y="20574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ГАВРИЛО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ДОПИШИ АРХАНГЕЛА КОЈИ НЕДОСТАЈЕ </a:t>
            </a:r>
            <a:endParaRPr lang="nl-NL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685800" y="19812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МИХАИЛО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32004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УРИЛ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42672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РАФАИЛ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32004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САЛАТИЛ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52578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ВАРАХИЛ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600" y="54864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ЈЕГУДИЛ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3600" y="20574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ГАВРИЛО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ДОПИШИ АРХАНГЕЛА КОЈИ НЕДОСТАЈЕ </a:t>
            </a:r>
            <a:endParaRPr lang="nl-NL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685800" y="19812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МИХАИЛО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32004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УРИЛ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42672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РАФАИЛ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32004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САЛАТИЛ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52578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ВАРАХИЛ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600" y="54864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ЈЕГУДИЛ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3600" y="20574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ГАВРИЛО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ДОПИШИ АРХАНГЕЛА КОЈИ НЕДОСТАЈЕ </a:t>
            </a:r>
            <a:endParaRPr lang="nl-NL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685800" y="19812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МИХАИЛО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32004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УРИЛ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42672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РАФАИЛ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32004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САЛАТИЛ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52578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ВАРАХИЛ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600" y="54864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ЈЕГУДИЛ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43600" y="2057400"/>
            <a:ext cx="2514600" cy="685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latin typeface="Times New Roman" pitchFamily="18" charset="0"/>
                <a:cs typeface="Times New Roman" pitchFamily="18" charset="0"/>
              </a:rPr>
              <a:t>ГАВРИЛО</a:t>
            </a:r>
            <a:endParaRPr lang="nl-NL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Oval 3"/>
          <p:cNvSpPr/>
          <p:nvPr/>
        </p:nvSpPr>
        <p:spPr>
          <a:xfrm>
            <a:off x="152400" y="228600"/>
            <a:ext cx="3962400" cy="640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Vertical Scroll 4"/>
          <p:cNvSpPr/>
          <p:nvPr/>
        </p:nvSpPr>
        <p:spPr>
          <a:xfrm>
            <a:off x="4038600" y="304800"/>
            <a:ext cx="5105400" cy="6096000"/>
          </a:xfrm>
          <a:prstGeom prst="verticalScroll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Архангел Михаило је први међу </a:t>
            </a:r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анђелима, војсковођа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небеске војске. Кад је ђаво-Луцифер, отпао од Бога и са собом повукао један број Анђела, први му се успешно успротивио. Сабрао је анђеле, организовао их на апсолутној послушности нижих чинова према вишим и светој вољи Божијој. Његово име значи «Ко је као Бог» .</a:t>
            </a:r>
            <a:endParaRPr lang="nl-NL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Oval 3"/>
          <p:cNvSpPr/>
          <p:nvPr/>
        </p:nvSpPr>
        <p:spPr>
          <a:xfrm>
            <a:off x="152400" y="228600"/>
            <a:ext cx="3962400" cy="640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Vertical Scroll 4"/>
          <p:cNvSpPr/>
          <p:nvPr/>
        </p:nvSpPr>
        <p:spPr>
          <a:xfrm>
            <a:off x="4038600" y="304800"/>
            <a:ext cx="5105400" cy="6096000"/>
          </a:xfrm>
          <a:prstGeom prst="verticalScroll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АРАНЂЕЛОВДАН - СВЕТИ АРХАНГЕЛ МИХАИЛО (8. новембар по новом-21.новембар по старом), по бројности свечара на другом месту слава код Срба, иза Никољдана. Овај дан установљен је као празник Архангела Михаила у време Силвестера I Римског (314-335) и Патријарха Александра Александријског(†326). Изабран је новембар, јер се зна да је Бог стварао свет на овај дан у марту, а како има девет чинова анђелских, почасни девети месец новембар посвећен је Архангелу Михаилу.</a:t>
            </a:r>
            <a:endParaRPr lang="nl-NL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Oval 3"/>
          <p:cNvSpPr/>
          <p:nvPr/>
        </p:nvSpPr>
        <p:spPr>
          <a:xfrm>
            <a:off x="152400" y="228600"/>
            <a:ext cx="3962400" cy="640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Vertical Scroll 4"/>
          <p:cNvSpPr/>
          <p:nvPr/>
        </p:nvSpPr>
        <p:spPr>
          <a:xfrm>
            <a:off x="4038600" y="304800"/>
            <a:ext cx="5105400" cy="6096000"/>
          </a:xfrm>
          <a:prstGeom prst="verticalScroll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Аранђеловдан се прославља исто као и све друге Крсне славе, припремом славског колача, кољива и вина, и освештањем у Цркви. У народу постоји погрешна традиција да славари не спремају жито (кољиво) за Аранђеловдан, јер кажу да је Архангел Михаило"живи светац". Не постоје "мртви свеци". Сви светитељи су живи, јер у Богу нико не може бити мртав, пошто је Бог - Бог живих а не мртвих. Поред тога, жито представља жртву Богу, спрема се за све Крсне славе. Исту ту жртву приносимо Богу и на парастосима, а она представља знак и веру у опште Васкрсење. 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nl-NL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4" name="Oval 3"/>
          <p:cNvSpPr/>
          <p:nvPr/>
        </p:nvSpPr>
        <p:spPr>
          <a:xfrm>
            <a:off x="0" y="304800"/>
            <a:ext cx="4343400" cy="6248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/>
          <p:cNvSpPr/>
          <p:nvPr/>
        </p:nvSpPr>
        <p:spPr>
          <a:xfrm>
            <a:off x="0" y="304800"/>
            <a:ext cx="4343400" cy="6248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Гласник Божије воље. Јавио првосвештенику Захарији о рођењу сина Светог Јована Крститеља и благовестио Богородици рођење Господа нашега Исуса Христа. На иконама се приказује са  упаљеним фењеру у десној и огледалом од јасписа у левој руци.</a:t>
            </a:r>
            <a:endParaRPr lang="nl-NL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304800"/>
            <a:ext cx="3581400" cy="6019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Свети Архангеле Гавриле, који донесе неизречену радост са неба Пречистој Деви, испуни радошћу и весељем срце моје гордошћу испуњено.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О, велики Архангеле Божји Гавриле, ти си благовестио Пречистој Дјеви Марији зачеће Сина Божијег. Објави и мени грешном страшни дан моје смрти, и умоли Господа Бога за моју грешну душу, да би ми опростио моје грехе; да ме не зароби лукави демон и овлада мноме. О, велики Архангеле Гавриле! Сачувај ме од свих невоља и свих болести, сада и увек и у векове векова. Амин.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304800"/>
            <a:ext cx="3581400" cy="6019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МОЛИТВА</a:t>
            </a:r>
          </a:p>
          <a:p>
            <a:pPr algn="ctr"/>
            <a:r>
              <a:rPr lang="sr-Cyrl-R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(Његово име значи “Снага Божија”)</a:t>
            </a:r>
            <a:endParaRPr lang="nl-NL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nl-NL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Oval 3"/>
          <p:cNvSpPr/>
          <p:nvPr/>
        </p:nvSpPr>
        <p:spPr>
          <a:xfrm>
            <a:off x="152400" y="228600"/>
            <a:ext cx="3962400" cy="640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Vertical Scroll 4"/>
          <p:cNvSpPr/>
          <p:nvPr/>
        </p:nvSpPr>
        <p:spPr>
          <a:xfrm>
            <a:off x="4038600" y="304800"/>
            <a:ext cx="5105400" cy="6096000"/>
          </a:xfrm>
          <a:prstGeom prst="verticalScroll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Постоји занимљива прича о цару Душану Силном који је славио крсну славу Аранђеловдан, а светац му је, невидљив за све, стајао на десном рамену и све надгледао. Цар је сваког госта дочекивао и стојећи служио. Међутим, једном, што од умора а што од заборава, превари се и седе за трпезу. Св. Михаило прасну, удари цара крилом по образу и љутито одлете. Цар је Михаила једва умилостивио вишемесечним молитвама. Архангел Михаило био је слава Стефана Немање и његових синова.</a:t>
            </a:r>
            <a:endParaRPr lang="nl-NL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Oval 3"/>
          <p:cNvSpPr/>
          <p:nvPr/>
        </p:nvSpPr>
        <p:spPr>
          <a:xfrm>
            <a:off x="152400" y="228600"/>
            <a:ext cx="3962400" cy="640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Vertical Scroll 4"/>
          <p:cNvSpPr/>
          <p:nvPr/>
        </p:nvSpPr>
        <p:spPr>
          <a:xfrm>
            <a:off x="4038600" y="304800"/>
            <a:ext cx="5105400" cy="6096000"/>
          </a:xfrm>
          <a:prstGeom prst="verticalScroll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Многа су народна веровања ο овом Анђелу. Он обилази све болеснике. Ако стане код ногу, није добро; ако стане код главе, добро је - болесник ће прездравити. По народном веровању, које је забележено и у народној поезији, кад су свеци делили улоге, Архангел Михаило доби јесење и зимско време. Време зиме и зимске тешкоће. Говори се да у ово време Архангел лута светом обучен у просјака. Верује се да он мери душе, па коме пружи длаку да пређе преко реке тај је грешан, а коме дода брвно тај проналази пут до Раја.</a:t>
            </a:r>
            <a:endParaRPr lang="nl-NL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Oval 3"/>
          <p:cNvSpPr/>
          <p:nvPr/>
        </p:nvSpPr>
        <p:spPr>
          <a:xfrm>
            <a:off x="152400" y="228600"/>
            <a:ext cx="3962400" cy="64008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Vertical Scroll 4"/>
          <p:cNvSpPr/>
          <p:nvPr/>
        </p:nvSpPr>
        <p:spPr>
          <a:xfrm>
            <a:off x="4038600" y="304800"/>
            <a:ext cx="5105400" cy="6096000"/>
          </a:xfrm>
          <a:prstGeom prst="verticalScroll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Архангел Михаило је на иконама представљен у војводском оделу, у оклопу са подигнутим мачем или копљем, док у другој руци држи теразије.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Верује се да архангел Михаило прихвата душе умрлих и да, мерећи њихова добра и зла дела на земљи, их шаље у рај или пакао. На познатој икони из 17. века (Византијски музеј, Атина), архангел Михаило је представљен са сфером у десној руци на чијиј су слова Х Д К. Сфера, са којом се и Христос најчешће слика, представља космос и владавину у космосу, а Архангел Михаило представник и чувар Небескога Царства и победник над Сатаном. Слова у сфери се односе на Господа Бога Исуса Христа у име кога Архангел држи Небеску куглу.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КАКО СЕ ЗОВЕ ВОЈСКОВОЂА НЕБЕСКЕ ВОЈСКЕ</a:t>
            </a:r>
            <a:endParaRPr lang="nl-N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ЈЕГУДИЛ</a:t>
            </a:r>
          </a:p>
          <a:p>
            <a:pPr marL="514350" indent="-514350">
              <a:buAutoNum type="arabicPeriod"/>
            </a:pPr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ГАВРИЛО</a:t>
            </a:r>
          </a:p>
          <a:p>
            <a:pPr marL="514350" indent="-514350">
              <a:buAutoNum type="arabicPeriod"/>
            </a:pPr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РАФАИЛ</a:t>
            </a:r>
          </a:p>
          <a:p>
            <a:pPr marL="514350" indent="-514350">
              <a:buAutoNum type="arabicPeriod"/>
            </a:pPr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МИХАИЛО</a:t>
            </a:r>
          </a:p>
          <a:p>
            <a:pPr>
              <a:buNone/>
            </a:pPr>
            <a:endParaRPr lang="sr-Cyrl-R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nl-NL" dirty="0"/>
          </a:p>
        </p:txBody>
      </p:sp>
      <p:sp>
        <p:nvSpPr>
          <p:cNvPr id="14" name="Action Button: Sound 13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3962400" y="4419600"/>
            <a:ext cx="76200" cy="762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Action Button: Movie 14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>
            <a:off x="3276600" y="3657600"/>
            <a:ext cx="76200" cy="762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Action Button: Movie 1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>
            <a:off x="3581400" y="2971800"/>
            <a:ext cx="76200" cy="762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Action Button: Movie 16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>
            <a:off x="3581400" y="2209800"/>
            <a:ext cx="76200" cy="762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600" b="1" dirty="0" smtClean="0">
                <a:latin typeface="Times New Roman" pitchFamily="18" charset="0"/>
                <a:cs typeface="Times New Roman" pitchFamily="18" charset="0"/>
              </a:rPr>
              <a:t>ШТА ЗНАЧИ ИМЕ АРХАНГЕЛА МИХАИЛА</a:t>
            </a:r>
            <a:endParaRPr lang="nl-N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КО ЈЕ КАО БОГ</a:t>
            </a:r>
          </a:p>
          <a:p>
            <a:pPr marL="514350" indent="-514350">
              <a:buAutoNum type="arabicPeriod"/>
            </a:pPr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ХВАЛИТЕ БОГА</a:t>
            </a:r>
          </a:p>
          <a:p>
            <a:pPr marL="514350" indent="-514350">
              <a:buAutoNum type="arabicPeriod"/>
            </a:pPr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МОЛИТВЕНИК БОЖИЈИ</a:t>
            </a:r>
          </a:p>
          <a:p>
            <a:pPr marL="514350" indent="-514350">
              <a:buAutoNum type="arabicPeriod"/>
            </a:pPr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ИСЦЕЛИТЕЉ БОЖИЈИ</a:t>
            </a:r>
          </a:p>
          <a:p>
            <a:pPr>
              <a:buNone/>
            </a:pPr>
            <a:endParaRPr lang="sr-Cyrl-R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nl-NL" dirty="0"/>
          </a:p>
        </p:txBody>
      </p:sp>
      <p:sp>
        <p:nvSpPr>
          <p:cNvPr id="14" name="Action Button: Sound 13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5105400" y="2209800"/>
            <a:ext cx="76200" cy="762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Action Button: Movie 14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>
            <a:off x="7315200" y="3657600"/>
            <a:ext cx="76200" cy="762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Action Button: Movie 1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>
            <a:off x="5105400" y="2971800"/>
            <a:ext cx="76200" cy="762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Action Button: Movie 16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>
            <a:off x="7010400" y="4495800"/>
            <a:ext cx="76200" cy="762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600" b="1" dirty="0" smtClean="0">
                <a:latin typeface="Times New Roman" pitchFamily="18" charset="0"/>
                <a:cs typeface="Times New Roman" pitchFamily="18" charset="0"/>
              </a:rPr>
              <a:t>КОГА ЈЕ ПОБЕДИО АРХАНГЕЛ МИХАИЛО</a:t>
            </a:r>
            <a:endParaRPr lang="nl-N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АЖДАЈУ</a:t>
            </a:r>
          </a:p>
          <a:p>
            <a:pPr marL="514350" indent="-514350">
              <a:buAutoNum type="arabicPeriod"/>
            </a:pPr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ЛАВА</a:t>
            </a:r>
          </a:p>
          <a:p>
            <a:pPr marL="514350" indent="-514350">
              <a:buAutoNum type="arabicPeriod"/>
            </a:pPr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ЛУЦИФЕРА</a:t>
            </a:r>
          </a:p>
          <a:p>
            <a:pPr marL="514350" indent="-514350">
              <a:buAutoNum type="arabicPeriod"/>
            </a:pPr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ЗМИЈУ</a:t>
            </a:r>
          </a:p>
          <a:p>
            <a:pPr>
              <a:buNone/>
            </a:pPr>
            <a:endParaRPr lang="sr-Cyrl-R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nl-NL" dirty="0"/>
          </a:p>
        </p:txBody>
      </p:sp>
      <p:sp>
        <p:nvSpPr>
          <p:cNvPr id="14" name="Action Button: Sound 13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4038600" y="3657600"/>
            <a:ext cx="76200" cy="762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Action Button: Movie 14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>
            <a:off x="2895600" y="4495800"/>
            <a:ext cx="76200" cy="762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Action Button: Movie 1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>
            <a:off x="2590800" y="2971800"/>
            <a:ext cx="76200" cy="762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Action Button: Movie 16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>
            <a:off x="3352800" y="2209800"/>
            <a:ext cx="76200" cy="762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600" b="1" dirty="0" smtClean="0">
                <a:latin typeface="Times New Roman" pitchFamily="18" charset="0"/>
                <a:cs typeface="Times New Roman" pitchFamily="18" charset="0"/>
              </a:rPr>
              <a:t>У КОМ ЈЕ МЕСЕЦУ БОГ СТВОРИО СВЕТ</a:t>
            </a:r>
            <a:endParaRPr lang="nl-N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ЈАНУАРУ</a:t>
            </a:r>
          </a:p>
          <a:p>
            <a:pPr marL="514350" indent="-514350">
              <a:buAutoNum type="arabicPeriod"/>
            </a:pPr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ФЕБРУАРУ</a:t>
            </a:r>
          </a:p>
          <a:p>
            <a:pPr marL="514350" indent="-514350">
              <a:buAutoNum type="arabicPeriod"/>
            </a:pPr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МАРТУ</a:t>
            </a:r>
          </a:p>
          <a:p>
            <a:pPr marL="514350" indent="-514350">
              <a:buAutoNum type="arabicPeriod"/>
            </a:pPr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АПРИЛУ</a:t>
            </a:r>
          </a:p>
          <a:p>
            <a:pPr>
              <a:buNone/>
            </a:pPr>
            <a:endParaRPr lang="sr-Cyrl-R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nl-NL" dirty="0"/>
          </a:p>
        </p:txBody>
      </p:sp>
      <p:sp>
        <p:nvSpPr>
          <p:cNvPr id="14" name="Action Button: Sound 13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3124200" y="3733800"/>
            <a:ext cx="76200" cy="762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Action Button: Movie 14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>
            <a:off x="3352800" y="4495800"/>
            <a:ext cx="76200" cy="762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Action Button: Movie 1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>
            <a:off x="3886200" y="2971800"/>
            <a:ext cx="76200" cy="762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Action Button: Movie 16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>
            <a:off x="3581400" y="2209800"/>
            <a:ext cx="76200" cy="762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600" b="1" dirty="0" smtClean="0">
                <a:latin typeface="Times New Roman" pitchFamily="18" charset="0"/>
                <a:cs typeface="Times New Roman" pitchFamily="18" charset="0"/>
              </a:rPr>
              <a:t>КОЈИ ЈЕ МЕСЕЦ У ГОДИНИ ПОСВЕЋЕН АРХАНГЕЛУ МИХАИЛУ И АНЂЕЛИМА</a:t>
            </a:r>
            <a:endParaRPr lang="nl-N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СЕПТЕМБАР</a:t>
            </a:r>
          </a:p>
          <a:p>
            <a:pPr marL="514350" indent="-514350">
              <a:buAutoNum type="arabicPeriod"/>
            </a:pPr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ОКТОБАР</a:t>
            </a:r>
          </a:p>
          <a:p>
            <a:pPr marL="514350" indent="-514350">
              <a:buAutoNum type="arabicPeriod"/>
            </a:pPr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НОВЕМБАР</a:t>
            </a:r>
          </a:p>
          <a:p>
            <a:pPr marL="514350" indent="-514350">
              <a:buAutoNum type="arabicPeriod"/>
            </a:pPr>
            <a:r>
              <a:rPr lang="sr-Cyrl-RS" sz="4000" b="1" dirty="0" smtClean="0">
                <a:latin typeface="Times New Roman" pitchFamily="18" charset="0"/>
                <a:cs typeface="Times New Roman" pitchFamily="18" charset="0"/>
              </a:rPr>
              <a:t>ДЕЦЕМБАР</a:t>
            </a:r>
          </a:p>
          <a:p>
            <a:pPr>
              <a:buNone/>
            </a:pPr>
            <a:endParaRPr lang="sr-Cyrl-R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nl-NL" dirty="0"/>
          </a:p>
        </p:txBody>
      </p:sp>
      <p:sp>
        <p:nvSpPr>
          <p:cNvPr id="14" name="Action Button: Sound 13">
            <a:hlinkClick r:id="" action="ppaction://noaction" highlightClick="1">
              <a:snd r:embed="rId3" name="applause.wav"/>
            </a:hlinkClick>
          </p:cNvPr>
          <p:cNvSpPr/>
          <p:nvPr/>
        </p:nvSpPr>
        <p:spPr>
          <a:xfrm>
            <a:off x="4191000" y="3733800"/>
            <a:ext cx="76200" cy="762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Action Button: Movie 14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>
            <a:off x="4114800" y="4419600"/>
            <a:ext cx="76200" cy="762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Action Button: Movie 15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>
            <a:off x="3657600" y="2971800"/>
            <a:ext cx="76200" cy="762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Action Button: Movie 16">
            <a:hlinkClick r:id="" action="ppaction://noaction" highlightClick="1">
              <a:snd r:embed="rId4" name="explode.wav"/>
            </a:hlinkClick>
          </p:cNvPr>
          <p:cNvSpPr/>
          <p:nvPr/>
        </p:nvSpPr>
        <p:spPr>
          <a:xfrm>
            <a:off x="4495800" y="2209800"/>
            <a:ext cx="76200" cy="7620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b="1" dirty="0" smtClean="0">
                <a:latin typeface="Times New Roman" pitchFamily="18" charset="0"/>
                <a:cs typeface="Times New Roman" pitchFamily="18" charset="0"/>
              </a:rPr>
              <a:t>ОДГОВОРИ НА ПИТАЊА</a:t>
            </a:r>
            <a:endParaRPr lang="nl-N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117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sr-Cyrl-R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4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3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r-Cyrl-RS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sr-Cyrl-RS" sz="4800" b="1" dirty="0" smtClean="0">
                <a:latin typeface="Times New Roman" pitchFamily="18" charset="0"/>
                <a:cs typeface="Times New Roman" pitchFamily="18" charset="0"/>
              </a:rPr>
              <a:t>1. Шта прослављамо на Аранђеловдан? </a:t>
            </a:r>
          </a:p>
          <a:p>
            <a:pPr marL="514350" indent="-514350">
              <a:buNone/>
            </a:pPr>
            <a:r>
              <a:rPr lang="sr-Cyrl-RS" sz="4800" b="1" dirty="0" smtClean="0">
                <a:latin typeface="Times New Roman" pitchFamily="18" charset="0"/>
                <a:cs typeface="Times New Roman" pitchFamily="18" charset="0"/>
              </a:rPr>
              <a:t>САБОР СВЕТОГ АРХАНГЕЛА МИХАИЛА</a:t>
            </a:r>
          </a:p>
          <a:p>
            <a:pPr marL="514350" indent="-514350">
              <a:buNone/>
            </a:pPr>
            <a:endParaRPr lang="sr-Cyrl-RS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sr-Cyrl-RS" sz="4800" b="1" dirty="0" smtClean="0">
                <a:latin typeface="Times New Roman" pitchFamily="18" charset="0"/>
                <a:cs typeface="Times New Roman" pitchFamily="18" charset="0"/>
              </a:rPr>
              <a:t>2. Ко је Архангел Михаило? </a:t>
            </a:r>
          </a:p>
          <a:p>
            <a:pPr marL="514350" indent="-514350">
              <a:buNone/>
            </a:pPr>
            <a:r>
              <a:rPr lang="sr-Cyrl-RS" sz="4800" b="1" dirty="0" smtClean="0">
                <a:latin typeface="Times New Roman" pitchFamily="18" charset="0"/>
                <a:cs typeface="Times New Roman" pitchFamily="18" charset="0"/>
              </a:rPr>
              <a:t>ГЛАВНИ ВОЈСКОВОЂА НЕБЕСКЕ ВОЈСКЕ КОЈИ СЕ ПРВИ ПОБУНИО ПРОТИВ ЛУЦИФЕРА И ПОБЕДИО ГА</a:t>
            </a:r>
          </a:p>
          <a:p>
            <a:pPr marL="514350" indent="-514350">
              <a:buNone/>
            </a:pPr>
            <a:endParaRPr lang="sr-Cyrl-RS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sr-Cyrl-RS" sz="4800" b="1" dirty="0" smtClean="0">
                <a:latin typeface="Times New Roman" pitchFamily="18" charset="0"/>
                <a:cs typeface="Times New Roman" pitchFamily="18" charset="0"/>
              </a:rPr>
              <a:t>3. Ког датума славимо Аранђеловдан? </a:t>
            </a:r>
          </a:p>
          <a:p>
            <a:pPr marL="514350" indent="-514350">
              <a:buNone/>
            </a:pPr>
            <a:r>
              <a:rPr lang="sr-Cyrl-RS" sz="4800" b="1" dirty="0" smtClean="0">
                <a:latin typeface="Times New Roman" pitchFamily="18" charset="0"/>
                <a:cs typeface="Times New Roman" pitchFamily="18" charset="0"/>
              </a:rPr>
              <a:t>8. НОВЕМБРА ПО НОВОМ, 21. НОВЕМБРА ПО СТАРОМ КАЛЕНДАРУ</a:t>
            </a:r>
          </a:p>
          <a:p>
            <a:pPr marL="514350" indent="-514350">
              <a:buNone/>
            </a:pPr>
            <a:endParaRPr lang="sr-Cyrl-RS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sr-Cyrl-RS" sz="4800" b="1" dirty="0" smtClean="0">
                <a:latin typeface="Times New Roman" pitchFamily="18" charset="0"/>
                <a:cs typeface="Times New Roman" pitchFamily="18" charset="0"/>
              </a:rPr>
              <a:t>4. Зашто се Сабор Архангела Михаила прославља у новембру? </a:t>
            </a:r>
          </a:p>
          <a:p>
            <a:pPr marL="514350" indent="-514350">
              <a:buNone/>
            </a:pPr>
            <a:r>
              <a:rPr lang="sr-Cyrl-RS" sz="4800" b="1" dirty="0" smtClean="0">
                <a:latin typeface="Times New Roman" pitchFamily="18" charset="0"/>
                <a:cs typeface="Times New Roman" pitchFamily="18" charset="0"/>
              </a:rPr>
              <a:t>	ЗАТО ШТО ЈЕ БОГ СТВОРИО СВЕТ У МАРТУ, ТО ЈЕ ПРВИ МЕСЕЦ, А ДЕВЕТИ ЈЕ НОВЕМБАР, ПА ПОШТО ИМА ДЕВЕТ АНЂЕЛСКИХ ЧИНОВА ОВАЈ МЕСЕЦ ЈЕ ПОСВЕЋЕН АРХАНГЕЛУ МИХАИЛУ И СВИМ АНЂЕЛИМА.</a:t>
            </a:r>
          </a:p>
          <a:p>
            <a:pPr marL="514350" indent="-514350">
              <a:buNone/>
            </a:pPr>
            <a:endParaRPr lang="sr-Cyrl-RS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sr-Cyrl-RS" sz="4800" b="1" dirty="0" smtClean="0">
                <a:latin typeface="Times New Roman" pitchFamily="18" charset="0"/>
                <a:cs typeface="Times New Roman" pitchFamily="18" charset="0"/>
              </a:rPr>
              <a:t>5. Да ли се за Аранђеловдан спрема кољиво (жито)? </a:t>
            </a:r>
          </a:p>
          <a:p>
            <a:pPr marL="514350" indent="-514350">
              <a:buNone/>
            </a:pPr>
            <a:r>
              <a:rPr lang="sr-Cyrl-RS" sz="4800" b="1" dirty="0" smtClean="0">
                <a:latin typeface="Times New Roman" pitchFamily="18" charset="0"/>
                <a:cs typeface="Times New Roman" pitchFamily="18" charset="0"/>
              </a:rPr>
              <a:t>	ДА, ОБАВЕЗНО, КАО И ЗА СВЕ ОСТАЛЕ СЛАВЕ.</a:t>
            </a:r>
          </a:p>
          <a:p>
            <a:pPr marL="514350" indent="-514350">
              <a:buNone/>
            </a:pPr>
            <a:endParaRPr lang="sr-Cyrl-RS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sr-Cyrl-RS" sz="4800" b="1" dirty="0" smtClean="0">
                <a:latin typeface="Times New Roman" pitchFamily="18" charset="0"/>
                <a:cs typeface="Times New Roman" pitchFamily="18" charset="0"/>
              </a:rPr>
              <a:t>6. Шта симболизује кољиво (жито)?</a:t>
            </a:r>
          </a:p>
          <a:p>
            <a:pPr marL="514350" indent="-514350">
              <a:buNone/>
            </a:pPr>
            <a:r>
              <a:rPr lang="sr-Cyrl-RS" sz="4800" b="1" dirty="0" smtClean="0">
                <a:latin typeface="Times New Roman" pitchFamily="18" charset="0"/>
                <a:cs typeface="Times New Roman" pitchFamily="18" charset="0"/>
              </a:rPr>
              <a:t>	 СИМБОЛИЗУЈЕ ЖРТВУ БОГУ</a:t>
            </a:r>
          </a:p>
          <a:p>
            <a:pPr marL="514350" indent="-514350">
              <a:buNone/>
            </a:pPr>
            <a:endParaRPr lang="sr-Cyrl-RS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sr-Cyrl-RS" sz="4800" b="1" dirty="0" smtClean="0">
                <a:latin typeface="Times New Roman" pitchFamily="18" charset="0"/>
                <a:cs typeface="Times New Roman" pitchFamily="18" charset="0"/>
              </a:rPr>
              <a:t>7. Како се представља Архангел Михаило на иконама? </a:t>
            </a:r>
          </a:p>
          <a:p>
            <a:pPr marL="514350" indent="-514350">
              <a:buNone/>
            </a:pPr>
            <a:r>
              <a:rPr lang="sr-Cyrl-RS" sz="4800" b="1" dirty="0" smtClean="0">
                <a:latin typeface="Times New Roman" pitchFamily="18" charset="0"/>
                <a:cs typeface="Times New Roman" pitchFamily="18" charset="0"/>
              </a:rPr>
              <a:t>	У ВОЈВОДСКОМ ОДЕЛУ, СА ПОДИГНУТИМ МАЧЕМ У ЛЕВОЈ РУЦИ А У ДЕСНОЈ СА ТЕРАЗИЈАМА. НА НЕКИМ ИКОНАМА ДРЖИ СФЕРУ У ДЕСНОЈ РУЦИ КОЈА ПРЕДСТАВЉА КОСМОС И ВЛАДАВИНУ У КОСМОСУ, А АРХАНГЕЛ МИХАИЛО ЈЕ ПРЕДСТАВЉЕН КАО ЧУВАР ЦАРСТВА НЕБЕСКОГ.</a:t>
            </a:r>
          </a:p>
          <a:p>
            <a:pPr marL="514350" indent="-514350">
              <a:buAutoNum type="arabicPeriod"/>
            </a:pPr>
            <a:endParaRPr lang="sr-Cyrl-RS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 smtClean="0"/>
              <a:t/>
            </a:r>
            <a:br>
              <a:rPr lang="sr-Cyrl-RS" dirty="0" smtClean="0"/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sr-Cyrl-RS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2590800" y="762000"/>
            <a:ext cx="381000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228600" y="4343400"/>
            <a:ext cx="561320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sr-Cyrl-R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ВОЈСКОВОЂА НЕБЕСКЕ ВОЈСКЕ</a:t>
            </a:r>
          </a:p>
          <a:p>
            <a:pPr marL="342900" indent="-342900">
              <a:buAutoNum type="arabicPeriod"/>
            </a:pPr>
            <a:r>
              <a:rPr lang="sr-Cyrl-R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ЊЕГОВО ИМЕ ЗНАЧИ “БОГ ИСЦЕЉУЈЕ”</a:t>
            </a:r>
          </a:p>
          <a:p>
            <a:pPr marL="342900" indent="-342900">
              <a:buAutoNum type="arabicPeriod"/>
            </a:pPr>
            <a:r>
              <a:rPr lang="sr-Cyrl-R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ЊЕГОВО ИМЕ ЗНАЧИ “БЛАГОСЛОВ БОЖИЈИ”</a:t>
            </a:r>
          </a:p>
          <a:p>
            <a:pPr marL="342900" indent="-342900">
              <a:buAutoNum type="arabicPeriod"/>
            </a:pPr>
            <a:r>
              <a:rPr lang="sr-Cyrl-R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ЊЕГОВО ИМЕ ЗНАЧИ “МОЛИТВЕНИК БОЖИЈИ”</a:t>
            </a:r>
          </a:p>
          <a:p>
            <a:pPr marL="342900" indent="-342900">
              <a:buAutoNum type="arabicPeriod"/>
            </a:pPr>
            <a:r>
              <a:rPr lang="sr-Cyrl-R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МЕСЕЦ У КОМ СЕ ПРОСЛАВЉА АРАНЂЕЛОВДАН</a:t>
            </a:r>
          </a:p>
          <a:p>
            <a:pPr marL="342900" indent="-342900">
              <a:buAutoNum type="arabicPeriod"/>
            </a:pPr>
            <a:r>
              <a:rPr lang="sr-Cyrl-R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ЊЕГОВО ИМЕ ЗНАЧИ “СНАГА БОЖИЈА”</a:t>
            </a:r>
          </a:p>
          <a:p>
            <a:pPr marL="342900" indent="-342900">
              <a:buAutoNum type="arabicPeriod"/>
            </a:pPr>
            <a:r>
              <a:rPr lang="sr-Cyrl-R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ЊЕГОВО ИМЕ ЗНАЧИ “ХВАЛИТЕ БОГА”</a:t>
            </a:r>
          </a:p>
          <a:p>
            <a:pPr marL="342900" indent="-342900">
              <a:buAutoNum type="arabicPeriod"/>
            </a:pPr>
            <a:r>
              <a:rPr lang="sr-Cyrl-R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ЊЕГОВО ИМЕ ЗНАЧИ “БОГ ЈЕ СВЕТЛО”</a:t>
            </a:r>
          </a:p>
          <a:p>
            <a:pPr marL="342900" indent="-342900">
              <a:buAutoNum type="arabicPeriod"/>
            </a:pPr>
            <a:r>
              <a:rPr lang="sr-Cyrl-R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НАША НЕБЕСКА БРАЋА</a:t>
            </a:r>
          </a:p>
          <a:p>
            <a:pPr marL="342900" indent="-342900">
              <a:buAutoNum type="arabicPeriod"/>
            </a:pPr>
            <a:endParaRPr lang="sr-Cyrl-RS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nl-NL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90800" y="1905000"/>
            <a:ext cx="381000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2590800" y="1143000"/>
            <a:ext cx="381000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2590800" y="1524000"/>
            <a:ext cx="381000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tangle 8"/>
          <p:cNvSpPr/>
          <p:nvPr/>
        </p:nvSpPr>
        <p:spPr>
          <a:xfrm>
            <a:off x="2590800" y="3048000"/>
            <a:ext cx="381000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2590800" y="2667000"/>
            <a:ext cx="381000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/>
          <p:cNvSpPr/>
          <p:nvPr/>
        </p:nvSpPr>
        <p:spPr>
          <a:xfrm>
            <a:off x="2590800" y="3429000"/>
            <a:ext cx="381000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11"/>
          <p:cNvSpPr/>
          <p:nvPr/>
        </p:nvSpPr>
        <p:spPr>
          <a:xfrm>
            <a:off x="2590800" y="2286000"/>
            <a:ext cx="381000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2590800" y="3810000"/>
            <a:ext cx="381000" cy="38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tangle 13"/>
          <p:cNvSpPr/>
          <p:nvPr/>
        </p:nvSpPr>
        <p:spPr>
          <a:xfrm>
            <a:off x="1828800" y="1524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tangle 14"/>
          <p:cNvSpPr/>
          <p:nvPr/>
        </p:nvSpPr>
        <p:spPr>
          <a:xfrm>
            <a:off x="2209800" y="1524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1447800" y="762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tangle 16"/>
          <p:cNvSpPr/>
          <p:nvPr/>
        </p:nvSpPr>
        <p:spPr>
          <a:xfrm>
            <a:off x="1828800" y="762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tangle 17"/>
          <p:cNvSpPr/>
          <p:nvPr/>
        </p:nvSpPr>
        <p:spPr>
          <a:xfrm>
            <a:off x="2209800" y="762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ectangle 18"/>
          <p:cNvSpPr/>
          <p:nvPr/>
        </p:nvSpPr>
        <p:spPr>
          <a:xfrm>
            <a:off x="1066800" y="3810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tangle 19"/>
          <p:cNvSpPr/>
          <p:nvPr/>
        </p:nvSpPr>
        <p:spPr>
          <a:xfrm>
            <a:off x="1447800" y="3810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tangle 20"/>
          <p:cNvSpPr/>
          <p:nvPr/>
        </p:nvSpPr>
        <p:spPr>
          <a:xfrm>
            <a:off x="1828800" y="3810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tangle 21"/>
          <p:cNvSpPr/>
          <p:nvPr/>
        </p:nvSpPr>
        <p:spPr>
          <a:xfrm>
            <a:off x="2209800" y="3810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Rectangle 22"/>
          <p:cNvSpPr/>
          <p:nvPr/>
        </p:nvSpPr>
        <p:spPr>
          <a:xfrm>
            <a:off x="1447800" y="3429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tangle 23"/>
          <p:cNvSpPr/>
          <p:nvPr/>
        </p:nvSpPr>
        <p:spPr>
          <a:xfrm>
            <a:off x="1828800" y="3429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tangle 24"/>
          <p:cNvSpPr/>
          <p:nvPr/>
        </p:nvSpPr>
        <p:spPr>
          <a:xfrm>
            <a:off x="2209800" y="3429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tangle 25"/>
          <p:cNvSpPr/>
          <p:nvPr/>
        </p:nvSpPr>
        <p:spPr>
          <a:xfrm>
            <a:off x="2209800" y="3048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tangle 26"/>
          <p:cNvSpPr/>
          <p:nvPr/>
        </p:nvSpPr>
        <p:spPr>
          <a:xfrm>
            <a:off x="2209800" y="1905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Rectangle 27"/>
          <p:cNvSpPr/>
          <p:nvPr/>
        </p:nvSpPr>
        <p:spPr>
          <a:xfrm>
            <a:off x="1066800" y="1524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tangle 28"/>
          <p:cNvSpPr/>
          <p:nvPr/>
        </p:nvSpPr>
        <p:spPr>
          <a:xfrm>
            <a:off x="1447800" y="1524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tangle 29"/>
          <p:cNvSpPr/>
          <p:nvPr/>
        </p:nvSpPr>
        <p:spPr>
          <a:xfrm>
            <a:off x="4114800" y="1905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1" name="Rectangle 30"/>
          <p:cNvSpPr/>
          <p:nvPr/>
        </p:nvSpPr>
        <p:spPr>
          <a:xfrm>
            <a:off x="4876800" y="2667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ectangle 31"/>
          <p:cNvSpPr/>
          <p:nvPr/>
        </p:nvSpPr>
        <p:spPr>
          <a:xfrm>
            <a:off x="4495800" y="2667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ectangle 32"/>
          <p:cNvSpPr/>
          <p:nvPr/>
        </p:nvSpPr>
        <p:spPr>
          <a:xfrm>
            <a:off x="4114800" y="2667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tangle 33"/>
          <p:cNvSpPr/>
          <p:nvPr/>
        </p:nvSpPr>
        <p:spPr>
          <a:xfrm>
            <a:off x="3733800" y="2667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tangle 34"/>
          <p:cNvSpPr/>
          <p:nvPr/>
        </p:nvSpPr>
        <p:spPr>
          <a:xfrm>
            <a:off x="3352800" y="2667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tangle 35"/>
          <p:cNvSpPr/>
          <p:nvPr/>
        </p:nvSpPr>
        <p:spPr>
          <a:xfrm>
            <a:off x="2971800" y="2667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7" name="Rectangle 36"/>
          <p:cNvSpPr/>
          <p:nvPr/>
        </p:nvSpPr>
        <p:spPr>
          <a:xfrm>
            <a:off x="4495800" y="3048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tangle 37"/>
          <p:cNvSpPr/>
          <p:nvPr/>
        </p:nvSpPr>
        <p:spPr>
          <a:xfrm>
            <a:off x="4114800" y="3048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tangle 38"/>
          <p:cNvSpPr/>
          <p:nvPr/>
        </p:nvSpPr>
        <p:spPr>
          <a:xfrm>
            <a:off x="3733800" y="3048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tangle 39"/>
          <p:cNvSpPr/>
          <p:nvPr/>
        </p:nvSpPr>
        <p:spPr>
          <a:xfrm>
            <a:off x="3352800" y="3048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tangle 40"/>
          <p:cNvSpPr/>
          <p:nvPr/>
        </p:nvSpPr>
        <p:spPr>
          <a:xfrm>
            <a:off x="2971800" y="3048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Rectangle 41"/>
          <p:cNvSpPr/>
          <p:nvPr/>
        </p:nvSpPr>
        <p:spPr>
          <a:xfrm>
            <a:off x="685800" y="3810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Rectangle 42"/>
          <p:cNvSpPr/>
          <p:nvPr/>
        </p:nvSpPr>
        <p:spPr>
          <a:xfrm>
            <a:off x="4876800" y="2286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Rectangle 43"/>
          <p:cNvSpPr/>
          <p:nvPr/>
        </p:nvSpPr>
        <p:spPr>
          <a:xfrm>
            <a:off x="4495800" y="2286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Rectangle 44"/>
          <p:cNvSpPr/>
          <p:nvPr/>
        </p:nvSpPr>
        <p:spPr>
          <a:xfrm>
            <a:off x="4114800" y="2286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Rectangle 45"/>
          <p:cNvSpPr/>
          <p:nvPr/>
        </p:nvSpPr>
        <p:spPr>
          <a:xfrm>
            <a:off x="3733800" y="2286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7" name="Rectangle 46"/>
          <p:cNvSpPr/>
          <p:nvPr/>
        </p:nvSpPr>
        <p:spPr>
          <a:xfrm>
            <a:off x="3352800" y="2286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8" name="Rectangle 47"/>
          <p:cNvSpPr/>
          <p:nvPr/>
        </p:nvSpPr>
        <p:spPr>
          <a:xfrm>
            <a:off x="2971800" y="2286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Rectangle 48"/>
          <p:cNvSpPr/>
          <p:nvPr/>
        </p:nvSpPr>
        <p:spPr>
          <a:xfrm>
            <a:off x="3733800" y="1905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3352800" y="1905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1" name="Rectangle 50"/>
          <p:cNvSpPr/>
          <p:nvPr/>
        </p:nvSpPr>
        <p:spPr>
          <a:xfrm>
            <a:off x="2971800" y="1905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Rectangle 51"/>
          <p:cNvSpPr/>
          <p:nvPr/>
        </p:nvSpPr>
        <p:spPr>
          <a:xfrm>
            <a:off x="4495800" y="1905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Rectangle 52"/>
          <p:cNvSpPr/>
          <p:nvPr/>
        </p:nvSpPr>
        <p:spPr>
          <a:xfrm>
            <a:off x="3352800" y="1524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Rectangle 53"/>
          <p:cNvSpPr/>
          <p:nvPr/>
        </p:nvSpPr>
        <p:spPr>
          <a:xfrm>
            <a:off x="2971800" y="1524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Rectangle 54"/>
          <p:cNvSpPr/>
          <p:nvPr/>
        </p:nvSpPr>
        <p:spPr>
          <a:xfrm>
            <a:off x="2971800" y="1143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6" name="Rectangle 55"/>
          <p:cNvSpPr/>
          <p:nvPr/>
        </p:nvSpPr>
        <p:spPr>
          <a:xfrm>
            <a:off x="3352800" y="1143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Rectangle 56"/>
          <p:cNvSpPr/>
          <p:nvPr/>
        </p:nvSpPr>
        <p:spPr>
          <a:xfrm>
            <a:off x="3733800" y="1143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4114800" y="1143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9" name="Rectangle 58"/>
          <p:cNvSpPr/>
          <p:nvPr/>
        </p:nvSpPr>
        <p:spPr>
          <a:xfrm>
            <a:off x="4495800" y="1143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0" name="Rectangle 59"/>
          <p:cNvSpPr/>
          <p:nvPr/>
        </p:nvSpPr>
        <p:spPr>
          <a:xfrm>
            <a:off x="2971800" y="762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1" name="Rectangle 60"/>
          <p:cNvSpPr/>
          <p:nvPr/>
        </p:nvSpPr>
        <p:spPr>
          <a:xfrm>
            <a:off x="3352800" y="762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Rectangle 61"/>
          <p:cNvSpPr/>
          <p:nvPr/>
        </p:nvSpPr>
        <p:spPr>
          <a:xfrm>
            <a:off x="3733800" y="762000"/>
            <a:ext cx="3810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3" name="Cloud 62"/>
          <p:cNvSpPr/>
          <p:nvPr/>
        </p:nvSpPr>
        <p:spPr>
          <a:xfrm>
            <a:off x="5486400" y="304800"/>
            <a:ext cx="3429000" cy="2057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РЕШИТЕ УКРШТЕНИЦУ, ПА ЋЕТЕ У ЗЛАТНИМ ПОЉИМА ДОБИТИ ТРАЖЕНУ РЕЧ.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1143000" y="762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nl-NL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286000" y="1143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nl-NL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762000" y="1524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nl-NL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1905000" y="1981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nl-NL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286000" y="2362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nl-NL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2286000" y="2667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nl-NL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1905000" y="3124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nl-NL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1143000" y="3429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nl-NL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381000" y="38100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nl-NL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4" name="Oval 3"/>
          <p:cNvSpPr/>
          <p:nvPr/>
        </p:nvSpPr>
        <p:spPr>
          <a:xfrm>
            <a:off x="0" y="304800"/>
            <a:ext cx="4343400" cy="6248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/>
          <p:cNvSpPr/>
          <p:nvPr/>
        </p:nvSpPr>
        <p:spPr>
          <a:xfrm>
            <a:off x="0" y="304800"/>
            <a:ext cx="4343400" cy="6248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Сматра се моћним исцелитељом људи и животиња. Дао краљу Соломону магични прстен са урезаном шестокраком звездом. Соломон је искористио овај прстен као симбол победе над демонима.</a:t>
            </a:r>
            <a:endParaRPr lang="nl-NL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304800"/>
            <a:ext cx="3581400" cy="6019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О, велики Архангеле Божји Рафаиле, који си примио дар од Бога да исцељујеш болести, излечи неизлечиве људима ране срца мога и тела мога. О, велики Архангеле Божји Рафаиле, ти си путовођа, лекар и исцелитељ, руководи ме ка спасењу и исцели све моје душевне и телесне болести, и приведи ме Престолу Божјем, и умоли доброту Његову за моју грешну душу, да ми Господ опрости грехе моје и сачува ме од свих непријатеља мојих и злих људи, од сада и до века. Амин.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304800"/>
            <a:ext cx="3581400" cy="6019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МОЛИТВА</a:t>
            </a:r>
          </a:p>
          <a:p>
            <a:pPr algn="ctr"/>
            <a:r>
              <a:rPr lang="sr-Cyrl-R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(Његово име значи “Бог излечи, Бог исцељује”)</a:t>
            </a:r>
            <a:endParaRPr lang="nl-NL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nl-NL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4" name="Oval 3"/>
          <p:cNvSpPr/>
          <p:nvPr/>
        </p:nvSpPr>
        <p:spPr>
          <a:xfrm>
            <a:off x="0" y="304800"/>
            <a:ext cx="4343400" cy="6248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/>
          <p:cNvSpPr/>
          <p:nvPr/>
        </p:nvSpPr>
        <p:spPr>
          <a:xfrm>
            <a:off x="0" y="304800"/>
            <a:ext cx="4343400" cy="6248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Анђео грома и ветрова, влада небеском светлошћу.  На иконама се приказује како држи у десној руци на грудима исукан мач, а у левој огњени пламен.</a:t>
            </a:r>
            <a:endParaRPr lang="nl-NL" sz="2000" dirty="0" smtClean="0"/>
          </a:p>
          <a:p>
            <a:pPr algn="ctr"/>
            <a:endParaRPr lang="nl-NL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304800"/>
            <a:ext cx="3581400" cy="6019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Свети Архангеле Божји Уриле, Светлошћу Божанском озарени и преизобилно испуњени огњем пламене љубави, убаци искру тога огња у моје охладнело срце, а душу моју гресима помрачену светлошћу твојом озари. О, велики Архангеле Божији Уриле, ти си сијање огња Божанског и просветитељ оних који су помрачени гресима: просвети ум мој, срце моје, вољу моју силом Светог Духа, и управи стопе моје на стазу покајања, умоли Господа да ме избави од мука адских и од свих непријатеља видљивих и невидљивих, сада и увек и у векове векова. Амин.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304800"/>
            <a:ext cx="3581400" cy="6019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МОЛИТВА</a:t>
            </a:r>
          </a:p>
          <a:p>
            <a:pPr algn="ctr"/>
            <a:r>
              <a:rPr lang="sr-Cyrl-R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(Његово име значи “Бог је светло”)</a:t>
            </a:r>
            <a:endParaRPr lang="nl-NL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RS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RS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nl-NL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4" name="Oval 3"/>
          <p:cNvSpPr/>
          <p:nvPr/>
        </p:nvSpPr>
        <p:spPr>
          <a:xfrm>
            <a:off x="0" y="304800"/>
            <a:ext cx="4343400" cy="6248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/>
          <p:cNvSpPr/>
          <p:nvPr/>
        </p:nvSpPr>
        <p:spPr>
          <a:xfrm>
            <a:off x="0" y="304800"/>
            <a:ext cx="4343400" cy="6248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Посредује у молитвама  Богу и мотивише људе на молитву. Приказује се лицем и очима ка доле са рукама у молитвеном положају пресавијених на грудима.</a:t>
            </a:r>
          </a:p>
          <a:p>
            <a:pPr algn="ctr"/>
            <a:r>
              <a:rPr lang="sr-Cyrl-R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nl-NL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304800"/>
            <a:ext cx="3581400" cy="6019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Свети Архангеле Божји Салатиле, даруј молитву мени који ти се молим, научи ме молитви смиреној, скрушеној, усрдној и умилној.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О, велики Архангеле Божији Салатиле, ти се молиш Богу за вернике, умоли доброту Његову за мене, да ме избави од свих невоља и искушења, болести, изненадне смрти и мука вечних, те да ме удостоји Царства Небеског са свима светима у векове векова. Амин.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304800"/>
            <a:ext cx="3581400" cy="6019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МОЛИТВА</a:t>
            </a:r>
          </a:p>
          <a:p>
            <a:pPr algn="ctr"/>
            <a:r>
              <a:rPr lang="sr-Cyrl-R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(Његово име значи “Молитвеник Божији”)</a:t>
            </a:r>
            <a:endParaRPr lang="nl-NL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RS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nl-NL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2167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4" name="Oval 3"/>
          <p:cNvSpPr/>
          <p:nvPr/>
        </p:nvSpPr>
        <p:spPr>
          <a:xfrm>
            <a:off x="0" y="304800"/>
            <a:ext cx="4343400" cy="6248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/>
          <p:cNvSpPr/>
          <p:nvPr/>
        </p:nvSpPr>
        <p:spPr>
          <a:xfrm>
            <a:off x="0" y="304800"/>
            <a:ext cx="4343400" cy="6248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Заштитник свих који напорно раде. Држи круну, као симбол награде за духовне напоре.</a:t>
            </a:r>
            <a:endParaRPr lang="nl-NL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304800"/>
            <a:ext cx="3581400" cy="6019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Свети Архангеле Божји Јегудиле, свагдашњи помоћниче свих који се подвизавају на путу Христовом, пробуди и мене из тешке лењости и подвигом добрим укрепи ме. 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О, велики Архангеле Божји Јегудиле, ти си ревносни заштитник славе Божје: ти побуђујеш на прослављање Свете Тројице; пробуди и мене од сна греховног, да бих славио Оца и Сина и Светога Духа, и умоли Господа Сведржитеља да сагради у мени чисто срце и дух прав обнови у утроби мојој, и да ме утврди Духом владалачким да бих се клањао духом и истином једином и истинитом Богу - Оцу и Сину и Светоме Духу, сада и увек и у векове векова. Амин.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304800"/>
            <a:ext cx="3581400" cy="6019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МОЛИТВА</a:t>
            </a:r>
          </a:p>
          <a:p>
            <a:pPr algn="ctr"/>
            <a:r>
              <a:rPr lang="sr-Cyrl-R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(Његово име значи “Хвалите Бога”)</a:t>
            </a:r>
            <a:endParaRPr lang="nl-NL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nl-NL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2167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  <p:sp>
        <p:nvSpPr>
          <p:cNvPr id="4" name="Oval 3"/>
          <p:cNvSpPr/>
          <p:nvPr/>
        </p:nvSpPr>
        <p:spPr>
          <a:xfrm>
            <a:off x="0" y="304800"/>
            <a:ext cx="4343400" cy="62484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 4"/>
          <p:cNvSpPr/>
          <p:nvPr/>
        </p:nvSpPr>
        <p:spPr>
          <a:xfrm>
            <a:off x="0" y="304800"/>
            <a:ext cx="4343400" cy="6248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 је један од четири предводника </a:t>
            </a:r>
            <a:r>
              <a:rPr lang="sr-Cyrl-R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Серафима</a:t>
            </a:r>
            <a:r>
              <a:rPr lang="sr-Latn-C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други кнез небеса.</a:t>
            </a:r>
            <a:r>
              <a:rPr lang="sr-Cyrl-R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 православној </a:t>
            </a:r>
            <a:r>
              <a:rPr lang="sr-Cyrl-R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иконографији</a:t>
            </a:r>
            <a:r>
              <a:rPr lang="sr-Latn-C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са приказује како држи белу </a:t>
            </a:r>
            <a:r>
              <a:rPr lang="sr-Cyrl-R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ружу</a:t>
            </a:r>
            <a:r>
              <a:rPr lang="sr-Latn-C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на грудима, или латице руже на одећи, посебно огртачу. У католицичкој иконографији,  приказује</a:t>
            </a:r>
            <a:r>
              <a:rPr lang="sr-Cyrl-R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</a:t>
            </a:r>
            <a:r>
              <a:rPr lang="sr-Latn-C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како држи корпу хлеба</a:t>
            </a:r>
            <a:r>
              <a:rPr lang="sr-Latn-CS" sz="2000" dirty="0" smtClean="0"/>
              <a:t>.</a:t>
            </a:r>
            <a:endParaRPr lang="nl-NL" sz="2000" dirty="0" smtClean="0"/>
          </a:p>
          <a:p>
            <a:pPr algn="ctr"/>
            <a:endParaRPr lang="nl-NL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57800" y="304800"/>
            <a:ext cx="3581400" cy="6019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Свети Архангеле Божији Варахиле, који нам доносиш благослове од Господа, благослови ме да поставим добар почетак и исправим свој грешни живот, да бих у свему угађао Господу Спаситељу мом у векове векова. Амин.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304800"/>
            <a:ext cx="3581400" cy="6019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МОЛИТВА</a:t>
            </a:r>
          </a:p>
          <a:p>
            <a:pPr algn="ctr"/>
            <a:r>
              <a:rPr lang="sr-Cyrl-R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(Његово име значи “Благослов Божији”)</a:t>
            </a:r>
            <a:endParaRPr lang="nl-NL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r-Cyrl-RS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21672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nl-N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ПОВЕЖИ ДАНЕ У СЕДМИЦИ СА АРХАНГЕЛИМА</a:t>
            </a:r>
            <a:endParaRPr lang="nl-NL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RS" dirty="0" smtClean="0"/>
          </a:p>
          <a:p>
            <a:endParaRPr lang="sr-Cyrl-RS" dirty="0" smtClean="0"/>
          </a:p>
          <a:p>
            <a:endParaRPr lang="nl-NL" dirty="0"/>
          </a:p>
        </p:txBody>
      </p:sp>
      <p:sp>
        <p:nvSpPr>
          <p:cNvPr id="4" name="Rectangle 3"/>
          <p:cNvSpPr/>
          <p:nvPr/>
        </p:nvSpPr>
        <p:spPr>
          <a:xfrm>
            <a:off x="6477000" y="1981200"/>
            <a:ext cx="1981200" cy="685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ВАРАХИЛ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0" y="2743200"/>
            <a:ext cx="1981200" cy="685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ГАВРИЛО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7000" y="1143000"/>
            <a:ext cx="1981200" cy="685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ЈЕГУДИЛ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867400"/>
            <a:ext cx="1981200" cy="685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НЕДЕЉА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5105400"/>
            <a:ext cx="1981200" cy="685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СУБОТА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4343400"/>
            <a:ext cx="1981200" cy="685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ПЕТАК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3581400"/>
            <a:ext cx="1981200" cy="685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ЧЕТВРТАК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2743200"/>
            <a:ext cx="1981200" cy="685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1905000"/>
            <a:ext cx="1981200" cy="685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УТОРАК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1066800"/>
            <a:ext cx="1981200" cy="685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ПОНЕДЕЉАК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7000" y="5943600"/>
            <a:ext cx="1981200" cy="685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РАФАИЛ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7000" y="5181600"/>
            <a:ext cx="1981200" cy="685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УРИЛ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77000" y="4343400"/>
            <a:ext cx="1981200" cy="685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САЛАТИЛ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7000" y="3581400"/>
            <a:ext cx="1981200" cy="685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МИХАИЛО</a:t>
            </a:r>
            <a:endParaRPr lang="nl-NL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133600" y="1447800"/>
            <a:ext cx="4724400" cy="2438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981200" y="2209800"/>
            <a:ext cx="48768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828800" y="3124200"/>
            <a:ext cx="5105400" cy="3200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981200" y="3962400"/>
            <a:ext cx="5105400" cy="1600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1828800" y="4648200"/>
            <a:ext cx="50292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905000" y="1447800"/>
            <a:ext cx="5029200" cy="396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1905000" y="2286000"/>
            <a:ext cx="5029200" cy="396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1262</Words>
  <Application>Microsoft Office PowerPoint</Application>
  <PresentationFormat>On-screen Show (4:3)</PresentationFormat>
  <Paragraphs>341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Office Theme</vt:lpstr>
      <vt:lpstr>АРХАНГЕЛИ БОЖИЈИ</vt:lpstr>
      <vt:lpstr> </vt:lpstr>
      <vt:lpstr> </vt:lpstr>
      <vt:lpstr> </vt:lpstr>
      <vt:lpstr> </vt:lpstr>
      <vt:lpstr> </vt:lpstr>
      <vt:lpstr> </vt:lpstr>
      <vt:lpstr> </vt:lpstr>
      <vt:lpstr>ПОВЕЖИ ДАНЕ У СЕДМИЦИ СА АРХАНГЕЛИМА</vt:lpstr>
      <vt:lpstr>  </vt:lpstr>
      <vt:lpstr>НА ИКОНИ ЈЕ АРХАНГЕЛ </vt:lpstr>
      <vt:lpstr>НА ИКОНИ ЈЕ АРХАНГЕЛ </vt:lpstr>
      <vt:lpstr>НА ИКОНИ ЈЕ АРХАНГЕЛ </vt:lpstr>
      <vt:lpstr>НА ИКОНИ ЈЕ АРХАНГЕЛ </vt:lpstr>
      <vt:lpstr>НА ИКОНИ ЈЕ АРХАНГЕЛ </vt:lpstr>
      <vt:lpstr>НА ИКОНИ ЈЕ АРХАНГЕЛ </vt:lpstr>
      <vt:lpstr>НА ИКОНИ ЈЕ АРХАНГЕЛ </vt:lpstr>
      <vt:lpstr>  </vt:lpstr>
      <vt:lpstr>ДОПИШИ АРХАНГЕЛА КОЈИ НЕДОСТАЈЕ </vt:lpstr>
      <vt:lpstr>ДОПИШИ АРХАНГЕЛА КОЈИ НЕДОСТАЈЕ </vt:lpstr>
      <vt:lpstr>ДОПИШИ АРХАНГЕЛА КОЈИ НЕДОСТАЈЕ </vt:lpstr>
      <vt:lpstr>ДОПИШИ АРХАНГЕЛА КОЈИ НЕДОСТАЈЕ </vt:lpstr>
      <vt:lpstr>ДОПИШИ АРХАНГЕЛА КОЈИ НЕДОСТАЈЕ </vt:lpstr>
      <vt:lpstr>ДОПИШИ АРХАНГЕЛА КОЈИ НЕДОСТАЈЕ </vt:lpstr>
      <vt:lpstr>ДОПИШИ АРХАНГЕЛА КОЈИ НЕДОСТАЈЕ </vt:lpstr>
      <vt:lpstr>  </vt:lpstr>
      <vt:lpstr>  </vt:lpstr>
      <vt:lpstr>  </vt:lpstr>
      <vt:lpstr>  </vt:lpstr>
      <vt:lpstr>  </vt:lpstr>
      <vt:lpstr>  </vt:lpstr>
      <vt:lpstr>  </vt:lpstr>
      <vt:lpstr> КАКО СЕ ЗОВЕ ВОЈСКОВОЂА НЕБЕСКЕ ВОЈСКЕ</vt:lpstr>
      <vt:lpstr>ШТА ЗНАЧИ ИМЕ АРХАНГЕЛА МИХАИЛА</vt:lpstr>
      <vt:lpstr>КОГА ЈЕ ПОБЕДИО АРХАНГЕЛ МИХАИЛО</vt:lpstr>
      <vt:lpstr>У КОМ ЈЕ МЕСЕЦУ БОГ СТВОРИО СВЕТ</vt:lpstr>
      <vt:lpstr>КОЈИ ЈЕ МЕСЕЦ У ГОДИНИ ПОСВЕЋЕН АРХАНГЕЛУ МИХАИЛУ И АНЂЕЛИМА</vt:lpstr>
      <vt:lpstr>ОДГОВОРИ НА ПИТАЊА</vt:lpstr>
      <vt:lpstr>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HJ de Graaf</dc:creator>
  <cp:lastModifiedBy>Dragan</cp:lastModifiedBy>
  <cp:revision>71</cp:revision>
  <dcterms:created xsi:type="dcterms:W3CDTF">2006-08-16T00:00:00Z</dcterms:created>
  <dcterms:modified xsi:type="dcterms:W3CDTF">2018-11-04T17:41:06Z</dcterms:modified>
</cp:coreProperties>
</file>