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6" r:id="rId14"/>
    <p:sldId id="269" r:id="rId15"/>
    <p:sldId id="275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0D6"/>
    <a:srgbClr val="1D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5294" autoAdjust="0"/>
    <p:restoredTop sz="0" autoAdjust="0"/>
  </p:normalViewPr>
  <p:slideViewPr>
    <p:cSldViewPr snapToGrid="0">
      <p:cViewPr varScale="1">
        <p:scale>
          <a:sx n="20" d="100"/>
          <a:sy n="20" d="100"/>
        </p:scale>
        <p:origin x="264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5705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2287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540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23651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465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25943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51932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0927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2979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4356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8776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8031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8172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3007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9877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74107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FD22-1D81-4A91-8AAC-8E027C3CEEFC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49E1E1-D359-4C4E-97ED-C9E9EBBE389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88016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82" y="4317740"/>
            <a:ext cx="7766936" cy="1646302"/>
          </a:xfrm>
        </p:spPr>
        <p:txBody>
          <a:bodyPr/>
          <a:lstStyle/>
          <a:p>
            <a:pPr algn="ctr"/>
            <a:r>
              <a:rPr lang="sr-Cyrl-RS" dirty="0" smtClean="0"/>
              <a:t>Господњи празници</a:t>
            </a:r>
            <a:endParaRPr lang="sr-Latn-B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5" y="163486"/>
            <a:ext cx="3493917" cy="44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96107" y="263961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Уздизање Часног Крста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0255" y="2226041"/>
            <a:ext cx="76817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Али, поштовати и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подизати Крст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певати о Христовој Победи на празник Воздвижења Часног Крста значи, пре свега,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веровати у Распетога Христа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веровати у то да је крсни знак - знак оног свепотресног и, по свом смислу, свејединственог пораза који постаје победа и свепобедно славље управо и само због тога што је заиста био пораз, који постаје победа само ако га заиста прихватимо као пораз.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6965" y="10993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2900D6"/>
                </a:solidFill>
                <a:latin typeface="Calibri" panose="020F0502020204030204" pitchFamily="34" charset="0"/>
              </a:rPr>
              <a:t> "У свету ћете имати жалост; али не бојте се, ја сам победио свет</a:t>
            </a:r>
            <a:r>
              <a:rPr lang="ru-RU" sz="2000" dirty="0">
                <a:solidFill>
                  <a:srgbClr val="2900D6"/>
                </a:solidFill>
                <a:latin typeface="Calibri" panose="020F0502020204030204" pitchFamily="34" charset="0"/>
              </a:rPr>
              <a:t> (Јн. 16, 33)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1050" y="501350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 Не испуштај Крст из руку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2" descr="65697-Krstovdan_166c_1000x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4" y="-60177"/>
            <a:ext cx="4632178" cy="4632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3438" y="5067337"/>
            <a:ext cx="4844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Са Крста се не силази, са Крста нас скидају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 Cvije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0" y="0"/>
            <a:ext cx="498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3z VASKRSENJE LAZARE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71" y="0"/>
            <a:ext cx="4836111" cy="687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5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04931" y="1332041"/>
            <a:ext cx="798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i="1" dirty="0">
                <a:solidFill>
                  <a:srgbClr val="2900D6"/>
                </a:solidFill>
                <a:latin typeface="Calibri" panose="020F0502020204030204" pitchFamily="34" charset="0"/>
              </a:rPr>
              <a:t>Увјеравајући нас у опште васкрсење, подигао си пријатеља свог Лазара</a:t>
            </a:r>
            <a:endParaRPr lang="sr-Latn-BA" sz="2000" b="1" i="1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3007" y="2423583"/>
            <a:ext cx="8370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Ја сам васкрсење и живот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; који вјерује у Мене ако и умре, живјеће. И сваки који живи и вјерује у Мене неће умријети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вавијек (Јн. 11.25-26)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3878" y="3536905"/>
            <a:ext cx="85109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Христос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плаче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 зато што је у смрти свог пријатеља </a:t>
            </a:r>
            <a:r>
              <a:rPr lang="sr-Cyrl-C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сагледао </a:t>
            </a:r>
            <a:r>
              <a:rPr lang="sr-Cyrl-CS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тријумф смрти у свету</a:t>
            </a:r>
            <a:r>
              <a:rPr lang="sr-Cyrl-C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, смрти коју Бог није створио, а која је загосподарила и госиодари светом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затровавши свеколики живот и претворивши га у бесмислено смењивања дана, који се неумитно урушавају ка пропасти.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6" descr="3z VASKRSENJE LAZAREV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30868" cy="47367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05263" y="304582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Васкрсење Лазарево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3007" y="5376777"/>
            <a:ext cx="5126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Рат смрти</a:t>
            </a:r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 – јединој неприродности у свијету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65072" y="186943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Цвијети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0480" y="1012561"/>
            <a:ext cx="8618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i="1" dirty="0" smtClean="0">
                <a:solidFill>
                  <a:srgbClr val="2900D6"/>
                </a:solidFill>
                <a:latin typeface="Calibri" panose="020F0502020204030204" pitchFamily="34" charset="0"/>
              </a:rPr>
              <a:t>Увјеравајући нас у опште васкрсење, подигао си пријатеља свог Лазара</a:t>
            </a:r>
            <a:endParaRPr lang="sr-Latn-BA" sz="2000" b="1" i="1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3366" y="3991438"/>
            <a:ext cx="8714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На Цвети увек изнова постајемо свесни да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Христос после Свог свечаног уласка у Јерусалим </a:t>
            </a:r>
            <a:r>
              <a:rPr lang="sr-Cyrl-C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креће на страдање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и према крсној смрти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. Но, светлост која се запалила у свету на Цвети обасјаће и бездану тмину Његовога страдања.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4" descr="4 Cvije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126" cy="4896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40480" y="1819264"/>
            <a:ext cx="7863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„</a:t>
            </a:r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Благословен Који долази у име Господње! Осана на висинама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!''. </a:t>
            </a:r>
            <a:endParaRPr lang="sr-Cyrl-RS" sz="2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„</a:t>
            </a:r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Кад Он уђе у Јерусалим, узбуни се сав град гоиворећи: Ко је то?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en-GB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Мт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. 21,10).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8226" y="3241520"/>
            <a:ext cx="7244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Христос </a:t>
            </a:r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улази као Цар – Царство небеско – царство љубави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0160" y="5479091"/>
            <a:ext cx="9959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b="1" dirty="0">
                <a:solidFill>
                  <a:srgbClr val="2900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Васкрсење Христово </a:t>
            </a:r>
            <a:r>
              <a:rPr lang="sr-Cyrl-CS" sz="2000" dirty="0">
                <a:solidFill>
                  <a:srgbClr val="2900D6"/>
                </a:solidFill>
                <a:latin typeface="Calibri" panose="020F0502020204030204" pitchFamily="34" charset="0"/>
              </a:rPr>
              <a:t>и јесте прави </a:t>
            </a:r>
            <a:r>
              <a:rPr lang="sr-Cyrl-CS" sz="2000" b="1" dirty="0">
                <a:solidFill>
                  <a:srgbClr val="2900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смисао и сила</a:t>
            </a:r>
            <a:r>
              <a:rPr lang="sr-Cyrl-CS" sz="2000" dirty="0">
                <a:solidFill>
                  <a:srgbClr val="2900D6"/>
                </a:solidFill>
                <a:latin typeface="Calibri" panose="020F0502020204030204" pitchFamily="34" charset="0"/>
              </a:rPr>
              <a:t> Лазареве суботе и Цвети, 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3" grpId="0"/>
      <p:bldP spid="11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56451" y="6138425"/>
            <a:ext cx="1538602" cy="48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Васкрс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0"/>
            <a:ext cx="509069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93" y="347124"/>
            <a:ext cx="5236007" cy="62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41" y="0"/>
            <a:ext cx="10334171" cy="68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96107" y="263961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Васкрс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6965" y="10993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900D6"/>
                </a:solidFill>
                <a:latin typeface="Calibri" panose="020F0502020204030204" pitchFamily="34" charset="0"/>
              </a:rPr>
              <a:t>Христос васкрсе из мртвих, смрћу смрт уништи, и онима у гробовима живот дарова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53"/>
            <a:ext cx="3629465" cy="488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756075" y="2119481"/>
            <a:ext cx="843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''Што тражите живога међу мртвима? Није овде, него устаде...'' (Лк. 24, 5-6)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9465" y="2862575"/>
            <a:ext cx="84265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В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аскрсење Христово видевши,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поклонимо се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Светоме Господу Исусу,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јединоме Безгрешноме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. Крсту Твоме клањамо се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Христе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, и свето Васкрсење Твоје певамо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 славимо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. Јер си Ти Бог наш, осим Тебе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другога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не знамо, Име Твоје именујемо.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Ходите сви </a:t>
            </a:r>
            <a:r>
              <a:rPr lang="ru-RU" sz="20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сви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верни,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поклонимо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се светом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Васкрсењу Христовом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. Јер, гле, кроз Крст дође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радост свему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свету. Увек благосиљајући Господа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певајмо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Васкрсење Његово; јер ради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нас претрпевши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</a:rPr>
              <a:t>крст, смрћу смрт разруши.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40808" y="6029411"/>
            <a:ext cx="640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јаје</a:t>
            </a:r>
            <a:endParaRPr lang="sr-Latn-BA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8882" y="6029411"/>
            <a:ext cx="944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жито</a:t>
            </a:r>
            <a:endParaRPr lang="sr-Latn-BA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0889" y="5369322"/>
            <a:ext cx="2630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2900D6"/>
                </a:solidFill>
                <a:latin typeface="Calibri" panose="020F0502020204030204" pitchFamily="34" charset="0"/>
              </a:rPr>
              <a:t>Симболи васкрсења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0" grpId="0"/>
      <p:bldP spid="12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734" y="5627076"/>
            <a:ext cx="2930835" cy="48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Вазнесење - Спасовдан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85" y="12848"/>
            <a:ext cx="5234354" cy="68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96107" y="263961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Вазнесење - Спасовдан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7919" y="1149985"/>
            <a:ext cx="3488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900D6"/>
                </a:solidFill>
                <a:latin typeface="Calibri" panose="020F0502020204030204" pitchFamily="34" charset="0"/>
              </a:rPr>
              <a:t>Врх пирамиде спасења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66" y="263961"/>
            <a:ext cx="5036390" cy="3354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006924" y="1941079"/>
            <a:ext cx="7185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празник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неба отвореног човеку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празник неба као новог и вечног дома и обиталишта човековог, неба као нашег истинског завичаја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7784" y="3594982"/>
            <a:ext cx="8646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Бог је сишао с неба, да би човјек узишао; Богочовјек се узнио да би човјекову природу узнио с десна Оцу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61846" y="4510484"/>
            <a:ext cx="949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Испуњење назначења човјековог – остав</a:t>
            </a:r>
            <a:r>
              <a:rPr lang="sr-Latn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рење заједнице са  Светом Тројицом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17784" y="5278294"/>
            <a:ext cx="1033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У куполи храма је икона Христос Сведржитеља (Пандократор) – остатак иконе Вазнесења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734" y="5627076"/>
            <a:ext cx="2930835" cy="48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Педестница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Духови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Тројице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47" y="0"/>
            <a:ext cx="4898805" cy="68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015089" y="850000"/>
            <a:ext cx="3446585" cy="871538"/>
          </a:xfrm>
        </p:spPr>
        <p:txBody>
          <a:bodyPr/>
          <a:lstStyle/>
          <a:p>
            <a:pPr algn="ctr"/>
            <a:r>
              <a:rPr lang="sr-Cyrl-RS" dirty="0" smtClean="0">
                <a:solidFill>
                  <a:srgbClr val="1D009A"/>
                </a:solidFill>
              </a:rPr>
              <a:t>покретни</a:t>
            </a:r>
            <a:endParaRPr lang="sr-Latn-BA" dirty="0">
              <a:solidFill>
                <a:srgbClr val="1D009A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8568" y="773916"/>
            <a:ext cx="4264856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dirty="0" smtClean="0">
                <a:solidFill>
                  <a:srgbClr val="1D009A"/>
                </a:solidFill>
              </a:rPr>
              <a:t>непокретни</a:t>
            </a:r>
            <a:endParaRPr lang="sr-Latn-BA" dirty="0">
              <a:solidFill>
                <a:srgbClr val="1D009A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541" y="2353995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Рођење Господње - Божић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3218" y="3724409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Крштење Господње - Богојављење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18981" y="4659054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Преображење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3218" y="5593699"/>
            <a:ext cx="5781825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Уздизање Часног Крста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015089" y="1973838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sr-Cyrl-RS" sz="4000" dirty="0" smtClean="0">
                <a:solidFill>
                  <a:srgbClr val="FF0000"/>
                </a:solidFill>
              </a:rPr>
              <a:t>Цвјетна недјеља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15089" y="2902357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sr-Cyrl-RS" sz="4000" dirty="0" smtClean="0">
                <a:solidFill>
                  <a:srgbClr val="FF0000"/>
                </a:solidFill>
              </a:rPr>
              <a:t>Васкрс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02326" y="3787516"/>
            <a:ext cx="5889673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sr-Cyrl-RS" sz="4000" dirty="0" smtClean="0">
                <a:solidFill>
                  <a:srgbClr val="FF0000"/>
                </a:solidFill>
              </a:rPr>
              <a:t>Вазнесење - Спасовдан</a:t>
            </a:r>
            <a:endParaRPr lang="sr-Latn-BA" sz="40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302326" y="4716035"/>
            <a:ext cx="550047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Педесетница - Духови</a:t>
            </a:r>
            <a:endParaRPr lang="sr-Latn-B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96107" y="263961"/>
            <a:ext cx="431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Педестница – Духови - Тројице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8925" y="1462393"/>
            <a:ext cx="2377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900D6"/>
                </a:solidFill>
                <a:latin typeface="Calibri" panose="020F0502020204030204" pitchFamily="34" charset="0"/>
              </a:rPr>
              <a:t>Рођендан Цркве</a:t>
            </a:r>
            <a:endParaRPr lang="sr-Latn-BA" sz="2000" dirty="0">
              <a:solidFill>
                <a:srgbClr val="2900D6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6" y="32684"/>
            <a:ext cx="3331085" cy="4662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587263" y="2071357"/>
            <a:ext cx="82436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Педесетница, тако, за Хришћане представља испуњење свега што је у Свом земаљском служењу савршио Христос. Христосје учио о </a:t>
            </a:r>
            <a:r>
              <a:rPr lang="sr-Cyrl-C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Царству Божијем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 и, гле, оно се открило у Педесетници! </a:t>
            </a: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Христос је обећао 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да ће Дух Божији открити људима Истину и, гле, то се догодило у Педесетници!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7432" y="3814666"/>
            <a:ext cx="6006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Дар језика</a:t>
            </a:r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– испуњење послања - свједочење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962" y="4675518"/>
            <a:ext cx="11784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Свет, историја, време, живот: све је у Педесетници обасјано последњом светлошћу, све је преиспуњено крајњим смислом. Педесетницом је, у свету и историји, почео велики и славни дан Господњи!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74564" y="5800904"/>
            <a:ext cx="5165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Рачунање недјеља од Духова у богослужењу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73505" y="4974965"/>
            <a:ext cx="4318785" cy="17725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4000" dirty="0" smtClean="0">
                <a:solidFill>
                  <a:srgbClr val="FF0000"/>
                </a:solidFill>
              </a:rPr>
              <a:t>Рођење Господње - Божић</a:t>
            </a:r>
            <a:endParaRPr lang="sr-Latn-BA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8" y="-140678"/>
            <a:ext cx="4771494" cy="68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3" y="0"/>
            <a:ext cx="3035507" cy="4382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657600" y="1501618"/>
            <a:ext cx="8201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C03BD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У Јеванђељу нигде није записан тачан датум рођења Господа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9640" y="1922354"/>
            <a:ext cx="9000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метод "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сублимисања и </a:t>
            </a:r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преображавања</a:t>
            </a: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’’ паганских веровања:</a:t>
            </a:r>
            <a:r>
              <a:rPr lang="sr-Cyrl-CS" sz="20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C03BD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Црква је "пречишћавала" неке паганске обичаје и испуњавала их хришћанским смислом и садржајем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6589" y="2926040"/>
            <a:ext cx="9326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C03BD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Рођење Христово је постало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догађај и празник окончаног и испуњеног очекивања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чежње и надања свих људи.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2869" y="4042912"/>
            <a:ext cx="10349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са Христом у свет ушао не само образ савршеног човека, већ и вишње, свеобухватно откривење </a:t>
            </a:r>
            <a:r>
              <a:rPr lang="sr-Cyrl-CS" sz="2000" b="1" dirty="0" smtClean="0">
                <a:solidFill>
                  <a:srgbClr val="FF0000"/>
                </a:solidFill>
                <a:effectLst/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личног Смисла света.</a:t>
            </a:r>
            <a:endParaRPr lang="sr-Latn-BA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151" y="5320999"/>
            <a:ext cx="11802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Црква нам празником Рождества Христовогјавља </a:t>
            </a:r>
            <a:r>
              <a:rPr lang="sr-Cyrl-CS" sz="20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сверадосну тајну: тајну слободне љубави коју нико ничим не намеће човеку</a:t>
            </a:r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, тајну љубави којом човек постаје способан да види и позна Богодете Христа, да заволи Бога и, коначно, тајну љубави која, тиме, постаје дар новога живота.</a:t>
            </a:r>
            <a:endParaRPr lang="sr-Latn-BA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2348" y="1136705"/>
            <a:ext cx="374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1D009A"/>
                </a:solidFill>
              </a:rPr>
              <a:t>СУНЦЕ ПРАВДЕ</a:t>
            </a:r>
            <a:endParaRPr lang="sr-Latn-BA" dirty="0">
              <a:solidFill>
                <a:srgbClr val="1D009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8036" y="3547149"/>
            <a:ext cx="374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</a:rPr>
              <a:t>СВЈЕТЛОСТ РАЗУМА - ЛОГОС</a:t>
            </a:r>
            <a:endParaRPr lang="sr-Latn-BA" sz="2000" dirty="0">
              <a:solidFill>
                <a:srgbClr val="1D009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9904" y="4756250"/>
            <a:ext cx="374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</a:rPr>
              <a:t>БОГО-ДИЈЕТЕ - СМИРЕЊЕ</a:t>
            </a:r>
            <a:endParaRPr lang="sr-Latn-BA" sz="2000" dirty="0">
              <a:solidFill>
                <a:srgbClr val="1D009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8036" y="6389379"/>
            <a:ext cx="408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ХРИСТОС – ПОДЈЕЛА (добро – зло)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6108" y="263961"/>
            <a:ext cx="3742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 Исус Христос </a:t>
            </a:r>
          </a:p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Оваплоћени Бог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0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17453" y="5637615"/>
            <a:ext cx="5176911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Крштење Господње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Богојављење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46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8243" y="1160197"/>
            <a:ext cx="107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C03BD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живот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6502" y="1150046"/>
            <a:ext cx="965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вода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6107" y="263961"/>
            <a:ext cx="431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Богојављење – теофанија</a:t>
            </a:r>
          </a:p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ОТАЦ и СИН и ДУХ СВЕТИ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76"/>
            <a:ext cx="3367529" cy="463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9197921" y="1159205"/>
            <a:ext cx="1633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C03BD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очишћење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6923" y="1551037"/>
            <a:ext cx="8675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Сам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Бог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 је и лику човека ушао у ту воду и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сјединио Себе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 не само са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човеком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већ и са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свецелом материјом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претворивши је тиме у </a:t>
            </a:r>
            <a:r>
              <a:rPr lang="sr-Cyrl-C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сасуд светлости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у светлоносну материју која сва стреми ка радости и ка животу.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7529" y="2782669"/>
            <a:ext cx="8824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Бога Који од вечности воли човека и Који је ради човека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читав свет претворио у јављење Своје љубави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вечности и радости.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16502" y="3429000"/>
            <a:ext cx="1134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пророк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21987" y="3429000"/>
            <a:ext cx="374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криза - ишчекивање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1182" y="3857767"/>
            <a:ext cx="245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</a:rPr>
              <a:t>Господ - смирење</a:t>
            </a:r>
            <a:endParaRPr lang="sr-Latn-BA" sz="2000" dirty="0">
              <a:solidFill>
                <a:srgbClr val="1D009A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03006" y="4329142"/>
            <a:ext cx="9660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Христос се Својим Рођењем и Крштењем сједињује са грешним човечанством да би се коначно, Он Бесмртни, вољно на Крсту сјединио са човеком и у смрти.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9994" y="5137160"/>
            <a:ext cx="11362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Христос хоће да нас спаси љубављу и искључиво љубављу, а </a:t>
            </a:r>
            <a:r>
              <a:rPr lang="sr-Cyrl-CS" sz="2000" b="1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љубав</a:t>
            </a:r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 је свагда и, пре свега, </a:t>
            </a:r>
            <a:r>
              <a:rPr lang="sr-Cyrl-CS" sz="2000" b="1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сједињење са оним којег волиш</a:t>
            </a:r>
            <a:r>
              <a:rPr lang="sr-Cyrl-CS" sz="2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90448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У богообновљеном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свету 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апсолутно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све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 - укључујући и материју, саму твар света – изнова постаје </a:t>
            </a:r>
            <a:r>
              <a:rPr lang="sr-Cyrl-CS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човеков пут ка Богу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sr-Cyrl-C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средство човековог општења са Богом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, средство човековог урастања у живи и вечни Божији живот.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/>
      <p:bldP spid="9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8979" y="5584872"/>
            <a:ext cx="2855741" cy="48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Преображење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3 PREOBRAZENJE HRISTOV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39" y="0"/>
            <a:ext cx="4816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2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96107" y="263961"/>
            <a:ext cx="431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1D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Преображење</a:t>
            </a:r>
            <a:endParaRPr lang="sr-Latn-BA" sz="2400" dirty="0">
              <a:solidFill>
                <a:srgbClr val="1D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3 PREOBRAZENJE HRISTOV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4" y="139791"/>
            <a:ext cx="3060428" cy="435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40659" y="911616"/>
            <a:ext cx="860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u="dbl" dirty="0">
                <a:solidFill>
                  <a:srgbClr val="2900D6"/>
                </a:solidFill>
                <a:latin typeface="Calibri" panose="020F0502020204030204" pitchFamily="34" charset="0"/>
              </a:rPr>
              <a:t>лик </a:t>
            </a:r>
            <a:r>
              <a:rPr lang="sr-Cyrl-CS" sz="2000" u="dbl" dirty="0" smtClean="0">
                <a:solidFill>
                  <a:srgbClr val="2900D6"/>
                </a:solidFill>
                <a:latin typeface="Calibri" panose="020F0502020204030204" pitchFamily="34" charset="0"/>
              </a:rPr>
              <a:t>Христов</a:t>
            </a:r>
            <a:r>
              <a:rPr lang="sr-Cyrl-CS" sz="2000" dirty="0" smtClean="0">
                <a:solidFill>
                  <a:srgbClr val="2900D6"/>
                </a:solidFill>
                <a:latin typeface="Calibri" panose="020F0502020204030204" pitchFamily="34" charset="0"/>
              </a:rPr>
              <a:t>- </a:t>
            </a: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пре свега</a:t>
            </a:r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sz="2000" b="1" i="1" u="dbl" dirty="0" smtClean="0">
                <a:solidFill>
                  <a:srgbClr val="2900D6"/>
                </a:solidFill>
                <a:latin typeface="Calibri" panose="020F0502020204030204" pitchFamily="34" charset="0"/>
              </a:rPr>
              <a:t>лик смирења</a:t>
            </a:r>
            <a:r>
              <a:rPr lang="sr-Cyrl-CS" sz="2000" dirty="0" smtClean="0">
                <a:solidFill>
                  <a:srgbClr val="2900D6"/>
                </a:solidFill>
                <a:latin typeface="Calibri" panose="020F0502020204030204" pitchFamily="34" charset="0"/>
              </a:rPr>
              <a:t> 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– </a:t>
            </a:r>
            <a:r>
              <a:rPr lang="sr-Cyrl-CS" sz="1600" dirty="0">
                <a:solidFill>
                  <a:srgbClr val="FF0000"/>
                </a:solidFill>
                <a:latin typeface="Calibri" panose="020F0502020204030204" pitchFamily="34" charset="0"/>
              </a:rPr>
              <a:t>онакав какав нам га даје </a:t>
            </a:r>
            <a:r>
              <a:rPr lang="sr-Cyrl-C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Јеванђеље</a:t>
            </a:r>
            <a:r>
              <a:rPr lang="sr-Cyrl-CS" sz="20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2856" y="1452406"/>
            <a:ext cx="8689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sr-Cyrl-CS" sz="2000" dirty="0" smtClean="0"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У тај и такав Христов живот, живот смирења и само унижења, само су </a:t>
            </a:r>
            <a:r>
              <a:rPr lang="sr-Cyrl-CS" sz="2000" b="1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неколико пута продрли зраци божанске силе и славе</a:t>
            </a:r>
            <a:r>
              <a:rPr lang="sr-Cyrl-CS" sz="2000" dirty="0" smtClean="0"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. И сваки пут су се та Христова "прослављења" збила пред малим бројем сведока, а и ти малобројни сведоци обично нису схватали смисао тих "прослављења".</a:t>
            </a:r>
            <a:endParaRPr lang="sr-Latn-BA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1091" y="2826310"/>
            <a:ext cx="272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Нестворена свјетлост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2856" y="3896558"/>
            <a:ext cx="8682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Он је људима могао да покаже Своју божанску силу и славу, и да их тиме примора да поверују у Њега. Међутим, Он од људи тражи искључиво </a:t>
            </a:r>
            <a:r>
              <a:rPr lang="sr-Cyrl-C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слободну веру, слободну љубав, слободно прихватање Његове Благе </a:t>
            </a:r>
            <a:r>
              <a:rPr lang="sr-Cyrl-C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Вести</a:t>
            </a:r>
            <a:endParaRPr lang="sr-Latn-BA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5914" y="3386003"/>
            <a:ext cx="6214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јављање </a:t>
            </a:r>
            <a:r>
              <a:rPr lang="sr-Cyrl-C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божанске светлости </a:t>
            </a:r>
            <a:r>
              <a:rPr lang="sr-Cyrl-CS" sz="2000" dirty="0">
                <a:solidFill>
                  <a:srgbClr val="FF0000"/>
                </a:solidFill>
                <a:latin typeface="Calibri" panose="020F0502020204030204" pitchFamily="34" charset="0"/>
              </a:rPr>
              <a:t>која прожима читав свет.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249" y="5521352"/>
            <a:ext cx="11516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у читавом </a:t>
            </a:r>
            <a:r>
              <a:rPr lang="sr-Cyrl-CS" sz="20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свету</a:t>
            </a:r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, хришћанска вера види и препознаје </a:t>
            </a:r>
            <a:r>
              <a:rPr lang="sr-Cyrl-CS" sz="2000" b="1" i="1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дар Божији</a:t>
            </a:r>
            <a:r>
              <a:rPr lang="sr-Cyrl-CS" sz="2000" i="1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sr-Cyrl-CS" sz="2000" dirty="0" smtClean="0">
                <a:solidFill>
                  <a:srgbClr val="FF0000"/>
                </a:solidFill>
                <a:effectLst/>
                <a:uFill>
                  <a:solidFill>
                    <a:srgbClr val="0033CC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</a:rPr>
              <a:t> и прима читав свет као дар Божији препун љубави, лепоте и мудрости, дар Божији који говори о безмерној Божијој љубави штоје створила свет и живот и даровала нам их као наш живот.</a:t>
            </a:r>
            <a:r>
              <a:rPr lang="sr-Cyrl-CS" sz="2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sr-Latn-BA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4479" y="5011340"/>
            <a:ext cx="433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1D009A"/>
                </a:solidFill>
                <a:latin typeface="Calibri" panose="020F0502020204030204" pitchFamily="34" charset="0"/>
              </a:rPr>
              <a:t>Освећење плодова – освећење твари</a:t>
            </a:r>
            <a:endParaRPr lang="sr-Latn-BA" sz="2000" dirty="0">
              <a:solidFill>
                <a:srgbClr val="1D009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2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24" grpId="0"/>
      <p:bldP spid="4" grpId="0"/>
      <p:bldP spid="6" grpId="0"/>
      <p:bldP spid="7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8979" y="5584872"/>
            <a:ext cx="2855741" cy="48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Уздизање Часног Крста</a:t>
            </a:r>
            <a:endParaRPr lang="sr-Latn-BA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65697-Krstovdan_166c_1000x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95" y="0"/>
            <a:ext cx="6857316" cy="685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</TotalTime>
  <Words>1133</Words>
  <Application>Microsoft Office PowerPoint</Application>
  <PresentationFormat>Widescreen</PresentationFormat>
  <Paragraphs>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Facet</vt:lpstr>
      <vt:lpstr>Господњи празници</vt:lpstr>
      <vt:lpstr>покретни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Господњи празници</dc:title>
  <dc:creator>Korisnik</dc:creator>
  <cp:lastModifiedBy>Dragan</cp:lastModifiedBy>
  <cp:revision>41</cp:revision>
  <dcterms:created xsi:type="dcterms:W3CDTF">2019-05-08T07:27:27Z</dcterms:created>
  <dcterms:modified xsi:type="dcterms:W3CDTF">2019-09-08T17:49:19Z</dcterms:modified>
</cp:coreProperties>
</file>