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70" r:id="rId11"/>
    <p:sldId id="287" r:id="rId12"/>
    <p:sldId id="274" r:id="rId13"/>
    <p:sldId id="275" r:id="rId14"/>
    <p:sldId id="276" r:id="rId15"/>
    <p:sldId id="284" r:id="rId16"/>
    <p:sldId id="281" r:id="rId17"/>
    <p:sldId id="277" r:id="rId18"/>
    <p:sldId id="285" r:id="rId19"/>
    <p:sldId id="286" r:id="rId20"/>
    <p:sldId id="289" r:id="rId21"/>
    <p:sldId id="288" r:id="rId22"/>
    <p:sldId id="278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6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0516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2350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83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88071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51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38007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80525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635242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70D1C71-1E93-4F04-94A6-1275F828CC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3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71672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18270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0243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6369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8853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8364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45270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61724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D5787F-EDF2-4297-BBD6-E516B9518BA8}" type="datetimeFigureOut">
              <a:rPr lang="sr-Latn-BA" smtClean="0"/>
              <a:t>8.9.2019.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8BB1EF-4A3E-49A6-A0F0-FAD031C2CEEC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781403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25" y="772835"/>
            <a:ext cx="11068335" cy="1197241"/>
          </a:xfrm>
        </p:spPr>
        <p:txBody>
          <a:bodyPr>
            <a:normAutofit/>
          </a:bodyPr>
          <a:lstStyle/>
          <a:p>
            <a:pPr algn="ctr"/>
            <a:r>
              <a:rPr lang="sr-Cyrl-RS" sz="6600" dirty="0" smtClean="0">
                <a:solidFill>
                  <a:srgbClr val="FF0000"/>
                </a:solidFill>
              </a:rPr>
              <a:t>Б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О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Г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О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С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Л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У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Ж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Е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Њ</a:t>
            </a:r>
            <a:r>
              <a:rPr lang="sr-Latn-RS" sz="6600" dirty="0" smtClean="0">
                <a:solidFill>
                  <a:srgbClr val="FF0000"/>
                </a:solidFill>
              </a:rPr>
              <a:t> </a:t>
            </a:r>
            <a:r>
              <a:rPr lang="sr-Cyrl-RS" sz="6600" dirty="0" smtClean="0">
                <a:solidFill>
                  <a:srgbClr val="FF0000"/>
                </a:solidFill>
              </a:rPr>
              <a:t>Е</a:t>
            </a:r>
          </a:p>
          <a:p>
            <a:pPr marL="0" indent="0" algn="ctr">
              <a:buNone/>
            </a:pPr>
            <a:endParaRPr lang="sr-Cyrl-RS" sz="4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741" y="577015"/>
            <a:ext cx="740654" cy="659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968" y="2412884"/>
            <a:ext cx="370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 smtClean="0">
                <a:solidFill>
                  <a:srgbClr val="FF0000"/>
                </a:solidFill>
              </a:rPr>
              <a:t>- ЕВХАРИСТИЈА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2973" y="3298440"/>
            <a:ext cx="263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 smtClean="0">
                <a:solidFill>
                  <a:srgbClr val="FF0000"/>
                </a:solidFill>
              </a:rPr>
              <a:t>ПРИЧЕШЋЕ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1968" y="1611579"/>
            <a:ext cx="32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dirty="0" smtClean="0">
                <a:solidFill>
                  <a:srgbClr val="FF0000"/>
                </a:solidFill>
              </a:rPr>
              <a:t>- ЛИТУРГИЈА</a:t>
            </a:r>
            <a:endParaRPr lang="sr-Latn-BA" sz="36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3965" y="1673134"/>
            <a:ext cx="3462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800" dirty="0">
                <a:solidFill>
                  <a:srgbClr val="FFFF00"/>
                </a:solidFill>
              </a:rPr>
              <a:t>– заједничко дјело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9334" y="2458970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800" dirty="0">
                <a:solidFill>
                  <a:srgbClr val="FFFF00"/>
                </a:solidFill>
              </a:rPr>
              <a:t>– захваљивање, благодарење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5124" y="3359995"/>
            <a:ext cx="185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800" dirty="0">
                <a:solidFill>
                  <a:srgbClr val="FFFF00"/>
                </a:solidFill>
              </a:rPr>
              <a:t>– </a:t>
            </a:r>
            <a:r>
              <a:rPr lang="sr-Cyrl-RS" sz="2800" dirty="0" smtClean="0">
                <a:solidFill>
                  <a:srgbClr val="FFFF00"/>
                </a:solidFill>
              </a:rPr>
              <a:t>учешће</a:t>
            </a:r>
            <a:endParaRPr lang="sr-Latn-BA" sz="2800" dirty="0"/>
          </a:p>
        </p:txBody>
      </p:sp>
      <p:sp>
        <p:nvSpPr>
          <p:cNvPr id="18" name="Rectangle 17"/>
          <p:cNvSpPr/>
          <p:nvPr/>
        </p:nvSpPr>
        <p:spPr>
          <a:xfrm>
            <a:off x="5728857" y="3443264"/>
            <a:ext cx="319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400" dirty="0" smtClean="0"/>
              <a:t>/</a:t>
            </a:r>
            <a:endParaRPr lang="sr-Latn-BA" dirty="0"/>
          </a:p>
        </p:txBody>
      </p:sp>
      <p:sp>
        <p:nvSpPr>
          <p:cNvPr id="19" name="Rectangle 18"/>
          <p:cNvSpPr/>
          <p:nvPr/>
        </p:nvSpPr>
        <p:spPr>
          <a:xfrm>
            <a:off x="6113438" y="3443264"/>
            <a:ext cx="2513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3600" dirty="0" smtClean="0">
                <a:solidFill>
                  <a:srgbClr val="FF0000"/>
                </a:solidFill>
              </a:rPr>
              <a:t>КИНОНИА</a:t>
            </a:r>
            <a:endParaRPr lang="sr-Latn-BA" sz="3600" dirty="0"/>
          </a:p>
        </p:txBody>
      </p:sp>
      <p:sp>
        <p:nvSpPr>
          <p:cNvPr id="20" name="Rectangle 19"/>
          <p:cNvSpPr/>
          <p:nvPr/>
        </p:nvSpPr>
        <p:spPr>
          <a:xfrm>
            <a:off x="8839303" y="3504819"/>
            <a:ext cx="3190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800" dirty="0">
                <a:solidFill>
                  <a:srgbClr val="FFFF00"/>
                </a:solidFill>
              </a:rPr>
              <a:t>- заједничарење</a:t>
            </a:r>
            <a:endParaRPr lang="sr-Latn-B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412973" y="4322576"/>
            <a:ext cx="103814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СВЕТА 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ТАЈНА ХРИСТОВЕ ПРИСУТНОСТИ И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НАШЕГ 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ЈЕДИНСТВА С ЊИМ</a:t>
            </a:r>
            <a:endParaRPr lang="sr-Latn-BA" sz="28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9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7" grpId="0"/>
      <p:bldP spid="18" grpId="0"/>
      <p:bldP spid="1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4611" y="76270"/>
            <a:ext cx="5027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800" dirty="0" smtClean="0">
                <a:solidFill>
                  <a:srgbClr val="FFFF00"/>
                </a:solidFill>
              </a:rPr>
              <a:t>ТАЈНА ВЕЧЕРА</a:t>
            </a:r>
            <a:endParaRPr lang="sr-Latn-BA" sz="4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004" y="907267"/>
            <a:ext cx="3432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002060"/>
                </a:solidFill>
              </a:rPr>
              <a:t>Велики четвртак</a:t>
            </a:r>
            <a:endParaRPr lang="sr-Latn-BA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8120" y="907267"/>
            <a:ext cx="268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002060"/>
                </a:solidFill>
              </a:rPr>
              <a:t>Јерусалим</a:t>
            </a:r>
            <a:endParaRPr lang="sr-Latn-BA" sz="2800" dirty="0">
              <a:solidFill>
                <a:srgbClr val="002060"/>
              </a:solidFill>
            </a:endParaRPr>
          </a:p>
        </p:txBody>
      </p:sp>
      <p:pic>
        <p:nvPicPr>
          <p:cNvPr id="9" name="tajna vecera Pas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9017" y="1430487"/>
            <a:ext cx="7265609" cy="54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09"/>
            <a:ext cx="3271856" cy="4044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924" y="0"/>
            <a:ext cx="2406251" cy="314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27" y="286009"/>
            <a:ext cx="3001873" cy="4044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021" y="3193574"/>
            <a:ext cx="6592224" cy="3446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574561" y="4330024"/>
            <a:ext cx="233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Ово чините у мој спомен: јер кад год једете овај Хлеб и чашу ову пијете, </a:t>
            </a:r>
            <a:endParaRPr lang="sr-Latn-BA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25327" y="4441480"/>
            <a:ext cx="233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смрт </a:t>
            </a:r>
            <a:r>
              <a:rPr lang="sr-Cyrl-BA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моју објављујете и васкрсење моје исповедате</a:t>
            </a:r>
            <a:endParaRPr lang="sr-Latn-BA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4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ChangeArrowheads="1"/>
          </p:cNvSpPr>
          <p:nvPr>
            <p:ph type="title"/>
          </p:nvPr>
        </p:nvSpPr>
        <p:spPr>
          <a:xfrm>
            <a:off x="4762498" y="793561"/>
            <a:ext cx="2576015" cy="792163"/>
          </a:xfrm>
          <a:noFill/>
        </p:spPr>
        <p:txBody>
          <a:bodyPr/>
          <a:lstStyle/>
          <a:p>
            <a:pPr eaLnBrk="1" hangingPunct="1"/>
            <a:r>
              <a:rPr lang="sr-Cyrl-CS" dirty="0" smtClean="0">
                <a:solidFill>
                  <a:srgbClr val="FF0000"/>
                </a:solidFill>
              </a:rPr>
              <a:t>Христос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295400" y="1143001"/>
            <a:ext cx="3657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r-Cyrl-CS" sz="4400" dirty="0">
                <a:solidFill>
                  <a:srgbClr val="002060"/>
                </a:solidFill>
              </a:rPr>
              <a:t>апостоли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189025" y="1"/>
            <a:ext cx="585842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400" b="1" dirty="0" smtClean="0">
                <a:solidFill>
                  <a:srgbClr val="FFFF00"/>
                </a:solidFill>
              </a:rPr>
              <a:t>ТРПЕЗА</a:t>
            </a:r>
            <a:r>
              <a:rPr lang="sr-Latn-RS" sz="4400" b="1" dirty="0" smtClean="0">
                <a:solidFill>
                  <a:srgbClr val="FFFF00"/>
                </a:solidFill>
              </a:rPr>
              <a:t> </a:t>
            </a:r>
            <a:r>
              <a:rPr lang="sr-Cyrl-RS" sz="4400" b="1" dirty="0" smtClean="0">
                <a:solidFill>
                  <a:srgbClr val="FFFF00"/>
                </a:solidFill>
              </a:rPr>
              <a:t>Господња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96200" y="1085850"/>
            <a:ext cx="3657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r-Cyrl-CS" sz="4400" dirty="0">
                <a:solidFill>
                  <a:srgbClr val="002060"/>
                </a:solidFill>
              </a:rPr>
              <a:t>апостоли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083" y="1862920"/>
            <a:ext cx="7632952" cy="4699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2769986" y="2028447"/>
            <a:ext cx="1337989" cy="1424437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6073254" y="1569234"/>
            <a:ext cx="31843" cy="84130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7574507" y="2050574"/>
            <a:ext cx="1759932" cy="1402309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8428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3" grpId="0"/>
      <p:bldP spid="29707" grpId="0"/>
      <p:bldP spid="10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3352800" y="1905000"/>
            <a:ext cx="5638800" cy="3048000"/>
          </a:xfrm>
          <a:prstGeom prst="ellipse">
            <a:avLst/>
          </a:prstGeom>
          <a:solidFill>
            <a:srgbClr val="996633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sr-Latn-RS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5334000" y="609600"/>
            <a:ext cx="1447800" cy="838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sr-Latn-RS"/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4114800" y="11430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505200" y="15240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0" name="AutoShape 6"/>
          <p:cNvSpPr>
            <a:spLocks noChangeArrowheads="1"/>
          </p:cNvSpPr>
          <p:nvPr/>
        </p:nvSpPr>
        <p:spPr bwMode="auto">
          <a:xfrm>
            <a:off x="2971800" y="19812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2514600" y="25146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2362200" y="31242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2362200" y="38100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9296400" y="36576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9296400" y="28956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6" name="AutoShape 12"/>
          <p:cNvSpPr>
            <a:spLocks noChangeArrowheads="1"/>
          </p:cNvSpPr>
          <p:nvPr/>
        </p:nvSpPr>
        <p:spPr bwMode="auto">
          <a:xfrm>
            <a:off x="9067800" y="22860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8610600" y="18288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8077200" y="14478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7315200" y="1143000"/>
            <a:ext cx="457200" cy="457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905000"/>
            <a:ext cx="60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1447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2" name="AutoShape 18"/>
          <p:cNvSpPr>
            <a:spLocks noChangeArrowheads="1"/>
          </p:cNvSpPr>
          <p:nvPr/>
        </p:nvSpPr>
        <p:spPr bwMode="auto">
          <a:xfrm>
            <a:off x="3810000" y="49530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3" name="AutoShape 19"/>
          <p:cNvSpPr>
            <a:spLocks noChangeArrowheads="1"/>
          </p:cNvSpPr>
          <p:nvPr/>
        </p:nvSpPr>
        <p:spPr bwMode="auto">
          <a:xfrm>
            <a:off x="7239000" y="57912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4" name="AutoShape 20"/>
          <p:cNvSpPr>
            <a:spLocks noChangeArrowheads="1"/>
          </p:cNvSpPr>
          <p:nvPr/>
        </p:nvSpPr>
        <p:spPr bwMode="auto">
          <a:xfrm>
            <a:off x="7467600" y="50292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5" name="AutoShape 21"/>
          <p:cNvSpPr>
            <a:spLocks noChangeArrowheads="1"/>
          </p:cNvSpPr>
          <p:nvPr/>
        </p:nvSpPr>
        <p:spPr bwMode="auto">
          <a:xfrm>
            <a:off x="5943600" y="58674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6" name="AutoShape 22"/>
          <p:cNvSpPr>
            <a:spLocks noChangeArrowheads="1"/>
          </p:cNvSpPr>
          <p:nvPr/>
        </p:nvSpPr>
        <p:spPr bwMode="auto">
          <a:xfrm>
            <a:off x="4724400" y="58674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>
            <a:off x="6477000" y="54102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8" name="AutoShape 24"/>
          <p:cNvSpPr>
            <a:spLocks noChangeArrowheads="1"/>
          </p:cNvSpPr>
          <p:nvPr/>
        </p:nvSpPr>
        <p:spPr bwMode="auto">
          <a:xfrm>
            <a:off x="5410200" y="54864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29" name="AutoShape 25"/>
          <p:cNvSpPr>
            <a:spLocks noChangeArrowheads="1"/>
          </p:cNvSpPr>
          <p:nvPr/>
        </p:nvSpPr>
        <p:spPr bwMode="auto">
          <a:xfrm>
            <a:off x="4343400" y="5410200"/>
            <a:ext cx="457200" cy="457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47130" name="Rectangle 26"/>
          <p:cNvSpPr>
            <a:spLocks noGrp="1" noChangeArrowheads="1"/>
          </p:cNvSpPr>
          <p:nvPr>
            <p:ph type="title"/>
          </p:nvPr>
        </p:nvSpPr>
        <p:spPr>
          <a:xfrm>
            <a:off x="4839272" y="-68263"/>
            <a:ext cx="2475931" cy="792163"/>
          </a:xfrm>
        </p:spPr>
        <p:txBody>
          <a:bodyPr/>
          <a:lstStyle/>
          <a:p>
            <a:pPr eaLnBrk="1" hangingPunct="1"/>
            <a:r>
              <a:rPr lang="sr-Cyrl-CS" dirty="0" smtClean="0">
                <a:solidFill>
                  <a:srgbClr val="FF0000"/>
                </a:solidFill>
              </a:rPr>
              <a:t>Христос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7391400" y="381001"/>
            <a:ext cx="3657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400" dirty="0">
                <a:solidFill>
                  <a:srgbClr val="002060"/>
                </a:solidFill>
              </a:rPr>
              <a:t>апостоли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47132" name="Rectangle 28"/>
          <p:cNvSpPr>
            <a:spLocks noChangeArrowheads="1"/>
          </p:cNvSpPr>
          <p:nvPr/>
        </p:nvSpPr>
        <p:spPr bwMode="auto">
          <a:xfrm>
            <a:off x="1143000" y="457201"/>
            <a:ext cx="3657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400" dirty="0">
                <a:solidFill>
                  <a:srgbClr val="002060"/>
                </a:solidFill>
              </a:rPr>
              <a:t>апостоли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3886200" y="6065838"/>
            <a:ext cx="434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400" dirty="0"/>
              <a:t>Ми хришћани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173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8" dur="1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  <p:bldP spid="47108" grpId="0" animBg="1"/>
      <p:bldP spid="47109" grpId="0" animBg="1"/>
      <p:bldP spid="47110" grpId="0" animBg="1"/>
      <p:bldP spid="47111" grpId="0" animBg="1"/>
      <p:bldP spid="47112" grpId="0" animBg="1"/>
      <p:bldP spid="47113" grpId="0" animBg="1"/>
      <p:bldP spid="47114" grpId="0" animBg="1"/>
      <p:bldP spid="47115" grpId="0" animBg="1"/>
      <p:bldP spid="47116" grpId="0" animBg="1"/>
      <p:bldP spid="47117" grpId="0" animBg="1"/>
      <p:bldP spid="47118" grpId="0" animBg="1"/>
      <p:bldP spid="47119" grpId="0" animBg="1"/>
      <p:bldP spid="47122" grpId="0" animBg="1"/>
      <p:bldP spid="47123" grpId="0" animBg="1"/>
      <p:bldP spid="47124" grpId="0" animBg="1"/>
      <p:bldP spid="47125" grpId="0" animBg="1"/>
      <p:bldP spid="47126" grpId="0" animBg="1"/>
      <p:bldP spid="47127" grpId="0" animBg="1"/>
      <p:bldP spid="47128" grpId="0" animBg="1"/>
      <p:bldP spid="47129" grpId="0" animBg="1"/>
      <p:bldP spid="47130" grpId="0"/>
      <p:bldP spid="47131" grpId="0"/>
      <p:bldP spid="47132" grpId="0"/>
      <p:bldP spid="471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ChangeArrowheads="1"/>
          </p:cNvSpPr>
          <p:nvPr/>
        </p:nvSpPr>
        <p:spPr bwMode="auto">
          <a:xfrm rot="-5400000">
            <a:off x="-556418" y="3147219"/>
            <a:ext cx="4724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000">
                <a:solidFill>
                  <a:srgbClr val="FF3300"/>
                </a:solidFill>
              </a:rPr>
              <a:t>исток</a:t>
            </a:r>
            <a:endParaRPr lang="en-US" sz="4000">
              <a:solidFill>
                <a:srgbClr val="FF3300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 rot="-5400000">
            <a:off x="8024019" y="3375819"/>
            <a:ext cx="47244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000">
                <a:solidFill>
                  <a:schemeClr val="accent2"/>
                </a:solidFill>
              </a:rPr>
              <a:t>запад</a:t>
            </a:r>
            <a:endParaRPr lang="en-US" sz="4000">
              <a:solidFill>
                <a:schemeClr val="accent2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257800" y="1676400"/>
            <a:ext cx="0" cy="4038600"/>
          </a:xfrm>
          <a:prstGeom prst="line">
            <a:avLst/>
          </a:prstGeom>
          <a:noFill/>
          <a:ln w="381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733800" y="2971800"/>
            <a:ext cx="685800" cy="12954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 rot="-5400000">
            <a:off x="2552700" y="3467100"/>
            <a:ext cx="5334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sr-Latn-R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2743200" y="29718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2971800" y="27432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3276600" y="25908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3657600" y="24384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4038600" y="24384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4343400" y="25146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2743200" y="39624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2971800" y="42672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3276600" y="44958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4" name="AutoShape 22"/>
          <p:cNvSpPr>
            <a:spLocks noChangeArrowheads="1"/>
          </p:cNvSpPr>
          <p:nvPr/>
        </p:nvSpPr>
        <p:spPr bwMode="auto">
          <a:xfrm>
            <a:off x="3581400" y="45720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5" name="AutoShape 23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auto">
          <a:xfrm>
            <a:off x="9067800" y="3429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6934200" y="43434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6019800" y="3352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0" name="AutoShape 28"/>
          <p:cNvSpPr>
            <a:spLocks noChangeArrowheads="1"/>
          </p:cNvSpPr>
          <p:nvPr/>
        </p:nvSpPr>
        <p:spPr bwMode="auto">
          <a:xfrm>
            <a:off x="6705600" y="2743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7315200" y="32766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3" name="AutoShape 31"/>
          <p:cNvSpPr>
            <a:spLocks noChangeArrowheads="1"/>
          </p:cNvSpPr>
          <p:nvPr/>
        </p:nvSpPr>
        <p:spPr bwMode="auto">
          <a:xfrm>
            <a:off x="7467600" y="4876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4" name="AutoShape 32"/>
          <p:cNvSpPr>
            <a:spLocks noChangeArrowheads="1"/>
          </p:cNvSpPr>
          <p:nvPr/>
        </p:nvSpPr>
        <p:spPr bwMode="auto">
          <a:xfrm>
            <a:off x="7315200" y="39624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5" name="AutoShape 33"/>
          <p:cNvSpPr>
            <a:spLocks noChangeArrowheads="1"/>
          </p:cNvSpPr>
          <p:nvPr/>
        </p:nvSpPr>
        <p:spPr bwMode="auto">
          <a:xfrm>
            <a:off x="7924800" y="3048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6" name="AutoShape 34"/>
          <p:cNvSpPr>
            <a:spLocks noChangeArrowheads="1"/>
          </p:cNvSpPr>
          <p:nvPr/>
        </p:nvSpPr>
        <p:spPr bwMode="auto">
          <a:xfrm>
            <a:off x="9067800" y="3886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7" name="AutoShape 35"/>
          <p:cNvSpPr>
            <a:spLocks noChangeArrowheads="1"/>
          </p:cNvSpPr>
          <p:nvPr/>
        </p:nvSpPr>
        <p:spPr bwMode="auto">
          <a:xfrm>
            <a:off x="8610600" y="25146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8" name="AutoShape 36"/>
          <p:cNvSpPr>
            <a:spLocks noChangeArrowheads="1"/>
          </p:cNvSpPr>
          <p:nvPr/>
        </p:nvSpPr>
        <p:spPr bwMode="auto">
          <a:xfrm>
            <a:off x="8382000" y="47244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9" name="AutoShape 37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2" name="AutoShape 40"/>
          <p:cNvSpPr>
            <a:spLocks noChangeArrowheads="1"/>
          </p:cNvSpPr>
          <p:nvPr/>
        </p:nvSpPr>
        <p:spPr bwMode="auto">
          <a:xfrm>
            <a:off x="5943600" y="2590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3" name="AutoShape 41"/>
          <p:cNvSpPr>
            <a:spLocks noChangeArrowheads="1"/>
          </p:cNvSpPr>
          <p:nvPr/>
        </p:nvSpPr>
        <p:spPr bwMode="auto">
          <a:xfrm>
            <a:off x="8382000" y="3733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4" name="AutoShape 42"/>
          <p:cNvSpPr>
            <a:spLocks noChangeArrowheads="1"/>
          </p:cNvSpPr>
          <p:nvPr/>
        </p:nvSpPr>
        <p:spPr bwMode="auto">
          <a:xfrm>
            <a:off x="6553200" y="3810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5" name="AutoShape 43"/>
          <p:cNvSpPr>
            <a:spLocks noChangeArrowheads="1"/>
          </p:cNvSpPr>
          <p:nvPr/>
        </p:nvSpPr>
        <p:spPr bwMode="auto">
          <a:xfrm>
            <a:off x="6629400" y="1905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6" name="AutoShape 44"/>
          <p:cNvSpPr>
            <a:spLocks noChangeArrowheads="1"/>
          </p:cNvSpPr>
          <p:nvPr/>
        </p:nvSpPr>
        <p:spPr bwMode="auto">
          <a:xfrm>
            <a:off x="7543800" y="2362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7" name="AutoShape 45"/>
          <p:cNvSpPr>
            <a:spLocks noChangeArrowheads="1"/>
          </p:cNvSpPr>
          <p:nvPr/>
        </p:nvSpPr>
        <p:spPr bwMode="auto">
          <a:xfrm>
            <a:off x="7924800" y="4191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8" name="AutoShape 46"/>
          <p:cNvSpPr>
            <a:spLocks noChangeArrowheads="1"/>
          </p:cNvSpPr>
          <p:nvPr/>
        </p:nvSpPr>
        <p:spPr bwMode="auto">
          <a:xfrm>
            <a:off x="8686800" y="3048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9" name="AutoShape 47"/>
          <p:cNvSpPr>
            <a:spLocks noChangeArrowheads="1"/>
          </p:cNvSpPr>
          <p:nvPr/>
        </p:nvSpPr>
        <p:spPr bwMode="auto">
          <a:xfrm>
            <a:off x="5943600" y="4267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400800" y="3048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1" name="AutoShape 49"/>
          <p:cNvSpPr>
            <a:spLocks noChangeArrowheads="1"/>
          </p:cNvSpPr>
          <p:nvPr/>
        </p:nvSpPr>
        <p:spPr bwMode="auto">
          <a:xfrm>
            <a:off x="6781800" y="3505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2" name="AutoShape 50"/>
          <p:cNvSpPr>
            <a:spLocks noChangeArrowheads="1"/>
          </p:cNvSpPr>
          <p:nvPr/>
        </p:nvSpPr>
        <p:spPr bwMode="auto">
          <a:xfrm>
            <a:off x="8229600" y="25146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3" name="AutoShape 51"/>
          <p:cNvSpPr>
            <a:spLocks noChangeArrowheads="1"/>
          </p:cNvSpPr>
          <p:nvPr/>
        </p:nvSpPr>
        <p:spPr bwMode="auto">
          <a:xfrm rot="5400000">
            <a:off x="5264945" y="3752057"/>
            <a:ext cx="382587" cy="298450"/>
          </a:xfrm>
          <a:prstGeom prst="flowChartMerg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5" name="AutoShape 53"/>
          <p:cNvSpPr>
            <a:spLocks noChangeArrowheads="1"/>
          </p:cNvSpPr>
          <p:nvPr/>
        </p:nvSpPr>
        <p:spPr bwMode="auto">
          <a:xfrm rot="5400000">
            <a:off x="5291931" y="3242469"/>
            <a:ext cx="382588" cy="298450"/>
          </a:xfrm>
          <a:prstGeom prst="flowChartMerg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8" name="Rectangle 56"/>
          <p:cNvSpPr>
            <a:spLocks noChangeArrowheads="1"/>
          </p:cNvSpPr>
          <p:nvPr/>
        </p:nvSpPr>
        <p:spPr bwMode="auto">
          <a:xfrm>
            <a:off x="7620000" y="685801"/>
            <a:ext cx="1828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000">
                <a:solidFill>
                  <a:srgbClr val="FF3300"/>
                </a:solidFill>
              </a:rPr>
              <a:t>Лађа</a:t>
            </a:r>
            <a:br>
              <a:rPr lang="sr-Cyrl-CS" sz="4000">
                <a:solidFill>
                  <a:srgbClr val="FF3300"/>
                </a:solidFill>
              </a:rPr>
            </a:br>
            <a:r>
              <a:rPr lang="sr-Cyrl-CS" sz="4000">
                <a:solidFill>
                  <a:srgbClr val="FF3300"/>
                </a:solidFill>
              </a:rPr>
              <a:t>брод</a:t>
            </a:r>
            <a:endParaRPr lang="en-US" sz="4000">
              <a:solidFill>
                <a:srgbClr val="FF3300"/>
              </a:solidFill>
            </a:endParaRPr>
          </a:p>
        </p:txBody>
      </p:sp>
      <p:sp>
        <p:nvSpPr>
          <p:cNvPr id="13369" name="Rectangle 57"/>
          <p:cNvSpPr>
            <a:spLocks noChangeArrowheads="1"/>
          </p:cNvSpPr>
          <p:nvPr/>
        </p:nvSpPr>
        <p:spPr bwMode="auto">
          <a:xfrm>
            <a:off x="4572000" y="457201"/>
            <a:ext cx="2590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2800">
                <a:solidFill>
                  <a:srgbClr val="FF3300"/>
                </a:solidFill>
              </a:rPr>
              <a:t>иконостас</a:t>
            </a:r>
            <a:endParaRPr lang="en-US" sz="2800">
              <a:solidFill>
                <a:srgbClr val="FF3300"/>
              </a:solidFill>
            </a:endParaRPr>
          </a:p>
        </p:txBody>
      </p:sp>
      <p:sp>
        <p:nvSpPr>
          <p:cNvPr id="13370" name="Rectangle 58"/>
          <p:cNvSpPr>
            <a:spLocks noChangeArrowheads="1"/>
          </p:cNvSpPr>
          <p:nvPr/>
        </p:nvSpPr>
        <p:spPr bwMode="auto">
          <a:xfrm>
            <a:off x="1981200" y="533401"/>
            <a:ext cx="1828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000">
                <a:solidFill>
                  <a:srgbClr val="FF3300"/>
                </a:solidFill>
              </a:rPr>
              <a:t>олтар</a:t>
            </a:r>
            <a:endParaRPr lang="en-US" sz="4000">
              <a:solidFill>
                <a:srgbClr val="FF3300"/>
              </a:solidFill>
            </a:endParaRPr>
          </a:p>
        </p:txBody>
      </p:sp>
      <p:sp>
        <p:nvSpPr>
          <p:cNvPr id="13371" name="Rectangle 59"/>
          <p:cNvSpPr>
            <a:spLocks noChangeArrowheads="1"/>
          </p:cNvSpPr>
          <p:nvPr/>
        </p:nvSpPr>
        <p:spPr bwMode="auto">
          <a:xfrm>
            <a:off x="3733800" y="6096001"/>
            <a:ext cx="1828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2400">
                <a:solidFill>
                  <a:srgbClr val="FF3300"/>
                </a:solidFill>
              </a:rPr>
              <a:t>Часна трпеза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16432" name="Line 61"/>
          <p:cNvSpPr>
            <a:spLocks noChangeShapeType="1"/>
          </p:cNvSpPr>
          <p:nvPr/>
        </p:nvSpPr>
        <p:spPr bwMode="auto">
          <a:xfrm>
            <a:off x="3429000" y="1676400"/>
            <a:ext cx="6477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6433" name="Line 65"/>
          <p:cNvSpPr>
            <a:spLocks noChangeShapeType="1"/>
          </p:cNvSpPr>
          <p:nvPr/>
        </p:nvSpPr>
        <p:spPr bwMode="auto">
          <a:xfrm>
            <a:off x="3429000" y="5715000"/>
            <a:ext cx="6477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6434" name="Line 67"/>
          <p:cNvSpPr>
            <a:spLocks noChangeShapeType="1"/>
          </p:cNvSpPr>
          <p:nvPr/>
        </p:nvSpPr>
        <p:spPr bwMode="auto">
          <a:xfrm>
            <a:off x="9906000" y="1676400"/>
            <a:ext cx="0" cy="403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380" name="Line 68"/>
          <p:cNvSpPr>
            <a:spLocks noChangeShapeType="1"/>
          </p:cNvSpPr>
          <p:nvPr/>
        </p:nvSpPr>
        <p:spPr bwMode="auto">
          <a:xfrm flipH="1" flipV="1">
            <a:off x="4114800" y="4191000"/>
            <a:ext cx="5334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381" name="Line 69"/>
          <p:cNvSpPr>
            <a:spLocks noChangeShapeType="1"/>
          </p:cNvSpPr>
          <p:nvPr/>
        </p:nvSpPr>
        <p:spPr bwMode="auto">
          <a:xfrm flipH="1">
            <a:off x="5334000" y="685800"/>
            <a:ext cx="381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382" name="Line 70"/>
          <p:cNvSpPr>
            <a:spLocks noChangeShapeType="1"/>
          </p:cNvSpPr>
          <p:nvPr/>
        </p:nvSpPr>
        <p:spPr bwMode="auto">
          <a:xfrm flipH="1">
            <a:off x="9525000" y="3429000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383" name="Line 71"/>
          <p:cNvSpPr>
            <a:spLocks noChangeShapeType="1"/>
          </p:cNvSpPr>
          <p:nvPr/>
        </p:nvSpPr>
        <p:spPr bwMode="auto">
          <a:xfrm flipH="1">
            <a:off x="9525000" y="3657600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6439" name="Arc 79"/>
          <p:cNvSpPr>
            <a:spLocks/>
          </p:cNvSpPr>
          <p:nvPr/>
        </p:nvSpPr>
        <p:spPr bwMode="auto">
          <a:xfrm rot="-7958679">
            <a:off x="1816544" y="2311427"/>
            <a:ext cx="3089409" cy="2822331"/>
          </a:xfrm>
          <a:custGeom>
            <a:avLst/>
            <a:gdLst>
              <a:gd name="T0" fmla="*/ 0 w 29695"/>
              <a:gd name="T1" fmla="*/ 170279 h 26854"/>
              <a:gd name="T2" fmla="*/ 2982938 w 29695"/>
              <a:gd name="T3" fmla="*/ 2905125 h 26854"/>
              <a:gd name="T4" fmla="*/ 831332 w 29695"/>
              <a:gd name="T5" fmla="*/ 2336736 h 26854"/>
              <a:gd name="T6" fmla="*/ 0 60000 65536"/>
              <a:gd name="T7" fmla="*/ 0 60000 65536"/>
              <a:gd name="T8" fmla="*/ 0 60000 65536"/>
              <a:gd name="T9" fmla="*/ 0 w 29695"/>
              <a:gd name="T10" fmla="*/ 0 h 26854"/>
              <a:gd name="T11" fmla="*/ 29695 w 29695"/>
              <a:gd name="T12" fmla="*/ 26854 h 268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95" h="26854" fill="none" extrusionOk="0">
                <a:moveTo>
                  <a:pt x="0" y="1574"/>
                </a:moveTo>
                <a:cubicBezTo>
                  <a:pt x="2572" y="534"/>
                  <a:pt x="5320" y="-1"/>
                  <a:pt x="8095" y="0"/>
                </a:cubicBezTo>
                <a:cubicBezTo>
                  <a:pt x="20024" y="0"/>
                  <a:pt x="29695" y="9670"/>
                  <a:pt x="29695" y="21600"/>
                </a:cubicBezTo>
                <a:cubicBezTo>
                  <a:pt x="29695" y="23371"/>
                  <a:pt x="29477" y="25135"/>
                  <a:pt x="29046" y="26854"/>
                </a:cubicBezTo>
              </a:path>
              <a:path w="29695" h="26854" stroke="0" extrusionOk="0">
                <a:moveTo>
                  <a:pt x="0" y="1574"/>
                </a:moveTo>
                <a:cubicBezTo>
                  <a:pt x="2572" y="534"/>
                  <a:pt x="5320" y="-1"/>
                  <a:pt x="8095" y="0"/>
                </a:cubicBezTo>
                <a:cubicBezTo>
                  <a:pt x="20024" y="0"/>
                  <a:pt x="29695" y="9670"/>
                  <a:pt x="29695" y="21600"/>
                </a:cubicBezTo>
                <a:cubicBezTo>
                  <a:pt x="29695" y="23371"/>
                  <a:pt x="29477" y="25135"/>
                  <a:pt x="29046" y="26854"/>
                </a:cubicBezTo>
                <a:lnTo>
                  <a:pt x="8095" y="2160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656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3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3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3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1" grpId="0"/>
      <p:bldP spid="13322" grpId="0" animBg="1"/>
      <p:bldP spid="13323" grpId="0" animBg="1"/>
      <p:bldP spid="13323" grpId="1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5" grpId="0" animBg="1"/>
      <p:bldP spid="13368" grpId="0"/>
      <p:bldP spid="13369" grpId="0"/>
      <p:bldP spid="13370" grpId="0"/>
      <p:bldP spid="13371" grpId="0"/>
      <p:bldP spid="13380" grpId="0" animBg="1"/>
      <p:bldP spid="13380" grpId="1" animBg="1"/>
      <p:bldP spid="13381" grpId="0" animBg="1"/>
      <p:bldP spid="13382" grpId="0" animBg="1"/>
      <p:bldP spid="133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257800" y="1676400"/>
            <a:ext cx="0" cy="4038600"/>
          </a:xfrm>
          <a:prstGeom prst="line">
            <a:avLst/>
          </a:prstGeom>
          <a:noFill/>
          <a:ln w="381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733800" y="2971800"/>
            <a:ext cx="685800" cy="12954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 rot="-5400000">
            <a:off x="2552700" y="3467100"/>
            <a:ext cx="5334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sr-Latn-R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2743200" y="29718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2971800" y="27432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3276600" y="25908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3657600" y="24384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4038600" y="24384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4343400" y="25146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2743200" y="39624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2971800" y="42672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3276600" y="44958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4" name="AutoShape 22"/>
          <p:cNvSpPr>
            <a:spLocks noChangeArrowheads="1"/>
          </p:cNvSpPr>
          <p:nvPr/>
        </p:nvSpPr>
        <p:spPr bwMode="auto">
          <a:xfrm>
            <a:off x="3581400" y="45720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5" name="AutoShape 23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auto">
          <a:xfrm>
            <a:off x="9067800" y="3429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6934200" y="43434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6019800" y="3352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0" name="AutoShape 28"/>
          <p:cNvSpPr>
            <a:spLocks noChangeArrowheads="1"/>
          </p:cNvSpPr>
          <p:nvPr/>
        </p:nvSpPr>
        <p:spPr bwMode="auto">
          <a:xfrm>
            <a:off x="6705600" y="2743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7315200" y="32766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3" name="AutoShape 31"/>
          <p:cNvSpPr>
            <a:spLocks noChangeArrowheads="1"/>
          </p:cNvSpPr>
          <p:nvPr/>
        </p:nvSpPr>
        <p:spPr bwMode="auto">
          <a:xfrm>
            <a:off x="7467600" y="4876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4" name="AutoShape 32"/>
          <p:cNvSpPr>
            <a:spLocks noChangeArrowheads="1"/>
          </p:cNvSpPr>
          <p:nvPr/>
        </p:nvSpPr>
        <p:spPr bwMode="auto">
          <a:xfrm>
            <a:off x="7315200" y="39624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5" name="AutoShape 33"/>
          <p:cNvSpPr>
            <a:spLocks noChangeArrowheads="1"/>
          </p:cNvSpPr>
          <p:nvPr/>
        </p:nvSpPr>
        <p:spPr bwMode="auto">
          <a:xfrm>
            <a:off x="7924800" y="3048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6" name="AutoShape 34"/>
          <p:cNvSpPr>
            <a:spLocks noChangeArrowheads="1"/>
          </p:cNvSpPr>
          <p:nvPr/>
        </p:nvSpPr>
        <p:spPr bwMode="auto">
          <a:xfrm>
            <a:off x="9067800" y="3886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7" name="AutoShape 35"/>
          <p:cNvSpPr>
            <a:spLocks noChangeArrowheads="1"/>
          </p:cNvSpPr>
          <p:nvPr/>
        </p:nvSpPr>
        <p:spPr bwMode="auto">
          <a:xfrm>
            <a:off x="8610600" y="25146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8" name="AutoShape 36"/>
          <p:cNvSpPr>
            <a:spLocks noChangeArrowheads="1"/>
          </p:cNvSpPr>
          <p:nvPr/>
        </p:nvSpPr>
        <p:spPr bwMode="auto">
          <a:xfrm>
            <a:off x="8382000" y="47244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49" name="AutoShape 37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2" name="AutoShape 40"/>
          <p:cNvSpPr>
            <a:spLocks noChangeArrowheads="1"/>
          </p:cNvSpPr>
          <p:nvPr/>
        </p:nvSpPr>
        <p:spPr bwMode="auto">
          <a:xfrm>
            <a:off x="5943600" y="2590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3" name="AutoShape 41"/>
          <p:cNvSpPr>
            <a:spLocks noChangeArrowheads="1"/>
          </p:cNvSpPr>
          <p:nvPr/>
        </p:nvSpPr>
        <p:spPr bwMode="auto">
          <a:xfrm>
            <a:off x="8382000" y="37338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4" name="AutoShape 42"/>
          <p:cNvSpPr>
            <a:spLocks noChangeArrowheads="1"/>
          </p:cNvSpPr>
          <p:nvPr/>
        </p:nvSpPr>
        <p:spPr bwMode="auto">
          <a:xfrm>
            <a:off x="6553200" y="3810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5" name="AutoShape 43"/>
          <p:cNvSpPr>
            <a:spLocks noChangeArrowheads="1"/>
          </p:cNvSpPr>
          <p:nvPr/>
        </p:nvSpPr>
        <p:spPr bwMode="auto">
          <a:xfrm>
            <a:off x="6629400" y="1905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6" name="AutoShape 44"/>
          <p:cNvSpPr>
            <a:spLocks noChangeArrowheads="1"/>
          </p:cNvSpPr>
          <p:nvPr/>
        </p:nvSpPr>
        <p:spPr bwMode="auto">
          <a:xfrm>
            <a:off x="7543800" y="2362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7" name="AutoShape 45"/>
          <p:cNvSpPr>
            <a:spLocks noChangeArrowheads="1"/>
          </p:cNvSpPr>
          <p:nvPr/>
        </p:nvSpPr>
        <p:spPr bwMode="auto">
          <a:xfrm>
            <a:off x="7924800" y="4191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8" name="AutoShape 46"/>
          <p:cNvSpPr>
            <a:spLocks noChangeArrowheads="1"/>
          </p:cNvSpPr>
          <p:nvPr/>
        </p:nvSpPr>
        <p:spPr bwMode="auto">
          <a:xfrm>
            <a:off x="8686800" y="3048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59" name="AutoShape 47"/>
          <p:cNvSpPr>
            <a:spLocks noChangeArrowheads="1"/>
          </p:cNvSpPr>
          <p:nvPr/>
        </p:nvSpPr>
        <p:spPr bwMode="auto">
          <a:xfrm>
            <a:off x="5943600" y="4267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400800" y="30480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1" name="AutoShape 49"/>
          <p:cNvSpPr>
            <a:spLocks noChangeArrowheads="1"/>
          </p:cNvSpPr>
          <p:nvPr/>
        </p:nvSpPr>
        <p:spPr bwMode="auto">
          <a:xfrm>
            <a:off x="6781800" y="35052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2" name="AutoShape 50"/>
          <p:cNvSpPr>
            <a:spLocks noChangeArrowheads="1"/>
          </p:cNvSpPr>
          <p:nvPr/>
        </p:nvSpPr>
        <p:spPr bwMode="auto">
          <a:xfrm>
            <a:off x="8229600" y="2514600"/>
            <a:ext cx="304800" cy="3048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3" name="AutoShape 51"/>
          <p:cNvSpPr>
            <a:spLocks noChangeArrowheads="1"/>
          </p:cNvSpPr>
          <p:nvPr/>
        </p:nvSpPr>
        <p:spPr bwMode="auto">
          <a:xfrm rot="5400000">
            <a:off x="5264945" y="3752057"/>
            <a:ext cx="382587" cy="298450"/>
          </a:xfrm>
          <a:prstGeom prst="flowChartMerg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5" name="AutoShape 53"/>
          <p:cNvSpPr>
            <a:spLocks noChangeArrowheads="1"/>
          </p:cNvSpPr>
          <p:nvPr/>
        </p:nvSpPr>
        <p:spPr bwMode="auto">
          <a:xfrm rot="5400000">
            <a:off x="5291931" y="3242469"/>
            <a:ext cx="382588" cy="298450"/>
          </a:xfrm>
          <a:prstGeom prst="flowChartMerg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13369" name="Rectangle 57"/>
          <p:cNvSpPr>
            <a:spLocks noChangeArrowheads="1"/>
          </p:cNvSpPr>
          <p:nvPr/>
        </p:nvSpPr>
        <p:spPr bwMode="auto">
          <a:xfrm rot="16200000">
            <a:off x="926010" y="1302229"/>
            <a:ext cx="2590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2800" dirty="0" smtClean="0">
                <a:solidFill>
                  <a:srgbClr val="002060"/>
                </a:solidFill>
              </a:rPr>
              <a:t>свештеници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370" name="Rectangle 58"/>
          <p:cNvSpPr>
            <a:spLocks noChangeArrowheads="1"/>
          </p:cNvSpPr>
          <p:nvPr/>
        </p:nvSpPr>
        <p:spPr bwMode="auto">
          <a:xfrm rot="16200000">
            <a:off x="497892" y="3583951"/>
            <a:ext cx="2209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000" dirty="0" smtClean="0">
                <a:solidFill>
                  <a:srgbClr val="FF3300"/>
                </a:solidFill>
              </a:rPr>
              <a:t>епископ</a:t>
            </a:r>
            <a:endParaRPr lang="en-US" sz="4000" dirty="0">
              <a:solidFill>
                <a:srgbClr val="FF3300"/>
              </a:solidFill>
            </a:endParaRPr>
          </a:p>
        </p:txBody>
      </p:sp>
      <p:sp>
        <p:nvSpPr>
          <p:cNvPr id="16432" name="Line 61"/>
          <p:cNvSpPr>
            <a:spLocks noChangeShapeType="1"/>
          </p:cNvSpPr>
          <p:nvPr/>
        </p:nvSpPr>
        <p:spPr bwMode="auto">
          <a:xfrm>
            <a:off x="3429000" y="1676400"/>
            <a:ext cx="6477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6433" name="Line 65"/>
          <p:cNvSpPr>
            <a:spLocks noChangeShapeType="1"/>
          </p:cNvSpPr>
          <p:nvPr/>
        </p:nvSpPr>
        <p:spPr bwMode="auto">
          <a:xfrm>
            <a:off x="3429000" y="5715000"/>
            <a:ext cx="6477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6434" name="Line 67"/>
          <p:cNvSpPr>
            <a:spLocks noChangeShapeType="1"/>
          </p:cNvSpPr>
          <p:nvPr/>
        </p:nvSpPr>
        <p:spPr bwMode="auto">
          <a:xfrm>
            <a:off x="9906000" y="1676400"/>
            <a:ext cx="0" cy="403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BA"/>
          </a:p>
        </p:txBody>
      </p:sp>
      <p:sp>
        <p:nvSpPr>
          <p:cNvPr id="16439" name="Arc 79"/>
          <p:cNvSpPr>
            <a:spLocks/>
          </p:cNvSpPr>
          <p:nvPr/>
        </p:nvSpPr>
        <p:spPr bwMode="auto">
          <a:xfrm rot="-7958679">
            <a:off x="1880394" y="2256632"/>
            <a:ext cx="3049588" cy="2905125"/>
          </a:xfrm>
          <a:custGeom>
            <a:avLst/>
            <a:gdLst>
              <a:gd name="T0" fmla="*/ 0 w 29695"/>
              <a:gd name="T1" fmla="*/ 170279 h 26854"/>
              <a:gd name="T2" fmla="*/ 2982938 w 29695"/>
              <a:gd name="T3" fmla="*/ 2905125 h 26854"/>
              <a:gd name="T4" fmla="*/ 831332 w 29695"/>
              <a:gd name="T5" fmla="*/ 2336736 h 26854"/>
              <a:gd name="T6" fmla="*/ 0 60000 65536"/>
              <a:gd name="T7" fmla="*/ 0 60000 65536"/>
              <a:gd name="T8" fmla="*/ 0 60000 65536"/>
              <a:gd name="T9" fmla="*/ 0 w 29695"/>
              <a:gd name="T10" fmla="*/ 0 h 26854"/>
              <a:gd name="T11" fmla="*/ 29695 w 29695"/>
              <a:gd name="T12" fmla="*/ 26854 h 268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95" h="26854" fill="none" extrusionOk="0">
                <a:moveTo>
                  <a:pt x="0" y="1574"/>
                </a:moveTo>
                <a:cubicBezTo>
                  <a:pt x="2572" y="534"/>
                  <a:pt x="5320" y="-1"/>
                  <a:pt x="8095" y="0"/>
                </a:cubicBezTo>
                <a:cubicBezTo>
                  <a:pt x="20024" y="0"/>
                  <a:pt x="29695" y="9670"/>
                  <a:pt x="29695" y="21600"/>
                </a:cubicBezTo>
                <a:cubicBezTo>
                  <a:pt x="29695" y="23371"/>
                  <a:pt x="29477" y="25135"/>
                  <a:pt x="29046" y="26854"/>
                </a:cubicBezTo>
              </a:path>
              <a:path w="29695" h="26854" stroke="0" extrusionOk="0">
                <a:moveTo>
                  <a:pt x="0" y="1574"/>
                </a:moveTo>
                <a:cubicBezTo>
                  <a:pt x="2572" y="534"/>
                  <a:pt x="5320" y="-1"/>
                  <a:pt x="8095" y="0"/>
                </a:cubicBezTo>
                <a:cubicBezTo>
                  <a:pt x="20024" y="0"/>
                  <a:pt x="29695" y="9670"/>
                  <a:pt x="29695" y="21600"/>
                </a:cubicBezTo>
                <a:cubicBezTo>
                  <a:pt x="29695" y="23371"/>
                  <a:pt x="29477" y="25135"/>
                  <a:pt x="29046" y="26854"/>
                </a:cubicBezTo>
                <a:lnTo>
                  <a:pt x="8095" y="2160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56" name="Rectangle 57"/>
          <p:cNvSpPr>
            <a:spLocks noChangeArrowheads="1"/>
          </p:cNvSpPr>
          <p:nvPr/>
        </p:nvSpPr>
        <p:spPr bwMode="auto">
          <a:xfrm rot="16200000">
            <a:off x="4807732" y="504044"/>
            <a:ext cx="1463699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2800" dirty="0" smtClean="0">
                <a:solidFill>
                  <a:srgbClr val="FFFF00"/>
                </a:solidFill>
              </a:rPr>
              <a:t>ђакони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 rot="16200000">
            <a:off x="9341205" y="1938058"/>
            <a:ext cx="2590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2800" dirty="0" smtClean="0"/>
              <a:t>Царско свештенство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890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2293782"/>
              </p:ext>
            </p:extLst>
          </p:nvPr>
        </p:nvGraphicFramePr>
        <p:xfrm>
          <a:off x="2568575" y="-69365"/>
          <a:ext cx="66230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CorelDRAW" r:id="rId3" imgW="6947640" imgH="7192800" progId="CorelDRAW.Graphic.12">
                  <p:embed/>
                </p:oleObj>
              </mc:Choice>
              <mc:Fallback>
                <p:oleObj name="CorelDRAW" r:id="rId3" imgW="6947640" imgH="71928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575" y="-69365"/>
                        <a:ext cx="66230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3432176" y="1989138"/>
            <a:ext cx="1057275" cy="914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7175500" y="1773239"/>
            <a:ext cx="431800" cy="33813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7175500" y="2276475"/>
            <a:ext cx="431800" cy="338138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7175500" y="2781300"/>
            <a:ext cx="431800" cy="338138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8256588" y="2781300"/>
            <a:ext cx="431800" cy="338138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7751763" y="1773239"/>
            <a:ext cx="431800" cy="33813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7680325" y="2276475"/>
            <a:ext cx="431800" cy="338138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7680325" y="2781300"/>
            <a:ext cx="431800" cy="338138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auto">
          <a:xfrm>
            <a:off x="8256588" y="2276475"/>
            <a:ext cx="431800" cy="338138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8256588" y="1773239"/>
            <a:ext cx="431800" cy="33813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4224338" y="3933825"/>
            <a:ext cx="457200" cy="457200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5159375" y="3933826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5375275" y="4149726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3" name="AutoShape 25"/>
          <p:cNvSpPr>
            <a:spLocks noChangeArrowheads="1"/>
          </p:cNvSpPr>
          <p:nvPr/>
        </p:nvSpPr>
        <p:spPr bwMode="auto">
          <a:xfrm>
            <a:off x="5880100" y="3789364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5880100" y="4149726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880100" y="4508501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6" name="AutoShape 28"/>
          <p:cNvSpPr>
            <a:spLocks noChangeArrowheads="1"/>
          </p:cNvSpPr>
          <p:nvPr/>
        </p:nvSpPr>
        <p:spPr bwMode="auto">
          <a:xfrm>
            <a:off x="6240463" y="4365626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auto">
          <a:xfrm>
            <a:off x="6816725" y="4437064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8" name="AutoShape 30"/>
          <p:cNvSpPr>
            <a:spLocks noChangeArrowheads="1"/>
          </p:cNvSpPr>
          <p:nvPr/>
        </p:nvSpPr>
        <p:spPr bwMode="auto">
          <a:xfrm>
            <a:off x="6383338" y="3860801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199" name="AutoShape 31"/>
          <p:cNvSpPr>
            <a:spLocks noChangeArrowheads="1"/>
          </p:cNvSpPr>
          <p:nvPr/>
        </p:nvSpPr>
        <p:spPr bwMode="auto">
          <a:xfrm>
            <a:off x="7032625" y="4149726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>
            <a:off x="4701415" y="5270314"/>
            <a:ext cx="196273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>
            <a:off x="5159375" y="4508501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5" name="AutoShape 37"/>
          <p:cNvSpPr>
            <a:spLocks noChangeArrowheads="1"/>
          </p:cNvSpPr>
          <p:nvPr/>
        </p:nvSpPr>
        <p:spPr bwMode="auto">
          <a:xfrm>
            <a:off x="4346300" y="5400816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6" name="AutoShape 38"/>
          <p:cNvSpPr>
            <a:spLocks noChangeArrowheads="1"/>
          </p:cNvSpPr>
          <p:nvPr/>
        </p:nvSpPr>
        <p:spPr bwMode="auto">
          <a:xfrm>
            <a:off x="5180256" y="5248813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7" name="AutoShape 39"/>
          <p:cNvSpPr>
            <a:spLocks noChangeArrowheads="1"/>
          </p:cNvSpPr>
          <p:nvPr/>
        </p:nvSpPr>
        <p:spPr bwMode="auto">
          <a:xfrm>
            <a:off x="4854988" y="5523987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8" name="AutoShape 40"/>
          <p:cNvSpPr>
            <a:spLocks noChangeArrowheads="1"/>
          </p:cNvSpPr>
          <p:nvPr/>
        </p:nvSpPr>
        <p:spPr bwMode="auto">
          <a:xfrm>
            <a:off x="5519738" y="5257941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09" name="AutoShape 41"/>
          <p:cNvSpPr>
            <a:spLocks noChangeArrowheads="1"/>
          </p:cNvSpPr>
          <p:nvPr/>
        </p:nvSpPr>
        <p:spPr bwMode="auto">
          <a:xfrm>
            <a:off x="6096000" y="4724401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10" name="AutoShape 42"/>
          <p:cNvSpPr>
            <a:spLocks noChangeArrowheads="1"/>
          </p:cNvSpPr>
          <p:nvPr/>
        </p:nvSpPr>
        <p:spPr bwMode="auto">
          <a:xfrm>
            <a:off x="6230111" y="5312354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11" name="AutoShape 43"/>
          <p:cNvSpPr>
            <a:spLocks noChangeArrowheads="1"/>
          </p:cNvSpPr>
          <p:nvPr/>
        </p:nvSpPr>
        <p:spPr bwMode="auto">
          <a:xfrm>
            <a:off x="5562117" y="5543214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12" name="AutoShape 44"/>
          <p:cNvSpPr>
            <a:spLocks noChangeArrowheads="1"/>
          </p:cNvSpPr>
          <p:nvPr/>
        </p:nvSpPr>
        <p:spPr bwMode="auto">
          <a:xfrm>
            <a:off x="6377196" y="5501902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7213" name="AutoShape 45"/>
          <p:cNvSpPr>
            <a:spLocks noChangeArrowheads="1"/>
          </p:cNvSpPr>
          <p:nvPr/>
        </p:nvSpPr>
        <p:spPr bwMode="auto">
          <a:xfrm>
            <a:off x="6843058" y="5485238"/>
            <a:ext cx="215900" cy="1428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/>
          </a:p>
        </p:txBody>
      </p:sp>
      <p:sp>
        <p:nvSpPr>
          <p:cNvPr id="36" name="TextBox 35"/>
          <p:cNvSpPr txBox="1"/>
          <p:nvPr/>
        </p:nvSpPr>
        <p:spPr>
          <a:xfrm>
            <a:off x="0" y="435631"/>
            <a:ext cx="407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проскомидија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8256588" y="435631"/>
            <a:ext cx="3657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4400" dirty="0" smtClean="0">
                <a:solidFill>
                  <a:srgbClr val="002060"/>
                </a:solidFill>
              </a:rPr>
              <a:t>предложење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4450" y="803210"/>
            <a:ext cx="18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Агнец - јагње</a:t>
            </a:r>
            <a:endParaRPr lang="sr-Latn-BA" dirty="0"/>
          </a:p>
        </p:txBody>
      </p:sp>
      <p:sp>
        <p:nvSpPr>
          <p:cNvPr id="41" name="TextBox 40"/>
          <p:cNvSpPr txBox="1"/>
          <p:nvPr/>
        </p:nvSpPr>
        <p:spPr>
          <a:xfrm>
            <a:off x="3194050" y="3009385"/>
            <a:ext cx="18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Богородица</a:t>
            </a:r>
            <a:endParaRPr lang="sr-Latn-BA" dirty="0"/>
          </a:p>
        </p:txBody>
      </p:sp>
      <p:sp>
        <p:nvSpPr>
          <p:cNvPr id="42" name="TextBox 41"/>
          <p:cNvSpPr txBox="1"/>
          <p:nvPr/>
        </p:nvSpPr>
        <p:spPr>
          <a:xfrm>
            <a:off x="7402099" y="3380445"/>
            <a:ext cx="18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свети</a:t>
            </a:r>
            <a:endParaRPr lang="sr-Latn-BA" dirty="0"/>
          </a:p>
        </p:txBody>
      </p:sp>
      <p:sp>
        <p:nvSpPr>
          <p:cNvPr id="43" name="TextBox 42"/>
          <p:cNvSpPr txBox="1"/>
          <p:nvPr/>
        </p:nvSpPr>
        <p:spPr>
          <a:xfrm>
            <a:off x="3684588" y="4401108"/>
            <a:ext cx="18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епископ</a:t>
            </a:r>
            <a:endParaRPr lang="sr-Latn-BA" dirty="0"/>
          </a:p>
        </p:txBody>
      </p:sp>
      <p:sp>
        <p:nvSpPr>
          <p:cNvPr id="44" name="TextBox 43"/>
          <p:cNvSpPr txBox="1"/>
          <p:nvPr/>
        </p:nvSpPr>
        <p:spPr>
          <a:xfrm>
            <a:off x="7285901" y="4068286"/>
            <a:ext cx="87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живи</a:t>
            </a:r>
            <a:endParaRPr lang="sr-Latn-BA" dirty="0"/>
          </a:p>
        </p:txBody>
      </p:sp>
      <p:sp>
        <p:nvSpPr>
          <p:cNvPr id="45" name="TextBox 44"/>
          <p:cNvSpPr txBox="1"/>
          <p:nvPr/>
        </p:nvSpPr>
        <p:spPr>
          <a:xfrm>
            <a:off x="7092054" y="5235160"/>
            <a:ext cx="183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упокојени</a:t>
            </a:r>
            <a:endParaRPr lang="sr-Latn-B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558" y="1262378"/>
            <a:ext cx="20764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7" grpId="0" animBg="1"/>
      <p:bldP spid="7188" grpId="0" animBg="1"/>
      <p:bldP spid="7189" grpId="0" animBg="1"/>
      <p:bldP spid="7190" grpId="0" animBg="1"/>
      <p:bldP spid="7191" grpId="0" animBg="1"/>
      <p:bldP spid="7192" grpId="0" animBg="1"/>
      <p:bldP spid="7193" grpId="0" animBg="1"/>
      <p:bldP spid="7194" grpId="0" animBg="1"/>
      <p:bldP spid="7195" grpId="0" animBg="1"/>
      <p:bldP spid="7196" grpId="0" animBg="1"/>
      <p:bldP spid="7197" grpId="0" animBg="1"/>
      <p:bldP spid="7198" grpId="0" animBg="1"/>
      <p:bldP spid="7199" grpId="0" animBg="1"/>
      <p:bldP spid="7203" grpId="0" animBg="1"/>
      <p:bldP spid="7204" grpId="0" animBg="1"/>
      <p:bldP spid="7205" grpId="0" animBg="1"/>
      <p:bldP spid="7206" grpId="0" animBg="1"/>
      <p:bldP spid="7207" grpId="0" animBg="1"/>
      <p:bldP spid="7208" grpId="0" animBg="1"/>
      <p:bldP spid="7209" grpId="0" animBg="1"/>
      <p:bldP spid="7210" grpId="0" animBg="1"/>
      <p:bldP spid="7211" grpId="0" animBg="1"/>
      <p:bldP spid="7212" grpId="0" animBg="1"/>
      <p:bldP spid="7213" grpId="0" animBg="1"/>
      <p:bldP spid="2" grpId="0"/>
      <p:bldP spid="41" grpId="0"/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8" y="198783"/>
            <a:ext cx="5151028" cy="3403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03126" y="1559043"/>
            <a:ext cx="6864442" cy="3746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09" y="3854549"/>
            <a:ext cx="5074267" cy="27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622" y="440864"/>
            <a:ext cx="407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Лиругија ријечи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7658262" y="440864"/>
            <a:ext cx="3657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3600" dirty="0" smtClean="0">
                <a:solidFill>
                  <a:srgbClr val="002060"/>
                </a:solidFill>
              </a:rPr>
              <a:t>Литургија оглашених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018" y="1179496"/>
            <a:ext cx="47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Мали вход</a:t>
            </a:r>
            <a:endParaRPr lang="sr-Latn-BA" sz="5400" dirty="0">
              <a:solidFill>
                <a:srgbClr val="FF0000"/>
              </a:solidFill>
            </a:endParaRPr>
          </a:p>
        </p:txBody>
      </p:sp>
      <p:sp>
        <p:nvSpPr>
          <p:cNvPr id="6" name="AutoShape 2" descr="Rezultat slika za Ð¼Ð°Ð»Ð¸ Ð²ÑÐ¾Ð´"/>
          <p:cNvSpPr>
            <a:spLocks noChangeAspect="1" noChangeArrowheads="1"/>
          </p:cNvSpPr>
          <p:nvPr/>
        </p:nvSpPr>
        <p:spPr bwMode="auto">
          <a:xfrm>
            <a:off x="1083227" y="18646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B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1979060"/>
            <a:ext cx="5835926" cy="4289406"/>
          </a:xfrm>
          <a:prstGeom prst="rect">
            <a:avLst/>
          </a:prstGeom>
        </p:spPr>
      </p:pic>
      <p:sp>
        <p:nvSpPr>
          <p:cNvPr id="9" name="AutoShape 4" descr="Rezultat slika za ÑÐ¸ÑÐ°ÑÐµ ÑÐµÐ²Ð°Ð½ÑÐµÑÐ°"/>
          <p:cNvSpPr>
            <a:spLocks noChangeAspect="1" noChangeArrowheads="1"/>
          </p:cNvSpPr>
          <p:nvPr/>
        </p:nvSpPr>
        <p:spPr bwMode="auto">
          <a:xfrm>
            <a:off x="5776291" y="1402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B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751" y="134873"/>
            <a:ext cx="2809875" cy="162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679" y="1864604"/>
            <a:ext cx="3212183" cy="48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788" y="597397"/>
            <a:ext cx="407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Лиругија вјерних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4839" y="1555340"/>
            <a:ext cx="47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велики вход</a:t>
            </a:r>
            <a:endParaRPr lang="sr-Latn-BA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3464" y="2772268"/>
            <a:ext cx="766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Исповиједање вјере</a:t>
            </a:r>
            <a:endParaRPr lang="sr-Latn-BA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3465" y="3839068"/>
            <a:ext cx="47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канон</a:t>
            </a:r>
            <a:endParaRPr lang="sr-Latn-BA" sz="5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3464" y="4762398"/>
            <a:ext cx="47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причешће</a:t>
            </a:r>
            <a:endParaRPr lang="sr-Latn-BA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2824" y="491319"/>
            <a:ext cx="7588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СВЕШТЕНА ЛИЦА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946" y="1897137"/>
            <a:ext cx="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-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084" y="1922228"/>
            <a:ext cx="409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Царско свештенство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1946" y="3041092"/>
            <a:ext cx="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-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4084" y="3041092"/>
            <a:ext cx="455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Олтарско свештенство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4574" y="3036655"/>
            <a:ext cx="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7780" y="3036655"/>
            <a:ext cx="39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Епископ</a:t>
            </a:r>
            <a:r>
              <a:rPr lang="sr-Cyrl-R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/ владика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574" y="3764619"/>
            <a:ext cx="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7781" y="3764619"/>
            <a:ext cx="469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 Свештеник / презвитер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4574" y="4399043"/>
            <a:ext cx="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37781" y="4399043"/>
            <a:ext cx="152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ђакон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3026" y="62333"/>
            <a:ext cx="407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Лиругија вјерних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800" y="1081381"/>
            <a:ext cx="47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велики вход</a:t>
            </a:r>
            <a:endParaRPr lang="sr-Latn-BA" sz="5400" dirty="0">
              <a:solidFill>
                <a:srgbClr val="FF0000"/>
              </a:solidFill>
            </a:endParaRPr>
          </a:p>
        </p:txBody>
      </p:sp>
      <p:sp>
        <p:nvSpPr>
          <p:cNvPr id="6" name="AutoShape 2" descr="Rezultat slika za Ð¼Ð°Ð»Ð¸ Ð²ÑÐ¾Ð´"/>
          <p:cNvSpPr>
            <a:spLocks noChangeAspect="1" noChangeArrowheads="1"/>
          </p:cNvSpPr>
          <p:nvPr/>
        </p:nvSpPr>
        <p:spPr bwMode="auto">
          <a:xfrm>
            <a:off x="1083227" y="18646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BA"/>
          </a:p>
        </p:txBody>
      </p:sp>
      <p:sp>
        <p:nvSpPr>
          <p:cNvPr id="9" name="AutoShape 4" descr="Rezultat slika za ÑÐ¸ÑÐ°ÑÐµ ÑÐµÐ²Ð°Ð½ÑÐµÑÐ°"/>
          <p:cNvSpPr>
            <a:spLocks noChangeAspect="1" noChangeArrowheads="1"/>
          </p:cNvSpPr>
          <p:nvPr/>
        </p:nvSpPr>
        <p:spPr bwMode="auto">
          <a:xfrm>
            <a:off x="5776291" y="1402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B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8" y="2200188"/>
            <a:ext cx="4197700" cy="41734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145" y="690261"/>
            <a:ext cx="17430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34" y="1370106"/>
            <a:ext cx="5249555" cy="3480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35" y="1370106"/>
            <a:ext cx="4764818" cy="3480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09" y="126037"/>
            <a:ext cx="474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dirty="0" smtClean="0">
                <a:solidFill>
                  <a:srgbClr val="FF0000"/>
                </a:solidFill>
              </a:rPr>
              <a:t>причешће</a:t>
            </a:r>
            <a:endParaRPr lang="sr-Latn-BA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9056" y="326092"/>
            <a:ext cx="407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Лијек бесмртности</a:t>
            </a:r>
            <a:endParaRPr lang="sr-Latn-B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pPr eaLnBrk="1" hangingPunct="1"/>
            <a:r>
              <a:rPr lang="sr-Cyrl-CS" dirty="0" smtClean="0">
                <a:solidFill>
                  <a:srgbClr val="FFFF00"/>
                </a:solidFill>
              </a:rPr>
              <a:t>Смисао постојања Цркве је</a:t>
            </a:r>
            <a:r>
              <a:rPr lang="sr-Cyrl-CS" dirty="0" smtClean="0"/>
              <a:t> </a:t>
            </a:r>
            <a:endParaRPr lang="en-US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171576"/>
            <a:ext cx="279082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5451" y="1331913"/>
            <a:ext cx="4178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СВЕТА 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ТАЈНА ХРИСТОВЕ ПРИСУТНОСТИ И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НАШЕГ 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ЈЕДИНСТВА С ЊИМ</a:t>
            </a:r>
            <a:endParaRPr lang="sr-Latn-BA" sz="28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8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91319"/>
            <a:ext cx="12779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СВЕШТЕНА ОДЈЕЋА - одежде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598" y="2030789"/>
            <a:ext cx="409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Царско свештенство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780" y="2985483"/>
            <a:ext cx="39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СТИХАР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0" y="1599315"/>
            <a:ext cx="3619500" cy="523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91319"/>
            <a:ext cx="12779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СВЕШТЕНА ОДЈЕЋА - одежде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75" y="1897137"/>
            <a:ext cx="455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Олтарско свештенство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4641" y="2720255"/>
            <a:ext cx="152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ђакон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75" y="1897137"/>
            <a:ext cx="3642692" cy="4856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634330" y="2720255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</a:rPr>
              <a:t>ОРАР</a:t>
            </a:r>
            <a:endParaRPr lang="sr-Latn-B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91319"/>
            <a:ext cx="12779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СВЕШТЕНА ОДЈЕЋА - одежде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75" y="1897137"/>
            <a:ext cx="455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Олтарско свештенство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7843" y="4361746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</a:rPr>
              <a:t>ЕПИТРАХИЉ</a:t>
            </a:r>
            <a:endParaRPr lang="sr-Latn-BA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200" y="2718179"/>
            <a:ext cx="469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 Свештеник / презвитер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35" y="2093844"/>
            <a:ext cx="1910229" cy="476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37" y="2093844"/>
            <a:ext cx="2249306" cy="476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9978887" y="3992414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</a:rPr>
              <a:t>ФЕЛОН</a:t>
            </a:r>
            <a:endParaRPr lang="sr-Latn-B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3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91319"/>
            <a:ext cx="12779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СВЕШТЕНА ОДЈЕЋА - одежде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75" y="1897137"/>
            <a:ext cx="455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Олтарско свештенство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9117" y="2606221"/>
            <a:ext cx="39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Епископ</a:t>
            </a:r>
            <a:r>
              <a:rPr lang="sr-Cyrl-R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/ владика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1" y="3129441"/>
            <a:ext cx="2808162" cy="3639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85" y="2011017"/>
            <a:ext cx="1714500" cy="30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07157" y="5648986"/>
            <a:ext cx="141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</a:rPr>
              <a:t>ОМОФОР</a:t>
            </a:r>
            <a:endParaRPr lang="sr-Latn-B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4466" y="54709"/>
            <a:ext cx="9562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СВЕШТЕНИ ПРЕДМЕТИ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622" y="5159994"/>
            <a:ext cx="372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Прибор за јело</a:t>
            </a:r>
            <a:endParaRPr lang="sr-Latn-BA" sz="28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79443" y="1340264"/>
            <a:ext cx="1312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путир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2" y="1863484"/>
            <a:ext cx="3729559" cy="2797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350" y="1863084"/>
            <a:ext cx="4196952" cy="279796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0018051" y="1863084"/>
            <a:ext cx="919344" cy="321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387548" y="3578087"/>
            <a:ext cx="1245704" cy="41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802350" y="2877708"/>
            <a:ext cx="1126435" cy="563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35826" y="2354488"/>
            <a:ext cx="1559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дискос</a:t>
            </a:r>
            <a:endParaRPr lang="sr-Latn-BA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5983" y="3578087"/>
            <a:ext cx="2018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копље</a:t>
            </a:r>
          </a:p>
          <a:p>
            <a:r>
              <a:rPr lang="sr-Cyrl-RS" sz="2800" dirty="0" smtClean="0">
                <a:solidFill>
                  <a:schemeClr val="bg2">
                    <a:lumMod val="50000"/>
                  </a:schemeClr>
                </a:solidFill>
              </a:rPr>
              <a:t>кашичица</a:t>
            </a:r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 flipV="1">
            <a:off x="6594949" y="3622897"/>
            <a:ext cx="1054219" cy="4322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552580" y="5099821"/>
            <a:ext cx="269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rgbClr val="FFFF00"/>
                </a:solidFill>
              </a:rPr>
              <a:t>Свети сасуди</a:t>
            </a:r>
            <a:endParaRPr lang="sr-Latn-B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6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8" grpId="0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2323" y="491319"/>
            <a:ext cx="8816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600" dirty="0" smtClean="0">
                <a:solidFill>
                  <a:srgbClr val="FF0000"/>
                </a:solidFill>
              </a:rPr>
              <a:t>СВЕШТЕНО МЈЕСТО</a:t>
            </a:r>
            <a:endParaRPr lang="sr-Latn-BA" sz="6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6246" y="1963171"/>
            <a:ext cx="268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ХРАМ - ЦРКВА</a:t>
            </a:r>
            <a:endParaRPr lang="sr-Latn-B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Skinija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55" y="792161"/>
            <a:ext cx="9144000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4228" y="6193977"/>
            <a:ext cx="538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СКИНИЈА – шатор састанка</a:t>
            </a:r>
            <a:endParaRPr lang="sr-Latn-B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770</TotalTime>
  <Words>209</Words>
  <Application>Microsoft Office PowerPoint</Application>
  <PresentationFormat>Widescreen</PresentationFormat>
  <Paragraphs>93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Times New Roman</vt:lpstr>
      <vt:lpstr>Wingdings 3</vt:lpstr>
      <vt:lpstr>Slice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Христос</vt:lpstr>
      <vt:lpstr>Христос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Смисао постојања Цркве је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Dragan</cp:lastModifiedBy>
  <cp:revision>56</cp:revision>
  <dcterms:created xsi:type="dcterms:W3CDTF">2019-03-18T19:16:14Z</dcterms:created>
  <dcterms:modified xsi:type="dcterms:W3CDTF">2019-09-08T18:39:13Z</dcterms:modified>
</cp:coreProperties>
</file>