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4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86" r:id="rId20"/>
    <p:sldId id="288" r:id="rId21"/>
    <p:sldId id="289" r:id="rId22"/>
    <p:sldId id="287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8963A-2731-45BC-BC64-6F2F9A7CB624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0446F-6F63-4621-A6CA-03F89145D23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301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A6BBA-90FF-40A6-B325-8D8525A37276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78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EF6C7-78DC-467F-A553-6B2B1475E253}" type="slidenum">
              <a:rPr lang="en-US"/>
              <a:pPr/>
              <a:t>11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5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23370-3C38-4E44-A578-D61668D59CFD}" type="slidenum">
              <a:rPr lang="en-US"/>
              <a:pPr/>
              <a:t>12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88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572CA-DC3C-452C-A1FA-FBD83D56A12D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6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618B2-C52F-4FCE-A9E8-D84BFC1D4365}" type="slidenum">
              <a:rPr lang="en-US"/>
              <a:pPr/>
              <a:t>14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8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223CB-C087-4B56-A775-959A6B7A4B51}" type="slidenum">
              <a:rPr lang="en-US"/>
              <a:pPr/>
              <a:t>15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13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C03B6-2BB1-4F4F-9F5B-6690A642D2EA}" type="slidenum">
              <a:rPr lang="en-US"/>
              <a:pPr/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52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0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18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19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20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45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21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51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22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7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8A10C-9E01-484F-89DE-F75482469FC9}" type="slidenum">
              <a:rPr lang="en-US"/>
              <a:pPr/>
              <a:t>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8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A79E-C62E-489A-81C8-FDCD3E310A7D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7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3FB07-B1BB-4518-95F6-10DAABA20BF2}" type="slidenum">
              <a:rPr lang="en-US"/>
              <a:pPr/>
              <a:t>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1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73642-0D1C-42CE-847A-489FD129A5B5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64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F600B-32C7-4492-B87C-6376DEDDB2B1}" type="slidenum">
              <a:rPr lang="en-US"/>
              <a:pPr/>
              <a:t>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8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DB202-51FB-4046-9A69-8D676486542C}" type="slidenum">
              <a:rPr lang="en-US"/>
              <a:pPr/>
              <a:t>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2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421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09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66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204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558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335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854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795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216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319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369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8D934-B1DF-4F01-922B-F35B0412EF9E}" type="datetimeFigureOut">
              <a:rPr lang="sr-Latn-RS" smtClean="0"/>
              <a:pPr/>
              <a:t>8.9.2019.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905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ost.avi" TargetMode="External"/><Relationship Id="rId4" Type="http://schemas.openxmlformats.org/officeDocument/2006/relationships/hyperlink" Target="student%20i%20profesor%20postoji%20Bog.do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 noTextEdit="1"/>
          </p:cNvSpPr>
          <p:nvPr/>
        </p:nvSpPr>
        <p:spPr bwMode="auto">
          <a:xfrm>
            <a:off x="4870450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22907" y="2204864"/>
            <a:ext cx="8198591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Ова двојица се погледаше и одоше напоље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17001" y="3573016"/>
            <a:ext cx="7010400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Ова ситуација </a:t>
            </a:r>
            <a:r>
              <a:rPr lang="sr-Cyrl-R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наводи на размишљање </a:t>
            </a:r>
            <a:r>
              <a:rPr lang="sr-Cyrl-R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неколико ствари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66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66188" y="1314451"/>
            <a:ext cx="5564024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Људи су спремни због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ситница урадити било шта </a:t>
            </a:r>
            <a:r>
              <a:rPr lang="hu-HU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ChangeArrowheads="1" noTextEdit="1"/>
          </p:cNvSpPr>
          <p:nvPr/>
        </p:nvSpPr>
        <p:spPr bwMode="auto">
          <a:xfrm>
            <a:off x="4826000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360101" y="4407879"/>
            <a:ext cx="5424488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 су спремни и негодовати на овај свијет у коме живе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2296" name="Picture 8" descr="image0111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1"/>
            <a:ext cx="1692275" cy="169227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55" y="1059151"/>
            <a:ext cx="1503990" cy="99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64" y="1977163"/>
            <a:ext cx="2203024" cy="1557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1" r="27213"/>
          <a:stretch/>
        </p:blipFill>
        <p:spPr>
          <a:xfrm>
            <a:off x="9186150" y="411366"/>
            <a:ext cx="864096" cy="1737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74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 noTextEdit="1"/>
          </p:cNvSpPr>
          <p:nvPr/>
        </p:nvSpPr>
        <p:spPr bwMode="auto">
          <a:xfrm>
            <a:off x="5111750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90167" y="1162051"/>
            <a:ext cx="4916089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Занимљиво је како толико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вјерујемо порталима, 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Новинама, телевизији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321" name="Rectangle 9"/>
          <p:cNvSpPr>
            <a:spLocks noChangeArrowheads="1" noTextEdit="1"/>
          </p:cNvSpPr>
          <p:nvPr/>
        </p:nvSpPr>
        <p:spPr bwMode="auto">
          <a:xfrm>
            <a:off x="5021263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pic>
        <p:nvPicPr>
          <p:cNvPr id="13323" name="Picture 11" descr="image01213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1"/>
            <a:ext cx="187483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719493" y="4186934"/>
            <a:ext cx="5168658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 је зато Свето Писмо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 знаком питања о ономе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чему нас поучава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25" name="Rectangle 13"/>
          <p:cNvSpPr>
            <a:spLocks noChangeArrowheads="1" noTextEdit="1"/>
          </p:cNvSpPr>
          <p:nvPr/>
        </p:nvSpPr>
        <p:spPr bwMode="auto">
          <a:xfrm>
            <a:off x="4735513" y="229342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pic>
        <p:nvPicPr>
          <p:cNvPr id="13327" name="Picture 15" descr="image01314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2446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79577" y="1639375"/>
            <a:ext cx="4497065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Сви би да буду у рају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879977" y="3889737"/>
            <a:ext cx="4536207" cy="224676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 не и да буду милостиви, хране гладне, поје жедне, облаче наге, следју Јеванђељу..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79" y="692696"/>
            <a:ext cx="3222104" cy="2416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476358"/>
            <a:ext cx="4098032" cy="3073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5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695700" y="765176"/>
            <a:ext cx="4800600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Комично је да неко каже да вјерује у Бога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971800" y="4365625"/>
            <a:ext cx="6292850" cy="18158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замишља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Бога као некога ко треба да испуњава његове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жеље, док он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свој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живот усмјерава ка похотама и уживањима...</a:t>
            </a:r>
            <a:endParaRPr lang="sr-Cyrl-R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ChangeArrowheads="1" noTextEdit="1"/>
          </p:cNvSpPr>
          <p:nvPr/>
        </p:nvSpPr>
        <p:spPr bwMode="auto">
          <a:xfrm>
            <a:off x="4810125" y="221880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5"/>
          <a:stretch/>
        </p:blipFill>
        <p:spPr>
          <a:xfrm>
            <a:off x="3897388" y="1909725"/>
            <a:ext cx="4358853" cy="2250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44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 noTextEdit="1"/>
          </p:cNvSpPr>
          <p:nvPr/>
        </p:nvSpPr>
        <p:spPr bwMode="auto">
          <a:xfrm>
            <a:off x="4927600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81226" y="990601"/>
            <a:ext cx="4994895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Занимљиво је колико глупости шаљемо Вајбером, мејлом, СМС-м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247" name="Rectangle 7"/>
          <p:cNvSpPr>
            <a:spLocks noChangeArrowheads="1" noTextEdit="1"/>
          </p:cNvSpPr>
          <p:nvPr/>
        </p:nvSpPr>
        <p:spPr bwMode="auto">
          <a:xfrm>
            <a:off x="5278438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48189" y="2997770"/>
            <a:ext cx="6607491" cy="31085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Но, када неку поруку везану за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вјеру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треба некоме да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прослиједити</a:t>
            </a:r>
            <a:r>
              <a:rPr lang="hu-HU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hu-HU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Размишља се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какве су оне, да ли ће мо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жда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увриједити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онога коме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се шаљу...</a:t>
            </a:r>
          </a:p>
          <a:p>
            <a:r>
              <a:rPr lang="bs-Cyrl-BA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 ће мислити о нама и сл.</a:t>
            </a:r>
            <a:endParaRPr lang="sr-Cyrl-R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3" name="Picture 13" descr="image0202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203701"/>
            <a:ext cx="23780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724681"/>
            <a:ext cx="2484432" cy="191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3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 noTextEdit="1"/>
          </p:cNvSpPr>
          <p:nvPr/>
        </p:nvSpPr>
        <p:spPr bwMode="auto">
          <a:xfrm>
            <a:off x="4692650" y="244740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170554" y="1363664"/>
            <a:ext cx="8334397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 свакодневно можемо чути много шала,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некада и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неумјесних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погрдних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ријечи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итд 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177" name="Rectangle 9"/>
          <p:cNvSpPr>
            <a:spLocks noChangeArrowheads="1" noTextEdit="1"/>
          </p:cNvSpPr>
          <p:nvPr/>
        </p:nvSpPr>
        <p:spPr bwMode="auto">
          <a:xfrm>
            <a:off x="4835525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970890" y="4509121"/>
            <a:ext cx="8313737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 међу људима се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ријетко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же чути говор о Богу, а и када се он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заподјене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то је онда тихо и негде са стране....</a:t>
            </a:r>
            <a:endParaRPr lang="sr-Cyrl-R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2" name="Rectangle 14"/>
          <p:cNvSpPr>
            <a:spLocks noChangeArrowheads="1" noTextEdit="1"/>
          </p:cNvSpPr>
          <p:nvPr/>
        </p:nvSpPr>
        <p:spPr bwMode="auto">
          <a:xfrm>
            <a:off x="5272088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62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12482" y="3111501"/>
            <a:ext cx="2981329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32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Занимљиво</a:t>
            </a:r>
            <a:r>
              <a:rPr lang="en-US" sz="32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8811"/>
            <a:ext cx="12192000" cy="49940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sr-Cyrl-CS" sz="1400" dirty="0" smtClean="0"/>
              <a:t>V. 1. Јер, Хришћани се од осталих људи не разлику</a:t>
            </a:r>
            <a:r>
              <a:rPr lang="sr-Cyrl-BA" sz="1400" dirty="0" smtClean="0"/>
              <a:t>ј</a:t>
            </a:r>
            <a:r>
              <a:rPr lang="sr-Cyrl-CS" sz="1400" dirty="0" smtClean="0"/>
              <a:t>у</a:t>
            </a:r>
            <a:r>
              <a:rPr lang="sr-Cyrl-BA" sz="1400" dirty="0" smtClean="0"/>
              <a:t> н</a:t>
            </a:r>
            <a:r>
              <a:rPr lang="sr-Cyrl-CS" sz="1400" dirty="0" smtClean="0"/>
              <a:t>и земљом, ни језиком, ни одевањем (</a:t>
            </a:r>
            <a:r>
              <a:rPr lang="el-GR" sz="1400" dirty="0" smtClean="0"/>
              <a:t>εσθεσι</a:t>
            </a:r>
            <a:r>
              <a:rPr lang="sr-Cyrl-CS" sz="1400" dirty="0" smtClean="0"/>
              <a:t>). 2. Јер, нити живе у својим (посебним) градовима, нити употребљавају неки посебан дијалекат (у говору), нити воде неки посебно означен живот (</a:t>
            </a:r>
            <a:r>
              <a:rPr lang="el-GR" sz="1400" dirty="0" smtClean="0"/>
              <a:t>βιον παρασημον</a:t>
            </a:r>
            <a:r>
              <a:rPr lang="sr-Cyrl-BA" sz="1400" dirty="0" smtClean="0"/>
              <a:t>)</a:t>
            </a:r>
            <a:r>
              <a:rPr lang="sr-Cyrl-CS" sz="1400" dirty="0" smtClean="0"/>
              <a:t> 3. Њихово учење није про</a:t>
            </a:r>
            <a:r>
              <a:rPr lang="sr-Cyrl-BA" sz="1400" dirty="0" smtClean="0"/>
              <a:t>н</a:t>
            </a:r>
            <a:r>
              <a:rPr lang="sr-Cyrl-CS" sz="1400" dirty="0" smtClean="0"/>
              <a:t>ађено измишљањем људи сваштара (</a:t>
            </a:r>
            <a:r>
              <a:rPr lang="el-GR" sz="1400" dirty="0" smtClean="0"/>
              <a:t>πολυπραγμονων </a:t>
            </a:r>
            <a:r>
              <a:rPr lang="sr-Cyrl-BA" sz="1400" dirty="0" smtClean="0"/>
              <a:t>- </a:t>
            </a:r>
            <a:r>
              <a:rPr lang="sr-Cyrl-CS" sz="1400" dirty="0" smtClean="0"/>
              <a:t>ра</a:t>
            </a:r>
            <a:r>
              <a:rPr lang="sr-Cyrl-BA" sz="1400" dirty="0" smtClean="0"/>
              <a:t>д</a:t>
            </a:r>
            <a:r>
              <a:rPr lang="sr-Cyrl-CS" sz="1400" dirty="0" smtClean="0"/>
              <a:t>озналаца), нити су они, као неки други, присталице људске</a:t>
            </a:r>
            <a:r>
              <a:rPr lang="sr-Cyrl-BA" sz="1400" dirty="0" smtClean="0"/>
              <a:t> н</a:t>
            </a:r>
            <a:r>
              <a:rPr lang="sr-Cyrl-CS" sz="1400" dirty="0" smtClean="0"/>
              <a:t>ауке. 4. Они живе у јелинским и варварским градовима, како</a:t>
            </a:r>
            <a:r>
              <a:rPr lang="sr-Cyrl-BA" sz="1400" dirty="0" smtClean="0"/>
              <a:t> ј</a:t>
            </a:r>
            <a:r>
              <a:rPr lang="sr-Cyrl-CS" sz="1400" dirty="0" smtClean="0"/>
              <a:t>е свакоме пало у део, и у своме одевању и храни и осталом</a:t>
            </a:r>
            <a:r>
              <a:rPr lang="sr-Cyrl-BA" sz="1400" dirty="0" smtClean="0"/>
              <a:t> ж</a:t>
            </a:r>
            <a:r>
              <a:rPr lang="sr-Cyrl-CS" sz="1400" dirty="0" smtClean="0"/>
              <a:t>ивоту следују месним (</a:t>
            </a:r>
            <a:r>
              <a:rPr lang="sr-Cyrl-BA" sz="1400" dirty="0" smtClean="0"/>
              <a:t>- </a:t>
            </a:r>
            <a:r>
              <a:rPr lang="sr-Cyrl-CS" sz="1400" dirty="0" smtClean="0"/>
              <a:t>локалним) обичајима, али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ављују задивљујуће и заиста чудесно стање живота (и вла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ања) свога</a:t>
            </a:r>
            <a:r>
              <a:rPr lang="sr-Cyrl-CS" sz="1400" dirty="0" smtClean="0"/>
              <a:t>. 5. Живе у отаџбинама својим, али као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пролазници (</a:t>
            </a:r>
            <a:r>
              <a:rPr lang="el-GR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παροικοι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r-Cyrl-CS" sz="1400" dirty="0" smtClean="0"/>
              <a:t>. Као грађани учествују у свему, али </a:t>
            </a:r>
            <a:r>
              <a:rPr lang="sr-Cyrl-CS" sz="1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 подносе</a:t>
            </a:r>
            <a:r>
              <a:rPr lang="sr-Cyrl-CS" sz="1400" dirty="0" smtClean="0"/>
              <a:t> као</a:t>
            </a:r>
            <a:r>
              <a:rPr lang="sr-Cyrl-BA" sz="1400" dirty="0" smtClean="0"/>
              <a:t> с</a:t>
            </a:r>
            <a:r>
              <a:rPr lang="sr-Cyrl-CS" sz="1400" dirty="0" smtClean="0"/>
              <a:t>транци. Свака ту</a:t>
            </a:r>
            <a:r>
              <a:rPr lang="sr-Cyrl-BA" sz="1400" dirty="0" smtClean="0"/>
              <a:t>ђ</a:t>
            </a:r>
            <a:r>
              <a:rPr lang="sr-Cyrl-CS" sz="1400" dirty="0" smtClean="0"/>
              <a:t>ина њима је отаџбина, и свака отаџбина</a:t>
            </a:r>
            <a:r>
              <a:rPr lang="sr-Cyrl-BA" sz="1400" dirty="0" smtClean="0"/>
              <a:t> т</a:t>
            </a:r>
            <a:r>
              <a:rPr lang="sr-Cyrl-CS" sz="1400" dirty="0" smtClean="0"/>
              <a:t>уђина. 6. У брак ступају као и сви, и децу рађају, али рођену</a:t>
            </a:r>
            <a:r>
              <a:rPr lang="sr-Cyrl-BA" sz="1400" dirty="0" smtClean="0"/>
              <a:t> д</a:t>
            </a:r>
            <a:r>
              <a:rPr lang="sr-Cyrl-CS" sz="1400" dirty="0" smtClean="0"/>
              <a:t>ецу не бацају. 7. Поста</a:t>
            </a:r>
            <a:r>
              <a:rPr lang="sr-Cyrl-BA" sz="1400" dirty="0" smtClean="0"/>
              <a:t>вља</a:t>
            </a:r>
            <a:r>
              <a:rPr lang="sr-Cyrl-CS" sz="1400" dirty="0" smtClean="0"/>
              <a:t>ју заједничку (</a:t>
            </a:r>
            <a:r>
              <a:rPr lang="el-GR" sz="1400" dirty="0" smtClean="0"/>
              <a:t>κοινην</a:t>
            </a:r>
            <a:r>
              <a:rPr lang="sr-Cyrl-CS" sz="1400" dirty="0" smtClean="0"/>
              <a:t>) трпезу, али не</a:t>
            </a:r>
            <a:r>
              <a:rPr lang="sr-Cyrl-BA" sz="1400" dirty="0" smtClean="0"/>
              <a:t> и нечисту. 8.</a:t>
            </a:r>
            <a:r>
              <a:rPr lang="sr-Cyrl-CS" sz="1400" dirty="0" smtClean="0"/>
              <a:t> Бораве у телу, али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живе по телу</a:t>
            </a:r>
            <a:r>
              <a:rPr lang="sr-Cyrl-CS" sz="1400" dirty="0" smtClean="0"/>
              <a:t>.</a:t>
            </a:r>
            <a:r>
              <a:rPr lang="sr-Cyrl-BA" sz="1400" dirty="0" smtClean="0"/>
              <a:t> 9. Н</a:t>
            </a:r>
            <a:r>
              <a:rPr lang="sr-Cyrl-CS" sz="1400" dirty="0" smtClean="0"/>
              <a:t>а земљи нроводе дане, али им је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живљење на 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небу</a:t>
            </a:r>
            <a:r>
              <a:rPr lang="sr-Cyrl-BA" sz="1400" dirty="0" smtClean="0"/>
              <a:t>. 1</a:t>
            </a:r>
            <a:r>
              <a:rPr lang="sr-Cyrl-CS" sz="1400" dirty="0" smtClean="0"/>
              <a:t>0. Покорава</a:t>
            </a:r>
            <a:r>
              <a:rPr lang="sr-Cyrl-BA" sz="1400" dirty="0" smtClean="0"/>
              <a:t>ј</a:t>
            </a:r>
            <a:r>
              <a:rPr lang="sr-Cyrl-CS" sz="1400" dirty="0" smtClean="0"/>
              <a:t>у се постојећим законима, али својим</a:t>
            </a:r>
            <a:r>
              <a:rPr lang="sr-Cyrl-BA" sz="1400" dirty="0" smtClean="0"/>
              <a:t> жи</a:t>
            </a:r>
            <a:r>
              <a:rPr lang="sr-Cyrl-CS" sz="1400" dirty="0" smtClean="0"/>
              <a:t>вотом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превазилазе законе</a:t>
            </a:r>
            <a:r>
              <a:rPr lang="sr-Cyrl-CS" sz="1400" dirty="0" smtClean="0"/>
              <a:t>.</a:t>
            </a:r>
            <a:r>
              <a:rPr lang="sr-Cyrl-BA" sz="1400" dirty="0" smtClean="0"/>
              <a:t> 1</a:t>
            </a:r>
            <a:r>
              <a:rPr lang="sr-Cyrl-CS" sz="1400" dirty="0" smtClean="0"/>
              <a:t>1.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св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sr-Cyrl-BA" sz="1400" dirty="0" smtClean="0"/>
              <a:t>(љ</a:t>
            </a:r>
            <a:r>
              <a:rPr lang="sr-Cyrl-CS" sz="1400" dirty="0" smtClean="0"/>
              <a:t>уде), а сви их гоне.</a:t>
            </a:r>
            <a:r>
              <a:rPr lang="sr-Cyrl-BA" sz="1400" dirty="0" smtClean="0"/>
              <a:t> 12. презиру их, и осуђују; убијају ох, а они оживљују. 1</a:t>
            </a:r>
            <a:r>
              <a:rPr lang="sr-Cyrl-CS" sz="1400" dirty="0" smtClean="0"/>
              <a:t>3</a:t>
            </a:r>
            <a:r>
              <a:rPr lang="sr-Cyrl-BA" sz="1400" dirty="0" smtClean="0"/>
              <a:t>.</a:t>
            </a:r>
            <a:r>
              <a:rPr lang="sr-Cyrl-CS" sz="1400" dirty="0" smtClean="0"/>
              <a:t> Сиромашни су, а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многе обогаћују</a:t>
            </a:r>
            <a:r>
              <a:rPr lang="sr-Cyrl-CS" sz="1400" dirty="0" smtClean="0"/>
              <a:t>. Свега су ли</a:t>
            </a:r>
            <a:r>
              <a:rPr lang="sr-Cyrl-BA" sz="1400" dirty="0" smtClean="0"/>
              <a:t>шени, а 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свему изобилују</a:t>
            </a:r>
            <a:r>
              <a:rPr lang="sr-Cyrl-BA" sz="1400" dirty="0" smtClean="0"/>
              <a:t>. </a:t>
            </a:r>
            <a:r>
              <a:rPr lang="sr-Cyrl-CS" sz="1400" dirty="0" smtClean="0"/>
              <a:t>14. Понижавају их, а они се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понижењима прослав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ља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</a:t>
            </a:r>
            <a:r>
              <a:rPr lang="sr-Cyrl-CS" sz="1400" dirty="0" smtClean="0"/>
              <a:t>. Клеветају их, а они се показују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праведни</a:t>
            </a:r>
            <a:r>
              <a:rPr lang="sr-Cyrl-CS" sz="1400" dirty="0" smtClean="0"/>
              <a:t> (</a:t>
            </a:r>
            <a:r>
              <a:rPr lang="el-GR" sz="1400" dirty="0" smtClean="0"/>
              <a:t>δικαιουωται</a:t>
            </a:r>
            <a:r>
              <a:rPr lang="sr-Cyrl-BA" sz="1400" dirty="0" smtClean="0"/>
              <a:t>). </a:t>
            </a:r>
            <a:r>
              <a:rPr lang="sr-Cyrl-CS" sz="1400" dirty="0" smtClean="0"/>
              <a:t>15. Руже их, а они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благосиљају</a:t>
            </a:r>
            <a:r>
              <a:rPr lang="sr-Cyrl-CS" sz="1600" dirty="0" smtClean="0"/>
              <a:t>. </a:t>
            </a:r>
            <a:r>
              <a:rPr lang="sr-Cyrl-CS" sz="1400" dirty="0" smtClean="0"/>
              <a:t>Вређају их, а они 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(све) поштују</a:t>
            </a:r>
            <a:r>
              <a:rPr lang="sr-Cyrl-BA" sz="1400" dirty="0" smtClean="0"/>
              <a:t>. 1</a:t>
            </a:r>
            <a:r>
              <a:rPr lang="sr-Cyrl-CS" sz="1400" dirty="0" smtClean="0"/>
              <a:t>6. Када чине добро, кажњавају их као злочинце. А</a:t>
            </a:r>
            <a:r>
              <a:rPr lang="sr-Cyrl-BA" sz="1400" dirty="0" smtClean="0"/>
              <a:t> кад </a:t>
            </a:r>
            <a:r>
              <a:rPr lang="sr-Cyrl-CS" sz="1400" dirty="0" smtClean="0"/>
              <a:t>их муче, радују се као да живот поново добијају (</a:t>
            </a:r>
            <a:r>
              <a:rPr lang="el-GR" sz="1400" dirty="0" smtClean="0"/>
              <a:t>ως ζωοποιουμενοι </a:t>
            </a:r>
            <a:r>
              <a:rPr lang="sr-Cyrl-BA" sz="1400" dirty="0" smtClean="0"/>
              <a:t>– као оживотворавани) 1</a:t>
            </a:r>
            <a:r>
              <a:rPr lang="sr-Cyrl-CS" sz="1400" dirty="0" smtClean="0"/>
              <a:t>7. Од Јудеја нападани су као туђинци, и од Јелина </a:t>
            </a:r>
            <a:r>
              <a:rPr lang="sr-Cyrl-BA" sz="1400" dirty="0" smtClean="0"/>
              <a:t>про</a:t>
            </a:r>
            <a:r>
              <a:rPr lang="sr-Cyrl-CS" sz="1400" dirty="0" smtClean="0"/>
              <a:t>гоњени, али разлог непријатељства мрзитељи (њихов</a:t>
            </a:r>
            <a:r>
              <a:rPr lang="sr-Cyrl-BA" sz="1400" dirty="0" smtClean="0"/>
              <a:t>и) не </a:t>
            </a:r>
            <a:r>
              <a:rPr lang="sr-Cyrl-CS" sz="1400" dirty="0" smtClean="0"/>
              <a:t>могу навести.</a:t>
            </a:r>
            <a:endParaRPr lang="en-US" sz="1400" dirty="0" smtClean="0"/>
          </a:p>
          <a:p>
            <a:pPr algn="just"/>
            <a:r>
              <a:rPr lang="sr-Cyrl-CS" sz="1400" dirty="0" smtClean="0"/>
              <a:t>VI. </a:t>
            </a:r>
            <a:r>
              <a:rPr lang="sr-Cyrl-BA" sz="1400" dirty="0" smtClean="0"/>
              <a:t>1. </a:t>
            </a:r>
            <a:r>
              <a:rPr lang="sr-Cyrl-CS" sz="1400" dirty="0" smtClean="0"/>
              <a:t>И просто речено: </a:t>
            </a:r>
            <a:r>
              <a:rPr lang="sr-Cyrl-CS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 је душа у телу, то су</a:t>
            </a:r>
            <a:r>
              <a:rPr lang="sr-Cyrl-BA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</a:t>
            </a:r>
            <a:r>
              <a:rPr lang="sr-Cyrl-CS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шћани у свету</a:t>
            </a:r>
            <a:r>
              <a:rPr lang="sr-Cyrl-CS" sz="1400" dirty="0" smtClean="0"/>
              <a:t>. 2. Душа је настањена по свим удовима (= дело</a:t>
            </a:r>
            <a:r>
              <a:rPr lang="sr-Cyrl-BA" sz="1400" dirty="0" smtClean="0"/>
              <a:t>вима) те</a:t>
            </a:r>
            <a:r>
              <a:rPr lang="sr-Cyrl-CS" sz="1400" dirty="0" smtClean="0"/>
              <a:t>ла, и Хришћани су по (свим) градовима света. 3. Душа обитава у теду, али није од тела; и Хришћани бораве у свету, али нису од света. 4. Невидљива душа чувана је у видљивом телу; за Хришћане се зна да су у </a:t>
            </a:r>
            <a:r>
              <a:rPr lang="sr-Cyrl-BA" sz="1400" dirty="0" smtClean="0"/>
              <a:t>с</a:t>
            </a:r>
            <a:r>
              <a:rPr lang="sr-Cyrl-CS" sz="1400" dirty="0" smtClean="0"/>
              <a:t>вету, али њихово Богопоштовање (</a:t>
            </a:r>
            <a:r>
              <a:rPr lang="el-GR" sz="1400" dirty="0" smtClean="0"/>
              <a:t>η θεοσεβεια</a:t>
            </a:r>
            <a:r>
              <a:rPr lang="sr-Cyrl-CS" sz="1400" dirty="0" smtClean="0"/>
              <a:t>) остаје невидљиво. 5. Тело мрзи на душу и напада је мада неправедно, јер му забрањује да се задовољава насладама; и свет неправедно мрзи Хришћане, јер се (Хришћани) прот</a:t>
            </a:r>
            <a:r>
              <a:rPr lang="sr-Cyrl-BA" sz="1400" dirty="0" smtClean="0"/>
              <a:t>и</a:t>
            </a:r>
            <a:r>
              <a:rPr lang="sr-Cyrl-CS" sz="1400" dirty="0" smtClean="0"/>
              <a:t>ве страст</a:t>
            </a:r>
            <a:r>
              <a:rPr lang="sr-Cyrl-BA" sz="1400" dirty="0" smtClean="0"/>
              <a:t>и</a:t>
            </a:r>
            <a:r>
              <a:rPr lang="sr-Cyrl-CS" sz="1400" dirty="0" smtClean="0"/>
              <a:t>ма. 6. Душа тело које је мрзи воли, и његове удове; и Хришћани воле оне који их мрзе. 7. Душа је затворена у тело, али она држи (</a:t>
            </a:r>
            <a:r>
              <a:rPr lang="el-GR" sz="1400" dirty="0" smtClean="0"/>
              <a:t>συνεχει</a:t>
            </a:r>
            <a:r>
              <a:rPr lang="sr-Cyrl-BA" sz="1400" dirty="0" smtClean="0"/>
              <a:t> - </a:t>
            </a:r>
            <a:r>
              <a:rPr lang="sr-Cyrl-CS" sz="1400" i="1" dirty="0" smtClean="0"/>
              <a:t>одржава)</a:t>
            </a:r>
            <a:r>
              <a:rPr lang="sr-Cyrl-CS" sz="1400" dirty="0" smtClean="0"/>
              <a:t> тело; и Хри</a:t>
            </a:r>
            <a:r>
              <a:rPr lang="sr-Cyrl-BA" sz="1400" dirty="0" smtClean="0"/>
              <a:t>шћ</a:t>
            </a:r>
            <a:r>
              <a:rPr lang="sr-Cyrl-CS" sz="1400" dirty="0" smtClean="0"/>
              <a:t>ане држе у свету као под стражом (</a:t>
            </a:r>
            <a:r>
              <a:rPr lang="el-GR" sz="1400" dirty="0" smtClean="0"/>
              <a:t>ως εν φρουρα</a:t>
            </a:r>
            <a:r>
              <a:rPr lang="sr-Cyrl-BA" sz="1400" dirty="0" smtClean="0"/>
              <a:t> - </a:t>
            </a:r>
            <a:r>
              <a:rPr lang="sr-Cyrl-CS" sz="1400" i="1" dirty="0" smtClean="0"/>
              <a:t>као у </a:t>
            </a:r>
            <a:r>
              <a:rPr lang="sr-Cyrl-BA" sz="1400" i="1" dirty="0" smtClean="0"/>
              <a:t>т</a:t>
            </a:r>
            <a:r>
              <a:rPr lang="sr-Cyrl-CS" sz="1400" i="1" dirty="0" smtClean="0"/>
              <a:t>амници),</a:t>
            </a:r>
            <a:r>
              <a:rPr lang="sr-Cyrl-CS" sz="1400" dirty="0" smtClean="0"/>
              <a:t> али они Држе (</a:t>
            </a:r>
            <a:r>
              <a:rPr lang="el-GR" sz="1400" dirty="0" smtClean="0"/>
              <a:t>συνεχουσει</a:t>
            </a:r>
            <a:r>
              <a:rPr lang="sr-Cyrl-BA" sz="1400" dirty="0" smtClean="0"/>
              <a:t> -</a:t>
            </a:r>
            <a:r>
              <a:rPr lang="sr-Cyrl-CS" sz="1400" i="1" dirty="0" smtClean="0"/>
              <a:t>одржавају) </a:t>
            </a:r>
            <a:r>
              <a:rPr lang="sr-Cyrl-BA" sz="1400" dirty="0" smtClean="0"/>
              <a:t>свет. </a:t>
            </a:r>
            <a:r>
              <a:rPr lang="sr-Cyrl-CS" sz="1400" dirty="0" smtClean="0"/>
              <a:t>8. </a:t>
            </a:r>
            <a:r>
              <a:rPr lang="sr-Cyrl-BA" sz="1400" dirty="0" smtClean="0"/>
              <a:t>Бе</a:t>
            </a:r>
            <a:r>
              <a:rPr lang="sr-Cyrl-CS" sz="1400" dirty="0" smtClean="0"/>
              <a:t>смртна душа борави у смртном обиталишту</a:t>
            </a:r>
            <a:r>
              <a:rPr lang="sr-Cyrl-BA" sz="1400" dirty="0" smtClean="0"/>
              <a:t>; </a:t>
            </a:r>
            <a:r>
              <a:rPr lang="sr-Cyrl-CS" sz="1400" dirty="0" smtClean="0"/>
              <a:t>и Хришћа</a:t>
            </a:r>
            <a:r>
              <a:rPr lang="sr-Cyrl-BA" sz="1400" dirty="0" smtClean="0"/>
              <a:t>ни привремено бораве (</a:t>
            </a:r>
            <a:r>
              <a:rPr lang="el-GR" sz="1400" dirty="0" smtClean="0"/>
              <a:t>παροικουσιν</a:t>
            </a:r>
            <a:r>
              <a:rPr lang="sr-Cyrl-BA" sz="1400" dirty="0" smtClean="0"/>
              <a:t>) у трулежноме </a:t>
            </a:r>
            <a:r>
              <a:rPr lang="sr-Cyrl-CS" sz="1400" dirty="0" smtClean="0"/>
              <a:t>(</a:t>
            </a:r>
            <a:r>
              <a:rPr lang="sr-Cyrl-BA" sz="1400" dirty="0" smtClean="0"/>
              <a:t>- </a:t>
            </a:r>
            <a:r>
              <a:rPr lang="sr-Cyrl-BA" sz="1400" i="1" dirty="0" smtClean="0"/>
              <a:t>п</a:t>
            </a:r>
            <a:r>
              <a:rPr lang="sr-Cyrl-CS" sz="1400" i="1" dirty="0" smtClean="0"/>
              <a:t>ро</a:t>
            </a:r>
            <a:r>
              <a:rPr lang="sr-Cyrl-BA" sz="1400" i="1" dirty="0" smtClean="0"/>
              <a:t>п</a:t>
            </a:r>
            <a:r>
              <a:rPr lang="sr-Cyrl-CS" sz="1400" i="1" dirty="0" smtClean="0"/>
              <a:t>адљивом),</a:t>
            </a:r>
            <a:r>
              <a:rPr lang="sr-Cyrl-CS" sz="1400" dirty="0" smtClean="0"/>
              <a:t> очекујући на небу нетрулежност (= </a:t>
            </a:r>
            <a:r>
              <a:rPr lang="sr-Cyrl-CS" sz="1400" i="1" dirty="0" smtClean="0"/>
              <a:t>бесмр</a:t>
            </a:r>
            <a:r>
              <a:rPr lang="sr-Cyrl-BA" sz="1400" i="1" dirty="0" smtClean="0"/>
              <a:t>тност</a:t>
            </a:r>
            <a:r>
              <a:rPr lang="sr-Cyrl-CS" sz="1400" i="1" dirty="0" smtClean="0"/>
              <a:t>). </a:t>
            </a:r>
            <a:r>
              <a:rPr lang="sr-Cyrl-CS" sz="1400" dirty="0" smtClean="0"/>
              <a:t>9. Душа </a:t>
            </a:r>
            <a:r>
              <a:rPr lang="sr-Cyrl-BA" sz="1400" dirty="0" smtClean="0"/>
              <a:t>му</a:t>
            </a:r>
            <a:r>
              <a:rPr lang="sr-Cyrl-CS" sz="1400" dirty="0" smtClean="0"/>
              <a:t>чена гла</a:t>
            </a:r>
            <a:r>
              <a:rPr lang="sr-Cyrl-BA" sz="1400" dirty="0" smtClean="0"/>
              <a:t>ђ</a:t>
            </a:r>
            <a:r>
              <a:rPr lang="sr-Cyrl-CS" sz="1400" dirty="0" smtClean="0"/>
              <a:t>у (</a:t>
            </a:r>
            <a:r>
              <a:rPr lang="el-GR" sz="1400" dirty="0" smtClean="0"/>
              <a:t>κακουργουμενοη</a:t>
            </a:r>
            <a:r>
              <a:rPr lang="sr-Cyrl-CS" sz="1400" dirty="0" smtClean="0"/>
              <a:t>) и жеђу, постаје боља; и Хри</a:t>
            </a:r>
            <a:r>
              <a:rPr lang="sr-Cyrl-BA" sz="1400" dirty="0" smtClean="0"/>
              <a:t>шћ</a:t>
            </a:r>
            <a:r>
              <a:rPr lang="sr-Cyrl-CS" sz="1400" dirty="0" smtClean="0"/>
              <a:t>ани мучени</a:t>
            </a:r>
            <a:r>
              <a:rPr lang="sr-Cyrl-BA" sz="1400" dirty="0" smtClean="0"/>
              <a:t> (</a:t>
            </a:r>
            <a:r>
              <a:rPr lang="el-GR" sz="1400" dirty="0" smtClean="0"/>
              <a:t>κολαζομενοι</a:t>
            </a:r>
            <a:r>
              <a:rPr lang="sr-Cyrl-BA" sz="1400" dirty="0" smtClean="0"/>
              <a:t>)</a:t>
            </a:r>
            <a:r>
              <a:rPr lang="sr-Cyrl-CS" sz="1400" dirty="0" smtClean="0"/>
              <a:t>, постају свакодневно све бројнији.</a:t>
            </a:r>
            <a:r>
              <a:rPr lang="sr-Cyrl-BA" sz="1400" dirty="0" smtClean="0"/>
              <a:t> 1</a:t>
            </a:r>
            <a:r>
              <a:rPr lang="sr-Cyrl-CS" sz="1400" dirty="0" smtClean="0"/>
              <a:t>0. Њих је Бог поставио на тако велико (</a:t>
            </a:r>
            <a:r>
              <a:rPr lang="sr-Cyrl-BA" sz="1400" dirty="0" smtClean="0"/>
              <a:t>- </a:t>
            </a:r>
            <a:r>
              <a:rPr lang="sr-Cyrl-CS" sz="1400" i="1" dirty="0" smtClean="0"/>
              <a:t>узвишено) </a:t>
            </a:r>
            <a:r>
              <a:rPr lang="sr-Cyrl-CS" sz="1400" dirty="0" smtClean="0"/>
              <a:t>место, да им је недозвољиво (</a:t>
            </a:r>
            <a:r>
              <a:rPr lang="el-GR" sz="1400" dirty="0" smtClean="0"/>
              <a:t>ου θεμιτον</a:t>
            </a:r>
            <a:r>
              <a:rPr lang="sr-Cyrl-BA" sz="1400" dirty="0" smtClean="0"/>
              <a:t> - </a:t>
            </a:r>
            <a:r>
              <a:rPr lang="sr-Cyrl-CS" sz="1400" i="1" dirty="0" smtClean="0"/>
              <a:t>не </a:t>
            </a:r>
            <a:r>
              <a:rPr lang="sr-Cyrl-BA" sz="1400" i="1" dirty="0" smtClean="0"/>
              <a:t>п</a:t>
            </a:r>
            <a:r>
              <a:rPr lang="sr-Cyrl-CS" sz="1400" i="1" dirty="0" smtClean="0"/>
              <a:t>риличи)</a:t>
            </a:r>
            <a:r>
              <a:rPr lang="sr-Cyrl-CS" sz="1400" dirty="0" smtClean="0"/>
              <a:t> одрећи се тога.</a:t>
            </a:r>
            <a:endParaRPr lang="en-US" sz="1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44953" y="5647765"/>
            <a:ext cx="1936376" cy="4840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1400" b="1" dirty="0" smtClean="0">
                <a:solidFill>
                  <a:srgbClr val="FF0000"/>
                </a:solidFill>
              </a:rPr>
              <a:t>Посланица Догнету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41085" y="368490"/>
            <a:ext cx="8313737" cy="569386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BA" sz="2800" dirty="0" smtClean="0"/>
              <a:t>- </a:t>
            </a:r>
            <a:r>
              <a:rPr lang="sr-Latn-BA" sz="2400" dirty="0" smtClean="0"/>
              <a:t>Наша </a:t>
            </a:r>
            <a:r>
              <a:rPr lang="sr-Latn-BA" sz="2400" dirty="0"/>
              <a:t>вјера је вјера дечије радости, чистоте, лепоте...</a:t>
            </a:r>
          </a:p>
          <a:p>
            <a:r>
              <a:rPr lang="sr-Latn-BA" sz="2400" dirty="0" smtClean="0"/>
              <a:t>- Вјера </a:t>
            </a:r>
            <a:r>
              <a:rPr lang="sr-Latn-BA" sz="2400" dirty="0"/>
              <a:t>је надлогична смисленост, а не само позитивно мишљење</a:t>
            </a:r>
          </a:p>
          <a:p>
            <a:r>
              <a:rPr lang="sr-Latn-BA" sz="2400" dirty="0" smtClean="0"/>
              <a:t>- Вјера </a:t>
            </a:r>
            <a:r>
              <a:rPr lang="sr-Latn-BA" sz="2400" dirty="0"/>
              <a:t>се заснива на надлогичној смислености а не на логици поравнања</a:t>
            </a:r>
          </a:p>
          <a:p>
            <a:r>
              <a:rPr lang="sr-Latn-BA" sz="2400" dirty="0" smtClean="0"/>
              <a:t>- Вјера </a:t>
            </a:r>
            <a:r>
              <a:rPr lang="sr-Latn-BA" sz="2400" dirty="0"/>
              <a:t>осмишљава човјеков живот</a:t>
            </a:r>
          </a:p>
          <a:p>
            <a:r>
              <a:rPr lang="sr-Latn-BA" sz="2400" dirty="0"/>
              <a:t>Жива нелицемјерна вјера</a:t>
            </a:r>
          </a:p>
          <a:p>
            <a:r>
              <a:rPr lang="sr-Latn-BA" sz="2400" dirty="0" smtClean="0"/>
              <a:t>- Дивећи се </a:t>
            </a:r>
            <a:r>
              <a:rPr lang="sr-Cyrl-RS" sz="2400" dirty="0" smtClean="0"/>
              <a:t>л</a:t>
            </a:r>
            <a:r>
              <a:rPr lang="sr-Latn-BA" sz="2400" dirty="0" smtClean="0"/>
              <a:t>епоти </a:t>
            </a:r>
            <a:r>
              <a:rPr lang="sr-Latn-BA" sz="2400" dirty="0"/>
              <a:t>вере која је вековима подстицала људе на добродетељ. Свеци су надживели своје време и моћне савременике, чије име нико не спомиње, а били су страх и трепет у своје време. Ову људи које савременици нису препознавали и уважава литург и надживели су време снагом своје љубави и сијају кроз векове. Колико је љубав смислена и неистрошива у времену.</a:t>
            </a:r>
          </a:p>
          <a:p>
            <a:r>
              <a:rPr lang="sr-Latn-BA" sz="2400" dirty="0" smtClean="0"/>
              <a:t>- Оно </a:t>
            </a:r>
            <a:r>
              <a:rPr lang="sr-Latn-BA" sz="2400" dirty="0"/>
              <a:t>што око не видје, ухо не чу...Отац приремио</a:t>
            </a:r>
            <a:endParaRPr lang="sr-Cyrl-RS" sz="24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0" y="1803400"/>
            <a:ext cx="7527927" cy="24177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СВЕТО ОТКРОВЕЊЕ</a:t>
            </a:r>
          </a:p>
          <a:p>
            <a:pPr algn="ctr"/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Бог нам се јави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72955" y="204715"/>
            <a:ext cx="11627893" cy="62478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Икос </a:t>
            </a:r>
            <a:r>
              <a:rPr lang="ru-RU" dirty="0"/>
              <a:t>6</a:t>
            </a:r>
            <a:r>
              <a:rPr lang="ru-RU" dirty="0" smtClean="0"/>
              <a:t>.</a:t>
            </a:r>
          </a:p>
          <a:p>
            <a:pPr algn="just"/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>Суседи моји седе крај сунца као крај огњишта и препричавају приче о прошлим победама човека над човеком и народа над народом. Каква вам је радост, суседи моји, у томе што су точкови једнога човека прегазили његовог супарника када су точкови смрти прегазили обојицу? Ко је се од ваших јунака икада дигао испод точка смрти и овај зауставио да не гази више Божији усев живота? Зато се окренимо Јунаку над јунацима и ускликнимо: једини си Ти достојан славе и хвале, Победниче смрти; Ти си објавио смрт давши овој једину утеху пророчанством да ћеш бити у њеном царству колико и Јона у киту. Безбожници су стали на страну смрти и као савезници смрти устали против Тебе; сви су усели на точак смрти да га учине тежим да би Тебе самлели у прашини у којој спавају безразлично њихови преци с камилама, срца њихових јунака и копите њихових камила; но Ти се ниси уплашио остављености и самоће – самоћом си дисао на земљи – нит је Твоја мишица малаксала од виђења и својих пријатеља на страни својих противника. Када се точак смрти приближио Ти си га снажно ухватио и зауставио; земља се затресла и застењала од небивале такве борбе; стене су пуцале од неиздрживог притиска и гњета, сунце је изгубило сјај устрашено од невиђеног двобоја; а оне које си Ти хтео ослободити смрти несустало су помагали смрт гурајући Тебе, водећи Те, пљујући Те, засипајући Те камењем и трњем. Ко би икад помислио да смрт има толико пријатеља на земљи. И кад си пао под точак у зноју крви и агонији, безмало савладан, сви савезници смрти ликовали су над Твојим поразом, Непоражени, Но Ти си пао, Исполине, да би само боље подухватио кобни точак и изломио га: три дана задржао си га непомична и трећега дана размрскао си га у комаде, уздигао си Се до неба стојећи ногама на рушевинама точка смрти на радост и стид људи, победниче Животодавни. Зато се радују имену Твоме сви живи на небеси и сви оживљени на земљи; зато се и мој смртни живот осветљава надом на учешће у победи Твојој, Исусе слатки, слађи од свих људских нада; Исусе послушни, послушнији од свих синова људских; Исусе мучени, мученији од свих створења Твојих; Исусе, Победитељу смрти, помилуј ме! </a:t>
            </a:r>
            <a:endParaRPr lang="sr-Cyrl-RS" sz="24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08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125337" y="641444"/>
            <a:ext cx="603231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1">
            <a:spAutoFit/>
          </a:bodyPr>
          <a:lstStyle/>
          <a:p>
            <a:r>
              <a:rPr lang="sr-Latn-BA" dirty="0"/>
              <a:t>Љубав сила која обесмрћује</a:t>
            </a:r>
          </a:p>
          <a:p>
            <a:r>
              <a:rPr lang="sr-Latn-BA" dirty="0"/>
              <a:t>Љубав смислена и неистрошива у времену</a:t>
            </a:r>
          </a:p>
          <a:p>
            <a:r>
              <a:rPr lang="sr-Latn-BA" dirty="0"/>
              <a:t>Блажени чисти срцем јер ће </a:t>
            </a:r>
            <a:r>
              <a:rPr lang="sr-Latn-BA"/>
              <a:t>Бога </a:t>
            </a:r>
            <a:r>
              <a:rPr lang="sr-Latn-BA" smtClean="0"/>
              <a:t>видети</a:t>
            </a:r>
            <a:endParaRPr lang="sr-Latn-BA" dirty="0"/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2951601" y="2940909"/>
            <a:ext cx="637978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1">
            <a:spAutoFit/>
          </a:bodyPr>
          <a:lstStyle/>
          <a:p>
            <a:r>
              <a:rPr lang="sr-Latn-BA" dirty="0"/>
              <a:t> </a:t>
            </a:r>
          </a:p>
          <a:p>
            <a:r>
              <a:rPr lang="sr-Latn-BA" sz="3600" dirty="0">
                <a:solidFill>
                  <a:srgbClr val="FF0000"/>
                </a:solidFill>
              </a:rPr>
              <a:t>Вјера </a:t>
            </a:r>
            <a:r>
              <a:rPr lang="sr-Latn-BA" sz="3600" dirty="0" smtClean="0">
                <a:solidFill>
                  <a:srgbClr val="FF0000"/>
                </a:solidFill>
              </a:rPr>
              <a:t>– повјерење</a:t>
            </a:r>
            <a:r>
              <a:rPr lang="sr-Cyrl-RS" sz="3600" dirty="0" smtClean="0">
                <a:solidFill>
                  <a:srgbClr val="FF0000"/>
                </a:solidFill>
              </a:rPr>
              <a:t> из љубави</a:t>
            </a:r>
            <a:r>
              <a:rPr lang="sr-Latn-BA" sz="3600" dirty="0" smtClean="0">
                <a:solidFill>
                  <a:srgbClr val="FF0000"/>
                </a:solidFill>
              </a:rPr>
              <a:t> </a:t>
            </a:r>
            <a:endParaRPr lang="sr-Latn-BA" sz="3600" dirty="0">
              <a:solidFill>
                <a:srgbClr val="FF0000"/>
              </a:solidFill>
            </a:endParaRPr>
          </a:p>
        </p:txBody>
      </p:sp>
      <p:sp>
        <p:nvSpPr>
          <p:cNvPr id="4" name="Text Box 13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4688756" y="4848957"/>
            <a:ext cx="2905471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1">
            <a:spAutoFit/>
          </a:bodyPr>
          <a:lstStyle/>
          <a:p>
            <a:r>
              <a:rPr lang="sr-Latn-BA" dirty="0"/>
              <a:t> </a:t>
            </a:r>
            <a:r>
              <a:rPr lang="pl-PL" dirty="0" smtClean="0">
                <a:hlinkClick r:id="rId4" action="ppaction://hlinkfile"/>
              </a:rPr>
              <a:t>student i profesor postoji Bog.doc</a:t>
            </a:r>
            <a:endParaRPr lang="sr-Latn-BA" sz="2400" dirty="0"/>
          </a:p>
        </p:txBody>
      </p:sp>
      <p:sp>
        <p:nvSpPr>
          <p:cNvPr id="5" name="Text Box 13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4688755" y="5833675"/>
            <a:ext cx="2905471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1">
            <a:spAutoFit/>
          </a:bodyPr>
          <a:lstStyle/>
          <a:p>
            <a:r>
              <a:rPr lang="sr-Latn-BA" smtClean="0">
                <a:hlinkClick r:id="rId5" action="ppaction://hlinkfile"/>
              </a:rPr>
              <a:t>Most.avi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8624306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oon 4"/>
          <p:cNvSpPr/>
          <p:nvPr/>
        </p:nvSpPr>
        <p:spPr>
          <a:xfrm rot="6299869">
            <a:off x="4397521" y="-1970875"/>
            <a:ext cx="3898902" cy="10398885"/>
          </a:xfrm>
          <a:prstGeom prst="moon">
            <a:avLst>
              <a:gd name="adj" fmla="val 145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 rot="15117440">
            <a:off x="4429135" y="-1233896"/>
            <a:ext cx="3898902" cy="10398885"/>
          </a:xfrm>
          <a:prstGeom prst="moon">
            <a:avLst>
              <a:gd name="adj" fmla="val 145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60812" y="2251880"/>
            <a:ext cx="6605517" cy="25384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l-GR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ἰ</a:t>
            </a:r>
            <a:r>
              <a:rPr lang="sr-Cyrl-BA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</a:t>
            </a:r>
            <a:r>
              <a:rPr lang="sr-Cyrl-BA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sr-Cyrl-BA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</a:t>
            </a:r>
            <a:r>
              <a:rPr lang="sr-Cyrl-BA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</a:t>
            </a:r>
            <a:endParaRPr lang="en-US" sz="11500" b="1" spc="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859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351089" y="2420939"/>
            <a:ext cx="7462837" cy="18002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R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Да </a:t>
            </a:r>
            <a:r>
              <a:rPr lang="sr-Cyrl-R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ли </a:t>
            </a:r>
            <a:r>
              <a:rPr lang="sr-Cyrl-R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поб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j</a:t>
            </a:r>
            <a:r>
              <a:rPr lang="sr-Cyrl-R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ећи</a:t>
            </a:r>
            <a:r>
              <a:rPr lang="hr-H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endParaRPr lang="en-US" sz="36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Након што погледамо презентацију</a:t>
            </a:r>
            <a:r>
              <a:rPr lang="hr-H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…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5051" y="2565400"/>
            <a:ext cx="5072063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Замислимо да се ово управо сада догађа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14589" y="4010026"/>
            <a:ext cx="7362825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два човјека у чудној одјећи са прслуцима динамита на себи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ChangeArrowheads="1" noTextEdit="1"/>
          </p:cNvSpPr>
          <p:nvPr/>
        </p:nvSpPr>
        <p:spPr bwMode="auto">
          <a:xfrm>
            <a:off x="4803775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400300" y="1854200"/>
            <a:ext cx="7391400" cy="18158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Јутро је, </a:t>
            </a:r>
          </a:p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у храму је у току </a:t>
            </a:r>
            <a:r>
              <a:rPr lang="sr-Cyrl-R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Литургија</a:t>
            </a:r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Сви парохијани гледају у два непозната лица која управо улазе у храм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4104" name="Rectangle 8"/>
          <p:cNvSpPr>
            <a:spLocks noChangeArrowheads="1" noTextEdit="1"/>
          </p:cNvSpPr>
          <p:nvPr/>
        </p:nvSpPr>
        <p:spPr bwMode="auto">
          <a:xfrm>
            <a:off x="5381625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36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47901" y="2420939"/>
            <a:ext cx="8024813" cy="15081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Један од њих загалами: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Cyrl-R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Сви они који сматрају да су спремни страдати за Христа нека </a:t>
            </a:r>
            <a:r>
              <a:rPr lang="sr-Cyrl-R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остану</a:t>
            </a:r>
            <a:r>
              <a:rPr lang="hr-H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ChangeArrowheads="1" noTextEdit="1"/>
          </p:cNvSpPr>
          <p:nvPr/>
        </p:nvSpPr>
        <p:spPr bwMode="auto">
          <a:xfrm>
            <a:off x="5364163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16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38851" y="1136651"/>
            <a:ext cx="3555204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Врата храма су се заглавила </a:t>
            </a:r>
          </a:p>
          <a:p>
            <a:pPr algn="ctr"/>
            <a:r>
              <a:rPr lang="sr-Cyrl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 стампеда вјерника .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ChangeArrowheads="1" noTextEdit="1"/>
          </p:cNvSpPr>
          <p:nvPr/>
        </p:nvSpPr>
        <p:spPr bwMode="auto">
          <a:xfrm>
            <a:off x="4989513" y="221404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693234" y="3194050"/>
            <a:ext cx="3641638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 излазу похиташе и други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1" y="5105400"/>
            <a:ext cx="4746625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Већина је већ била далеко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....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56" y="573543"/>
            <a:ext cx="2728933" cy="1682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14" y="2680990"/>
            <a:ext cx="2705574" cy="1487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3"/>
          <a:stretch/>
        </p:blipFill>
        <p:spPr>
          <a:xfrm>
            <a:off x="7602498" y="4581128"/>
            <a:ext cx="2698790" cy="16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50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16275" y="2781301"/>
            <a:ext cx="5975350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 око стотињак </a:t>
            </a:r>
            <a:r>
              <a:rPr lang="sr-Cyrl-R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остало </a:t>
            </a:r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је само десетак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08213" y="2781301"/>
            <a:ext cx="7696200" cy="15081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Погледавши у збуњеног свештеника рече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Cyrl-R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Добро је ово оче, ослободио сам те изгледа од лицимјера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 noTextEdit="1"/>
          </p:cNvSpPr>
          <p:nvPr/>
        </p:nvSpPr>
        <p:spPr bwMode="auto">
          <a:xfrm>
            <a:off x="5429250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1270" name="Rectangle 6"/>
          <p:cNvSpPr>
            <a:spLocks noChangeArrowheads="1" noTextEdit="1"/>
          </p:cNvSpPr>
          <p:nvPr/>
        </p:nvSpPr>
        <p:spPr bwMode="auto">
          <a:xfrm>
            <a:off x="5395913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35768" y="4437064"/>
            <a:ext cx="7536358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hr-H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Сада можеш наставити </a:t>
            </a:r>
            <a:r>
              <a:rPr lang="sr-Cyrl-R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sr-Cyrl-RS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Литургијом</a:t>
            </a:r>
            <a:r>
              <a:rPr lang="sr-Cyrl-R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sr-Cyrl-R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Желим ти угодан дан!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432175" y="908051"/>
            <a:ext cx="5475288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Један од терориста погледа око себе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3" grpId="0" animBg="1"/>
      <p:bldP spid="112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1264</Words>
  <Application>Microsoft Office PowerPoint</Application>
  <PresentationFormat>Widescreen</PresentationFormat>
  <Paragraphs>86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Alienware</dc:creator>
  <cp:lastModifiedBy>Dragan</cp:lastModifiedBy>
  <cp:revision>120</cp:revision>
  <dcterms:created xsi:type="dcterms:W3CDTF">2016-07-17T08:28:49Z</dcterms:created>
  <dcterms:modified xsi:type="dcterms:W3CDTF">2019-09-08T16:28:07Z</dcterms:modified>
</cp:coreProperties>
</file>