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2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agan" initials="D" lastIdx="1" clrIdx="0">
    <p:extLst>
      <p:ext uri="{19B8F6BF-5375-455C-9EA6-DF929625EA0E}">
        <p15:presenceInfo xmlns:p15="http://schemas.microsoft.com/office/powerpoint/2012/main" userId="Drag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22T10:02:09.699" idx="1">
    <p:pos x="3790" y="183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8349" y="1871131"/>
            <a:ext cx="7418231" cy="1515533"/>
          </a:xfrm>
        </p:spPr>
        <p:txBody>
          <a:bodyPr/>
          <a:lstStyle/>
          <a:p>
            <a:r>
              <a:rPr lang="ru-RU" sz="3600" dirty="0"/>
              <a:t>6. ПУТОВАЊА СВЕТОГ САВЕ И ЊЕГОВА</a:t>
            </a:r>
            <a:br>
              <a:rPr lang="ru-RU" sz="3600" dirty="0"/>
            </a:br>
            <a:r>
              <a:rPr lang="ru-RU" sz="3600" dirty="0"/>
              <a:t>СМРТ У ТРНОВУ</a:t>
            </a:r>
            <a:endParaRPr lang="sr-Latn-R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6488" y="5885642"/>
            <a:ext cx="6815669" cy="1320802"/>
          </a:xfrm>
        </p:spPr>
        <p:txBody>
          <a:bodyPr/>
          <a:lstStyle/>
          <a:p>
            <a:r>
              <a:rPr lang="sr-Cyrl-RS" dirty="0" smtClean="0"/>
              <a:t>Припремио </a:t>
            </a:r>
            <a:r>
              <a:rPr lang="sr-Cyrl-RS" dirty="0" err="1" smtClean="0"/>
              <a:t>вјероучитељ</a:t>
            </a:r>
            <a:r>
              <a:rPr lang="sr-Cyrl-RS" dirty="0" smtClean="0"/>
              <a:t> Драган Ђурић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964" y="3502195"/>
            <a:ext cx="3481875" cy="187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92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778" y="698499"/>
            <a:ext cx="6081816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Упокојење Светог Саве и његови најзначајнији насљедници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5699" y="2491108"/>
            <a:ext cx="4718304" cy="576262"/>
          </a:xfrm>
        </p:spPr>
        <p:txBody>
          <a:bodyPr/>
          <a:lstStyle/>
          <a:p>
            <a:r>
              <a:rPr lang="sr-Cyrl-RS" dirty="0" smtClean="0"/>
              <a:t>ТРНОВО, БУГАРСКА</a:t>
            </a:r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399" y="3067370"/>
            <a:ext cx="5826617" cy="3101610"/>
          </a:xfrm>
        </p:spPr>
        <p:txBody>
          <a:bodyPr>
            <a:noAutofit/>
          </a:bodyPr>
          <a:lstStyle/>
          <a:p>
            <a:r>
              <a:rPr lang="ru-RU" sz="3600" dirty="0"/>
              <a:t>У Трнову се Свети Сава </a:t>
            </a:r>
            <a:r>
              <a:rPr lang="ru-RU" sz="3600" dirty="0" smtClean="0"/>
              <a:t>упокојио </a:t>
            </a:r>
            <a:r>
              <a:rPr lang="ru-RU" sz="3600" dirty="0"/>
              <a:t>27. јануара по новом </a:t>
            </a:r>
            <a:r>
              <a:rPr lang="ru-RU" sz="3600" dirty="0" smtClean="0"/>
              <a:t>календару </a:t>
            </a:r>
            <a:r>
              <a:rPr lang="ru-RU" sz="3600" dirty="0"/>
              <a:t>1236. године, уз </a:t>
            </a:r>
            <a:r>
              <a:rPr lang="ru-RU" sz="3600" dirty="0" smtClean="0"/>
              <a:t>посљедње </a:t>
            </a:r>
            <a:r>
              <a:rPr lang="ru-RU" sz="3600" dirty="0"/>
              <a:t>ријечи: „Слава Богу за све.“</a:t>
            </a:r>
            <a:endParaRPr lang="sr-Latn-R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469792" y="594710"/>
            <a:ext cx="3854185" cy="569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789128"/>
            <a:ext cx="10141041" cy="89800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Црква </a:t>
            </a:r>
            <a:r>
              <a:rPr lang="ru-RU" sz="3200" b="1" dirty="0"/>
              <a:t>Светих Четрдесеторице мученика у </a:t>
            </a:r>
            <a:r>
              <a:rPr lang="ru-RU" sz="3200" b="1" dirty="0" smtClean="0"/>
              <a:t>Трнову</a:t>
            </a:r>
            <a:endParaRPr lang="sr-Latn-RS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1931831"/>
            <a:ext cx="6241816" cy="4134118"/>
          </a:xfrm>
        </p:spPr>
        <p:txBody>
          <a:bodyPr>
            <a:noAutofit/>
          </a:bodyPr>
          <a:lstStyle/>
          <a:p>
            <a:r>
              <a:rPr lang="ru-RU" sz="3200" dirty="0"/>
              <a:t>Сахрањен је уз највеће </a:t>
            </a:r>
            <a:r>
              <a:rPr lang="ru-RU" sz="3200" dirty="0" smtClean="0"/>
              <a:t>почасти у </a:t>
            </a:r>
            <a:r>
              <a:rPr lang="ru-RU" sz="3200" dirty="0"/>
              <a:t>цркви Светих </a:t>
            </a:r>
            <a:r>
              <a:rPr lang="ru-RU" sz="3200" dirty="0" smtClean="0"/>
              <a:t>Четрдесеторице мученика </a:t>
            </a:r>
            <a:r>
              <a:rPr lang="ru-RU" sz="3200" dirty="0"/>
              <a:t>у Трнову. Његове </a:t>
            </a:r>
            <a:r>
              <a:rPr lang="ru-RU" sz="3200" dirty="0" smtClean="0"/>
              <a:t>Свете мошти </a:t>
            </a:r>
            <a:r>
              <a:rPr lang="ru-RU" sz="3200" dirty="0"/>
              <a:t>у Србију је пренио </a:t>
            </a:r>
            <a:r>
              <a:rPr lang="ru-RU" sz="3200" dirty="0" smtClean="0"/>
              <a:t>његов синовац </a:t>
            </a:r>
            <a:r>
              <a:rPr lang="ru-RU" sz="3200" dirty="0"/>
              <a:t>краљ Владислав и </a:t>
            </a:r>
            <a:r>
              <a:rPr lang="ru-RU" sz="3200" dirty="0" smtClean="0"/>
              <a:t>положио </a:t>
            </a:r>
            <a:r>
              <a:rPr lang="ru-RU" sz="3200" dirty="0"/>
              <a:t>у гроб у цркви </a:t>
            </a:r>
            <a:r>
              <a:rPr lang="ru-RU" sz="3200" dirty="0" smtClean="0"/>
              <a:t>манастира Милешеве</a:t>
            </a:r>
            <a:r>
              <a:rPr lang="ru-RU" sz="3200" dirty="0"/>
              <a:t>, своје задужбине.</a:t>
            </a:r>
            <a:endParaRPr lang="sr-Latn-R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888" y="2343954"/>
            <a:ext cx="4052552" cy="30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3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603122" cy="1303867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ПРЕНОС МОШТИЈУ</a:t>
            </a:r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8490" y="2537138"/>
            <a:ext cx="5382180" cy="3338730"/>
          </a:xfrm>
        </p:spPr>
        <p:txBody>
          <a:bodyPr>
            <a:noAutofit/>
          </a:bodyPr>
          <a:lstStyle/>
          <a:p>
            <a:r>
              <a:rPr lang="ru-RU" dirty="0"/>
              <a:t>Први насљедник Светог </a:t>
            </a:r>
            <a:r>
              <a:rPr lang="ru-RU" dirty="0" smtClean="0"/>
              <a:t>Саве на </a:t>
            </a:r>
            <a:r>
              <a:rPr lang="ru-RU" dirty="0"/>
              <a:t>трону архиепископа српских био је Свети Арсеније </a:t>
            </a:r>
            <a:r>
              <a:rPr lang="sr-Latn-RS" dirty="0"/>
              <a:t>I </a:t>
            </a:r>
            <a:r>
              <a:rPr lang="ru-RU" dirty="0"/>
              <a:t>Сремац (1234 – 1263), значајан по томе што </a:t>
            </a:r>
            <a:r>
              <a:rPr lang="ru-RU" dirty="0" smtClean="0"/>
              <a:t>је у </a:t>
            </a:r>
            <a:r>
              <a:rPr lang="ru-RU" dirty="0"/>
              <a:t>договору са краљем Урошом </a:t>
            </a:r>
            <a:r>
              <a:rPr lang="sr-Latn-RS" dirty="0"/>
              <a:t>I (1243 – 1276) </a:t>
            </a:r>
            <a:r>
              <a:rPr lang="ru-RU" dirty="0"/>
              <a:t>пренио сједиште </a:t>
            </a:r>
            <a:r>
              <a:rPr lang="ru-RU" dirty="0" smtClean="0"/>
              <a:t>српске архиепископије </a:t>
            </a:r>
            <a:r>
              <a:rPr lang="ru-RU" dirty="0"/>
              <a:t>из манастира Жиче у Пећ у цркву Светих </a:t>
            </a:r>
            <a:r>
              <a:rPr lang="ru-RU" dirty="0" smtClean="0"/>
              <a:t>Апостола, своју </a:t>
            </a:r>
            <a:r>
              <a:rPr lang="ru-RU" dirty="0"/>
              <a:t>задужбину, гдје му данас почивају св. мошти.</a:t>
            </a:r>
            <a:endParaRPr lang="sr-Latn-R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98490" y="739580"/>
            <a:ext cx="1480935" cy="17889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700" y="2039215"/>
            <a:ext cx="5474581" cy="411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1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1228" y="1613646"/>
            <a:ext cx="7475806" cy="852279"/>
          </a:xfrm>
        </p:spPr>
        <p:txBody>
          <a:bodyPr/>
          <a:lstStyle/>
          <a:p>
            <a:r>
              <a:rPr lang="sr-Cyrl-RS" dirty="0" smtClean="0"/>
              <a:t>КВИЗ – </a:t>
            </a:r>
            <a:r>
              <a:rPr lang="sr-Cyrl-RS" sz="3200" dirty="0" smtClean="0"/>
              <a:t>шта смо сазнали ДАНАС</a:t>
            </a:r>
            <a:endParaRPr lang="sr-Latn-R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1228" y="2627290"/>
            <a:ext cx="7302321" cy="2743201"/>
          </a:xfrm>
        </p:spPr>
        <p:txBody>
          <a:bodyPr>
            <a:normAutofit/>
          </a:bodyPr>
          <a:lstStyle/>
          <a:p>
            <a:r>
              <a:rPr lang="sr-Cyrl-RS" b="1" dirty="0" smtClean="0"/>
              <a:t>ПРАВИЛА КВИЗА:</a:t>
            </a:r>
          </a:p>
          <a:p>
            <a:pPr marL="457200" indent="-457200">
              <a:buAutoNum type="arabicPeriod"/>
            </a:pPr>
            <a:r>
              <a:rPr lang="sr-Cyrl-RS" dirty="0" smtClean="0"/>
              <a:t>Одговоре пишете на папиру</a:t>
            </a:r>
          </a:p>
          <a:p>
            <a:pPr marL="457200" indent="-457200">
              <a:buAutoNum type="arabicPeriod"/>
            </a:pPr>
            <a:r>
              <a:rPr lang="sr-Cyrl-RS" dirty="0" smtClean="0"/>
              <a:t>Сачекате да </a:t>
            </a:r>
            <a:r>
              <a:rPr lang="sr-Cyrl-RS" dirty="0" err="1" smtClean="0"/>
              <a:t>вријеме</a:t>
            </a:r>
            <a:r>
              <a:rPr lang="sr-Cyrl-RS" dirty="0" smtClean="0"/>
              <a:t> истекне (30 секунди)</a:t>
            </a:r>
          </a:p>
          <a:p>
            <a:pPr marL="457200" indent="-457200">
              <a:buAutoNum type="arabicPeriod"/>
            </a:pPr>
            <a:r>
              <a:rPr lang="sr-Cyrl-RS" dirty="0" smtClean="0"/>
              <a:t>Када </a:t>
            </a:r>
            <a:r>
              <a:rPr lang="sr-Cyrl-RS" dirty="0" err="1" smtClean="0"/>
              <a:t>вјероучитељ</a:t>
            </a:r>
            <a:r>
              <a:rPr lang="sr-Cyrl-RS" dirty="0" smtClean="0"/>
              <a:t> каже да је </a:t>
            </a:r>
            <a:r>
              <a:rPr lang="sr-Cyrl-RS" dirty="0" err="1" smtClean="0"/>
              <a:t>вријеме</a:t>
            </a:r>
            <a:r>
              <a:rPr lang="sr-Cyrl-RS" dirty="0" smtClean="0"/>
              <a:t> истекло ПОДИГНИТЕ ПАПИР</a:t>
            </a:r>
          </a:p>
          <a:p>
            <a:pPr marL="457200" indent="-457200">
              <a:buAutoNum type="arabicPeriod"/>
            </a:pPr>
            <a:r>
              <a:rPr lang="sr-Cyrl-RS" dirty="0" smtClean="0"/>
              <a:t>Најбоља група добија ОЦЈЕНУ 5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4532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1.48148E-6 L -1.04167E-6 -0.07222 " pathEditMode="relative" rAng="0" ptsTypes="AA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/>
              <a:t>1. Када је Сава је у Жичи крунисао Стефановог сина Радослава?</a:t>
            </a:r>
            <a:r>
              <a:rPr lang="sr-Cyrl-RS" sz="5400" dirty="0" smtClean="0"/>
              <a:t>?</a:t>
            </a:r>
            <a:endParaRPr lang="sr-Latn-R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2138082" y="3496234"/>
            <a:ext cx="3133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/>
              <a:t>А) 1220.</a:t>
            </a:r>
            <a:endParaRPr lang="sr-Latn-R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397188" y="4370294"/>
            <a:ext cx="1896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Б) 1226.</a:t>
            </a:r>
            <a:endParaRPr lang="sr-Latn-R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409329" y="4921624"/>
            <a:ext cx="2891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В) 1228.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200570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128" y="1236372"/>
            <a:ext cx="9609666" cy="2478825"/>
          </a:xfrm>
        </p:spPr>
        <p:txBody>
          <a:bodyPr>
            <a:normAutofit fontScale="90000"/>
          </a:bodyPr>
          <a:lstStyle/>
          <a:p>
            <a:r>
              <a:rPr lang="sr-Latn-RS" dirty="0"/>
              <a:t/>
            </a:r>
            <a:br>
              <a:rPr lang="sr-Latn-RS" dirty="0"/>
            </a:br>
            <a:r>
              <a:rPr lang="sr-Cyrl-RS" dirty="0" smtClean="0"/>
              <a:t>2. </a:t>
            </a:r>
            <a:r>
              <a:rPr lang="ru-RU" dirty="0"/>
              <a:t>Подигао је у Акону манастир Светог Георгија, као прихватилиште за српске ходочаснике, и манастир Светог Јована Богослова на Сиону.</a:t>
            </a:r>
            <a:br>
              <a:rPr lang="ru-RU" dirty="0"/>
            </a:b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2120216" y="5410557"/>
            <a:ext cx="3733801" cy="612589"/>
          </a:xfrm>
        </p:spPr>
        <p:txBody>
          <a:bodyPr>
            <a:normAutofit lnSpcReduction="10000"/>
          </a:bodyPr>
          <a:lstStyle/>
          <a:p>
            <a:r>
              <a:rPr lang="sr-Cyrl-RS" sz="3600" dirty="0" smtClean="0"/>
              <a:t>ТАЧНО</a:t>
            </a:r>
            <a:endParaRPr lang="sr-Latn-R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547202" y="5307526"/>
            <a:ext cx="4087411" cy="612589"/>
          </a:xfrm>
        </p:spPr>
        <p:txBody>
          <a:bodyPr>
            <a:noAutofit/>
          </a:bodyPr>
          <a:lstStyle/>
          <a:p>
            <a:r>
              <a:rPr lang="sr-Cyrl-RS" sz="3600" dirty="0" smtClean="0"/>
              <a:t>НЕТАЧНО</a:t>
            </a:r>
            <a:endParaRPr lang="sr-Latn-RS" sz="3600" dirty="0"/>
          </a:p>
        </p:txBody>
      </p:sp>
    </p:spTree>
    <p:extLst>
      <p:ext uri="{BB962C8B-B14F-4D97-AF65-F5344CB8AC3E}">
        <p14:creationId xmlns:p14="http://schemas.microsoft.com/office/powerpoint/2010/main" val="180143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3.</a:t>
            </a:r>
            <a:r>
              <a:rPr lang="ru-RU" dirty="0"/>
              <a:t> Године 1229. Сава се у Будви укрцао у лађу и кренуо према Јерусалиму. У Јерусалиму је свечано дочекан од патријарха </a:t>
            </a:r>
            <a:r>
              <a:rPr lang="ru-RU" dirty="0" smtClean="0"/>
              <a:t>Игњатија </a:t>
            </a:r>
            <a:r>
              <a:rPr lang="ru-RU" dirty="0"/>
              <a:t>и народа. 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1936376" y="3872753"/>
            <a:ext cx="345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/>
              <a:t>ТАЧНО</a:t>
            </a:r>
            <a:endParaRPr lang="sr-Latn-R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983941" y="3872753"/>
            <a:ext cx="400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/>
              <a:t>НЕТАЧНО</a:t>
            </a:r>
            <a:endParaRPr lang="sr-Latn-RS" sz="3600" dirty="0"/>
          </a:p>
        </p:txBody>
      </p:sp>
    </p:spTree>
    <p:extLst>
      <p:ext uri="{BB962C8B-B14F-4D97-AF65-F5344CB8AC3E}">
        <p14:creationId xmlns:p14="http://schemas.microsoft.com/office/powerpoint/2010/main" val="338172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4.</a:t>
            </a:r>
            <a:r>
              <a:rPr lang="ru-RU"/>
              <a:t> С</a:t>
            </a:r>
            <a:r>
              <a:rPr lang="ru-RU" smtClean="0"/>
              <a:t>рпска </a:t>
            </a:r>
            <a:r>
              <a:rPr lang="ru-RU" dirty="0"/>
              <a:t>властела одлучи да са престола збаци Радослава и на престо доведе његовог брата Владислава, зета бугарског цара </a:t>
            </a:r>
            <a:r>
              <a:rPr lang="ru-RU" dirty="0" smtClean="0"/>
              <a:t>Јована__________</a:t>
            </a:r>
            <a:r>
              <a:rPr lang="sr-Cyrl-RS" dirty="0" smtClean="0"/>
              <a:t>?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3" y="3590365"/>
            <a:ext cx="3841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А) ИБСЕНА</a:t>
            </a:r>
            <a:endParaRPr lang="sr-Latn-R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163671" y="4276165"/>
            <a:ext cx="3711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Б) АРСЕНА</a:t>
            </a:r>
            <a:endParaRPr lang="sr-Latn-R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404411" y="5123329"/>
            <a:ext cx="3070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В) АСЕНА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428599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5.</a:t>
            </a:r>
            <a:r>
              <a:rPr lang="ru-RU" dirty="0"/>
              <a:t> Сава је у </a:t>
            </a:r>
            <a:r>
              <a:rPr lang="ru-RU" dirty="0" smtClean="0"/>
              <a:t>_________крунисао </a:t>
            </a:r>
            <a:r>
              <a:rPr lang="ru-RU" dirty="0"/>
              <a:t>његовог сина Радослава 1228. године, а затим се почео спремати за одлазак у Свету Земљу . </a:t>
            </a:r>
            <a:r>
              <a:rPr lang="sr-Cyrl-RS" dirty="0" smtClean="0"/>
              <a:t>?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1707776" y="3576918"/>
            <a:ext cx="3240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А)  Студеници</a:t>
            </a:r>
            <a:endParaRPr lang="sr-Latn-R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047565" y="4262718"/>
            <a:ext cx="3227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Б) </a:t>
            </a:r>
            <a:r>
              <a:rPr lang="sr-Cyrl-RS" sz="3200" dirty="0" err="1" smtClean="0"/>
              <a:t>Жичи</a:t>
            </a:r>
            <a:endParaRPr lang="sr-Latn-R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180729" y="4961965"/>
            <a:ext cx="2891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В) Милешеви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67355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6.</a:t>
            </a:r>
            <a:r>
              <a:rPr lang="ru-RU" dirty="0"/>
              <a:t> Сава </a:t>
            </a:r>
            <a:r>
              <a:rPr lang="ru-RU" dirty="0" smtClean="0"/>
              <a:t>је 1234</a:t>
            </a:r>
            <a:r>
              <a:rPr lang="ru-RU" dirty="0"/>
              <a:t>. године крунисао Владислава у Жичи, а Радослава је замонашио у Студеници давши му монашко </a:t>
            </a:r>
            <a:r>
              <a:rPr lang="ru-RU" dirty="0" smtClean="0"/>
              <a:t>име ...? 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746595" y="3757991"/>
            <a:ext cx="4370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А) ЈОВАН</a:t>
            </a:r>
            <a:endParaRPr lang="sr-Latn-R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675964" y="4671622"/>
            <a:ext cx="4477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Б) СИМОН</a:t>
            </a:r>
            <a:endParaRPr lang="sr-Latn-R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06850" y="5646808"/>
            <a:ext cx="423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В) СТЕФАН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119389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Прво поклоничко путовање Светог Саве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Послије упокојења краља </a:t>
            </a:r>
            <a:r>
              <a:rPr lang="ru-RU" sz="2800" dirty="0" smtClean="0"/>
              <a:t>Стефана Првовјенчаног </a:t>
            </a:r>
            <a:r>
              <a:rPr lang="ru-RU" sz="2800" dirty="0"/>
              <a:t>Сава је у Жичи </a:t>
            </a:r>
            <a:r>
              <a:rPr lang="ru-RU" sz="2800" dirty="0" smtClean="0"/>
              <a:t>крунисао његовог </a:t>
            </a:r>
            <a:r>
              <a:rPr lang="ru-RU" sz="2800" dirty="0"/>
              <a:t>сина Радослава 1228. године, </a:t>
            </a:r>
            <a:r>
              <a:rPr lang="ru-RU" sz="2800" dirty="0" smtClean="0"/>
              <a:t>а затим </a:t>
            </a:r>
            <a:r>
              <a:rPr lang="ru-RU" sz="2800" dirty="0"/>
              <a:t>се почео спремати за одлазак </a:t>
            </a:r>
            <a:r>
              <a:rPr lang="ru-RU" sz="2800" dirty="0" smtClean="0"/>
              <a:t>у Свету </a:t>
            </a:r>
            <a:r>
              <a:rPr lang="ru-RU" sz="2800" dirty="0"/>
              <a:t>Земљу – Палестину.</a:t>
            </a:r>
            <a:endParaRPr lang="sr-Latn-R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0777" y="2051224"/>
            <a:ext cx="2381250" cy="3181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5307529"/>
            <a:ext cx="2932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Краљ Радослав - Фреска </a:t>
            </a:r>
            <a:r>
              <a:rPr lang="ru-RU" dirty="0"/>
              <a:t>из манастирске цркве у </a:t>
            </a:r>
            <a:r>
              <a:rPr lang="ru-RU" dirty="0" smtClean="0"/>
              <a:t>Милешеви, око </a:t>
            </a:r>
            <a:r>
              <a:rPr lang="ru-RU" dirty="0"/>
              <a:t>1234. године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20598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41" y="879101"/>
            <a:ext cx="9861174" cy="1303867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7.</a:t>
            </a:r>
            <a:r>
              <a:rPr lang="ru-RU" dirty="0"/>
              <a:t> За </a:t>
            </a:r>
            <a:r>
              <a:rPr lang="ru-RU" dirty="0" smtClean="0"/>
              <a:t>манастир Светог Саве Освећеног  </a:t>
            </a:r>
            <a:r>
              <a:rPr lang="ru-RU" dirty="0"/>
              <a:t>нашег Саву је везивало и једно пророчанство које је изрекао сам Свети Сава Освећени још </a:t>
            </a:r>
            <a:r>
              <a:rPr lang="ru-RU" dirty="0" smtClean="0"/>
              <a:t>у ...?</a:t>
            </a:r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1465729" y="3509682"/>
            <a:ext cx="345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А) 7.вијеку</a:t>
            </a:r>
            <a:endParaRPr lang="sr-Latn-R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141693" y="4235823"/>
            <a:ext cx="3455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/>
              <a:t>Б) </a:t>
            </a:r>
            <a:r>
              <a:rPr lang="sr-Cyrl-RS" sz="3200" dirty="0" smtClean="0"/>
              <a:t>6.вијеку  </a:t>
            </a:r>
            <a:endParaRPr lang="sr-Latn-R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647961" y="5108178"/>
            <a:ext cx="3899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В) 5.вијеку   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63714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953" y="712694"/>
            <a:ext cx="10448365" cy="1573305"/>
          </a:xfrm>
        </p:spPr>
        <p:txBody>
          <a:bodyPr>
            <a:normAutofit/>
          </a:bodyPr>
          <a:lstStyle/>
          <a:p>
            <a:r>
              <a:rPr lang="sr-Cyrl-RS" dirty="0" smtClean="0"/>
              <a:t>8.</a:t>
            </a:r>
            <a:r>
              <a:rPr lang="ru-RU" dirty="0"/>
              <a:t> У Трнову се Свети Сава упокојио 27. јануара по новом календару </a:t>
            </a:r>
            <a:r>
              <a:rPr lang="ru-RU" dirty="0" smtClean="0"/>
              <a:t>----</a:t>
            </a:r>
            <a:r>
              <a:rPr lang="sr-Cyrl-RS" dirty="0" smtClean="0"/>
              <a:t>?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1290918" y="3469340"/>
            <a:ext cx="2918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А) 1236.</a:t>
            </a:r>
            <a:endParaRPr lang="sr-Latn-R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12341" y="4074459"/>
            <a:ext cx="392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Б) 1237.</a:t>
            </a:r>
            <a:endParaRPr lang="sr-Latn-R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597588" y="4921624"/>
            <a:ext cx="3859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В</a:t>
            </a:r>
            <a:r>
              <a:rPr lang="sr-Cyrl-RS" sz="3200" smtClean="0"/>
              <a:t>) 1235.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240890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91083" cy="140053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9.</a:t>
            </a:r>
            <a:r>
              <a:rPr lang="ru-RU" dirty="0"/>
              <a:t> </a:t>
            </a:r>
            <a:r>
              <a:rPr lang="ru-RU" dirty="0" smtClean="0"/>
              <a:t>Сава је на поклон добио двије иконе. Једна </a:t>
            </a:r>
            <a:r>
              <a:rPr lang="ru-RU" dirty="0"/>
              <a:t>од икона била је Богородица Тројеручица, а друга </a:t>
            </a:r>
            <a:r>
              <a:rPr lang="ru-RU" dirty="0" smtClean="0"/>
              <a:t>Богородица ...? 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1196788" y="3146612"/>
            <a:ext cx="2944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А) </a:t>
            </a:r>
            <a:r>
              <a:rPr lang="sr-Cyrl-RS" sz="2400" dirty="0" err="1" smtClean="0"/>
              <a:t>Млекопитатељница</a:t>
            </a:r>
            <a:endParaRPr lang="sr-Latn-R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579191" y="3977609"/>
            <a:ext cx="3792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Б) </a:t>
            </a:r>
            <a:r>
              <a:rPr lang="sr-Cyrl-RS" sz="2400" dirty="0" err="1" smtClean="0"/>
              <a:t>Хранитељница</a:t>
            </a:r>
            <a:endParaRPr lang="sr-Latn-R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38483" y="4611416"/>
            <a:ext cx="264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В) </a:t>
            </a:r>
            <a:r>
              <a:rPr lang="sr-Cyrl-RS" sz="2400" dirty="0" err="1" smtClean="0"/>
              <a:t>Млијекопијница</a:t>
            </a:r>
            <a:r>
              <a:rPr lang="sr-Cyrl-RS" sz="2400" dirty="0" smtClean="0"/>
              <a:t> </a:t>
            </a:r>
            <a:endParaRPr lang="sr-Latn-R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952128" y="5257800"/>
            <a:ext cx="3944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Г) </a:t>
            </a:r>
            <a:r>
              <a:rPr lang="sr-Cyrl-RS" sz="2400" dirty="0" err="1" smtClean="0"/>
              <a:t>Дарохранилица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335846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41" y="879101"/>
            <a:ext cx="9861174" cy="1303867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10</a:t>
            </a:r>
            <a:r>
              <a:rPr lang="sr-Cyrl-RS" dirty="0" smtClean="0"/>
              <a:t>.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smtClean="0"/>
              <a:t>манастир Светог Саве Освећеног  </a:t>
            </a:r>
            <a:r>
              <a:rPr lang="ru-RU" dirty="0"/>
              <a:t>нашег Саву је везивало и једно пророчанство које је изрекао сам Свети Сава Освећени још </a:t>
            </a:r>
            <a:r>
              <a:rPr lang="ru-RU" dirty="0" smtClean="0"/>
              <a:t>у ...?</a:t>
            </a:r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1465729" y="3509682"/>
            <a:ext cx="345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А) 7.вијеку</a:t>
            </a:r>
            <a:endParaRPr lang="sr-Latn-R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141693" y="4235823"/>
            <a:ext cx="3455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/>
              <a:t>Б) </a:t>
            </a:r>
            <a:r>
              <a:rPr lang="sr-Cyrl-RS" sz="3200" dirty="0" smtClean="0"/>
              <a:t>6.вијеку  </a:t>
            </a:r>
            <a:endParaRPr lang="sr-Latn-R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647961" y="5108178"/>
            <a:ext cx="3899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В) 5.вијеку   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261716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982132"/>
            <a:ext cx="10838329" cy="1303867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11. </a:t>
            </a:r>
            <a:r>
              <a:rPr lang="ru-RU" dirty="0" smtClean="0"/>
              <a:t>Која држава избила </a:t>
            </a:r>
            <a:r>
              <a:rPr lang="ru-RU" dirty="0"/>
              <a:t>у први план међу балканским државама</a:t>
            </a:r>
            <a:r>
              <a:rPr lang="sr-Cyrl-RS" dirty="0" smtClean="0"/>
              <a:t>?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1156447" y="3146612"/>
            <a:ext cx="3859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А) Грчка</a:t>
            </a:r>
            <a:endParaRPr lang="sr-Latn-R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523129" y="4195482"/>
            <a:ext cx="4585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Б) Србија</a:t>
            </a:r>
            <a:endParaRPr lang="sr-Latn-R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454588" y="5244353"/>
            <a:ext cx="5056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В) Бугарска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281018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12. </a:t>
            </a:r>
            <a:r>
              <a:rPr lang="ru-RU" dirty="0"/>
              <a:t>Године 1229. Сава се у </a:t>
            </a:r>
            <a:r>
              <a:rPr lang="ru-RU" dirty="0" smtClean="0"/>
              <a:t>Бару </a:t>
            </a:r>
            <a:r>
              <a:rPr lang="ru-RU" dirty="0"/>
              <a:t>укрцао у лађу и кренуо према Јерусалиму.</a:t>
            </a:r>
            <a:endParaRPr lang="sr-Latn-RS" dirty="0"/>
          </a:p>
        </p:txBody>
      </p:sp>
      <p:sp>
        <p:nvSpPr>
          <p:cNvPr id="3" name="Rectangle 2"/>
          <p:cNvSpPr/>
          <p:nvPr/>
        </p:nvSpPr>
        <p:spPr>
          <a:xfrm>
            <a:off x="3296686" y="5382227"/>
            <a:ext cx="18565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4000" dirty="0" smtClean="0"/>
              <a:t>ТАЧНО</a:t>
            </a:r>
            <a:endParaRPr lang="sr-Cyrl-BA" sz="4000" dirty="0"/>
          </a:p>
        </p:txBody>
      </p:sp>
      <p:sp>
        <p:nvSpPr>
          <p:cNvPr id="4" name="Rectangle 3"/>
          <p:cNvSpPr/>
          <p:nvPr/>
        </p:nvSpPr>
        <p:spPr>
          <a:xfrm>
            <a:off x="7739898" y="5382227"/>
            <a:ext cx="1792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/>
              <a:t>НЕТАЧНО</a:t>
            </a:r>
            <a:endParaRPr lang="sr-Cyrl-BA" sz="2800" dirty="0"/>
          </a:p>
        </p:txBody>
      </p:sp>
    </p:spTree>
    <p:extLst>
      <p:ext uri="{BB962C8B-B14F-4D97-AF65-F5344CB8AC3E}">
        <p14:creationId xmlns:p14="http://schemas.microsoft.com/office/powerpoint/2010/main" val="405945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mtClean="0"/>
              <a:t>13</a:t>
            </a:r>
            <a:r>
              <a:rPr lang="ru-RU" smtClean="0"/>
              <a:t> </a:t>
            </a:r>
            <a:r>
              <a:rPr lang="ru-RU" dirty="0"/>
              <a:t>. Осим Палестине, </a:t>
            </a:r>
            <a:r>
              <a:rPr lang="ru-RU" dirty="0" smtClean="0"/>
              <a:t>Свети Сава је на другом путовању посјетио  </a:t>
            </a:r>
            <a:r>
              <a:rPr lang="ru-RU" dirty="0"/>
              <a:t>и Египат, Јерменију, Малу Азију, Цариград и на крају Бугарску и њен главни град Трново.</a:t>
            </a:r>
            <a:r>
              <a:rPr lang="sr-Cyrl-RS" dirty="0" smtClean="0"/>
              <a:t>  </a:t>
            </a:r>
            <a:r>
              <a:rPr lang="ru-RU" dirty="0"/>
              <a:t/>
            </a:r>
            <a:br>
              <a:rPr lang="ru-RU" dirty="0"/>
            </a:br>
            <a:endParaRPr lang="sr-Latn-RS" dirty="0"/>
          </a:p>
        </p:txBody>
      </p:sp>
      <p:sp>
        <p:nvSpPr>
          <p:cNvPr id="3" name="Rectangle 2"/>
          <p:cNvSpPr/>
          <p:nvPr/>
        </p:nvSpPr>
        <p:spPr>
          <a:xfrm>
            <a:off x="2962939" y="5438894"/>
            <a:ext cx="1688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3600" dirty="0"/>
              <a:t>ТАЧНО</a:t>
            </a:r>
          </a:p>
        </p:txBody>
      </p:sp>
      <p:sp>
        <p:nvSpPr>
          <p:cNvPr id="4" name="Rectangle 3"/>
          <p:cNvSpPr/>
          <p:nvPr/>
        </p:nvSpPr>
        <p:spPr>
          <a:xfrm>
            <a:off x="7691693" y="5392727"/>
            <a:ext cx="1792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/>
              <a:t>НЕТАЧНО</a:t>
            </a:r>
            <a:endParaRPr lang="sr-Cyrl-BA" sz="2800" dirty="0"/>
          </a:p>
        </p:txBody>
      </p:sp>
    </p:spTree>
    <p:extLst>
      <p:ext uri="{BB962C8B-B14F-4D97-AF65-F5344CB8AC3E}">
        <p14:creationId xmlns:p14="http://schemas.microsoft.com/office/powerpoint/2010/main" val="190639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ЈЕРУСАЛИМ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Године </a:t>
            </a:r>
            <a:r>
              <a:rPr lang="ru-RU" b="1" dirty="0" smtClean="0"/>
              <a:t>1229.</a:t>
            </a:r>
            <a:r>
              <a:rPr lang="ru-RU" dirty="0" smtClean="0"/>
              <a:t> Сава </a:t>
            </a:r>
            <a:r>
              <a:rPr lang="ru-RU" dirty="0"/>
              <a:t>се у Будви укрцао у лађу и </a:t>
            </a:r>
            <a:r>
              <a:rPr lang="ru-RU" dirty="0" smtClean="0"/>
              <a:t>кренуо према </a:t>
            </a:r>
            <a:r>
              <a:rPr lang="ru-RU" b="1" dirty="0"/>
              <a:t>Јерусалиму</a:t>
            </a:r>
            <a:r>
              <a:rPr lang="ru-RU" dirty="0"/>
              <a:t>. У Јерусалиму је </a:t>
            </a:r>
            <a:r>
              <a:rPr lang="ru-RU" dirty="0" smtClean="0"/>
              <a:t>свечано </a:t>
            </a:r>
            <a:r>
              <a:rPr lang="ru-RU" dirty="0"/>
              <a:t>дочекан од патријарха </a:t>
            </a:r>
            <a:r>
              <a:rPr lang="ru-RU" dirty="0" smtClean="0"/>
              <a:t>Атанасија и </a:t>
            </a:r>
            <a:r>
              <a:rPr lang="ru-RU" dirty="0"/>
              <a:t>народа, а затим је посјетио многа </a:t>
            </a:r>
            <a:r>
              <a:rPr lang="ru-RU" dirty="0" smtClean="0"/>
              <a:t>мјеста која су у вези са Христовим земаљским животом.</a:t>
            </a:r>
            <a:endParaRPr lang="sr-Latn-R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88676" y="506233"/>
            <a:ext cx="4063089" cy="585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746" y="795812"/>
            <a:ext cx="9601196" cy="851405"/>
          </a:xfrm>
        </p:spPr>
        <p:txBody>
          <a:bodyPr>
            <a:normAutofit/>
          </a:bodyPr>
          <a:lstStyle/>
          <a:p>
            <a:r>
              <a:rPr lang="sr-Cyrl-RS" dirty="0" smtClean="0"/>
              <a:t>Савино </a:t>
            </a:r>
            <a:r>
              <a:rPr lang="sr-Cyrl-RS" dirty="0" err="1" smtClean="0"/>
              <a:t>задужбинарство</a:t>
            </a:r>
            <a:endParaRPr lang="sr-Latn-R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2324" y="1685116"/>
            <a:ext cx="5158985" cy="286610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479964"/>
            <a:ext cx="4718304" cy="2071254"/>
          </a:xfrm>
        </p:spPr>
        <p:txBody>
          <a:bodyPr/>
          <a:lstStyle/>
          <a:p>
            <a:r>
              <a:rPr lang="ru-RU" dirty="0"/>
              <a:t>Подигао је у Акону манастир </a:t>
            </a:r>
            <a:r>
              <a:rPr lang="ru-RU" dirty="0" smtClean="0"/>
              <a:t>Светог Георгија</a:t>
            </a:r>
            <a:r>
              <a:rPr lang="ru-RU" dirty="0"/>
              <a:t>, као прихватилиште за </a:t>
            </a:r>
            <a:r>
              <a:rPr lang="ru-RU" dirty="0" smtClean="0"/>
              <a:t>српске ходочаснике</a:t>
            </a:r>
            <a:r>
              <a:rPr lang="ru-RU" dirty="0"/>
              <a:t>, и манастир Светог </a:t>
            </a:r>
            <a:r>
              <a:rPr lang="ru-RU" dirty="0" smtClean="0"/>
              <a:t>Јована Богослова </a:t>
            </a:r>
            <a:r>
              <a:rPr lang="ru-RU" dirty="0"/>
              <a:t>на Сиону.</a:t>
            </a:r>
            <a:endParaRPr lang="sr-Latn-RS" dirty="0"/>
          </a:p>
        </p:txBody>
      </p:sp>
      <p:sp>
        <p:nvSpPr>
          <p:cNvPr id="6" name="TextBox 5"/>
          <p:cNvSpPr txBox="1"/>
          <p:nvPr/>
        </p:nvSpPr>
        <p:spPr>
          <a:xfrm>
            <a:off x="581891" y="4725657"/>
            <a:ext cx="11000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Горњица</a:t>
            </a:r>
            <a:r>
              <a:rPr lang="ru-RU" dirty="0"/>
              <a:t>, соба последње, Тајне Вечере, на Сионској Гори, једна је од централних тачака ходочашћа људи из </a:t>
            </a:r>
            <a:r>
              <a:rPr lang="ru-RU" dirty="0" smtClean="0"/>
              <a:t>цијелога свијета</a:t>
            </a:r>
            <a:r>
              <a:rPr lang="ru-RU" dirty="0"/>
              <a:t>. У Јерусалиму је од Сарацена Свети Сава српски откупио ову кућу Светог Јована Богослова у којој је била Горњица (соба Тајне Вечере)  златом и сребром које је добио од краља Радослава. Легенда каже да је купио тако, што је цео под прекрио златним дукатима. </a:t>
            </a:r>
            <a:endParaRPr lang="sr-Latn-RS" dirty="0"/>
          </a:p>
        </p:txBody>
      </p:sp>
      <p:sp>
        <p:nvSpPr>
          <p:cNvPr id="8" name="Rectangle 7"/>
          <p:cNvSpPr/>
          <p:nvPr/>
        </p:nvSpPr>
        <p:spPr>
          <a:xfrm>
            <a:off x="779999" y="923024"/>
            <a:ext cx="1852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Горњица</a:t>
            </a:r>
            <a:r>
              <a:rPr lang="sr-Latn-R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sr-Latn-R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751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Манастир </a:t>
            </a:r>
            <a:r>
              <a:rPr lang="sr-Cyrl-BA" dirty="0" err="1"/>
              <a:t>Светог</a:t>
            </a:r>
            <a:r>
              <a:rPr lang="sr-Cyrl-BA" dirty="0"/>
              <a:t> Саве </a:t>
            </a:r>
            <a:r>
              <a:rPr lang="sr-Cyrl-BA" dirty="0" smtClean="0"/>
              <a:t>Освећеног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3565" y="2448720"/>
            <a:ext cx="5527962" cy="3785824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/>
              <a:t>У манастиру Светог Саве </a:t>
            </a:r>
            <a:r>
              <a:rPr lang="ru-RU" sz="3200" dirty="0" smtClean="0"/>
              <a:t>Освећеног </a:t>
            </a:r>
            <a:r>
              <a:rPr lang="ru-RU" sz="3200" dirty="0"/>
              <a:t>– који је био духовни </a:t>
            </a:r>
            <a:r>
              <a:rPr lang="ru-RU" sz="3200" dirty="0" smtClean="0"/>
              <a:t>заштитник Саве </a:t>
            </a:r>
            <a:r>
              <a:rPr lang="ru-RU" sz="3200" dirty="0"/>
              <a:t>српског и чије је име носио, задржао се мало дуже</a:t>
            </a:r>
            <a:r>
              <a:rPr lang="ru-RU" sz="3200" dirty="0" smtClean="0"/>
              <a:t>.</a:t>
            </a:r>
          </a:p>
          <a:p>
            <a:r>
              <a:rPr lang="ru-RU" sz="3200" dirty="0"/>
              <a:t>За овај </a:t>
            </a:r>
            <a:r>
              <a:rPr lang="ru-RU" sz="3200" dirty="0" smtClean="0"/>
              <a:t>манастир </a:t>
            </a:r>
            <a:r>
              <a:rPr lang="ru-RU" sz="3200" dirty="0"/>
              <a:t>нашег Саву је везивало и једно пророчанство које је изрекао </a:t>
            </a:r>
            <a:r>
              <a:rPr lang="ru-RU" sz="3200" dirty="0" smtClean="0"/>
              <a:t>сам Свети </a:t>
            </a:r>
            <a:r>
              <a:rPr lang="ru-RU" sz="3200" dirty="0"/>
              <a:t>Сава Освећени још у шестом вијеку.</a:t>
            </a:r>
            <a:endParaRPr lang="sr-Latn-R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1527" y="2448720"/>
            <a:ext cx="4565071" cy="342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724" y="696192"/>
            <a:ext cx="6241816" cy="619990"/>
          </a:xfrm>
        </p:spPr>
        <p:txBody>
          <a:bodyPr/>
          <a:lstStyle/>
          <a:p>
            <a:r>
              <a:rPr lang="sr-Cyrl-BA" dirty="0"/>
              <a:t>П</a:t>
            </a:r>
            <a:r>
              <a:rPr lang="sr-Cyrl-BA" dirty="0" smtClean="0"/>
              <a:t>ророчанство</a:t>
            </a:r>
            <a:endParaRPr lang="sr-Latn-R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841" r="284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435" y="1316182"/>
            <a:ext cx="7374395" cy="5001491"/>
          </a:xfrm>
        </p:spPr>
        <p:txBody>
          <a:bodyPr>
            <a:normAutofit fontScale="55000" lnSpcReduction="20000"/>
          </a:bodyPr>
          <a:lstStyle/>
          <a:p>
            <a:r>
              <a:rPr lang="sr-Cyrl-BA" sz="4400" dirty="0"/>
              <a:t>То пророчанство је </a:t>
            </a:r>
            <a:r>
              <a:rPr lang="sr-Cyrl-BA" sz="4400" dirty="0" smtClean="0"/>
              <a:t>гласило </a:t>
            </a:r>
            <a:r>
              <a:rPr lang="sr-Cyrl-BA" sz="4400" dirty="0"/>
              <a:t>овако: </a:t>
            </a:r>
            <a:endParaRPr lang="sr-Cyrl-BA" sz="4400" dirty="0" smtClean="0"/>
          </a:p>
          <a:p>
            <a:r>
              <a:rPr lang="sr-Cyrl-BA" sz="5100" dirty="0" smtClean="0"/>
              <a:t>„</a:t>
            </a:r>
            <a:r>
              <a:rPr lang="sr-Cyrl-BA" sz="5100" dirty="0"/>
              <a:t>Када је Свети </a:t>
            </a:r>
            <a:r>
              <a:rPr lang="sr-Cyrl-BA" sz="5100" dirty="0" smtClean="0"/>
              <a:t>Сава Освећени </a:t>
            </a:r>
            <a:r>
              <a:rPr lang="sr-Cyrl-BA" sz="5100" dirty="0"/>
              <a:t>осјетио да му </a:t>
            </a:r>
            <a:r>
              <a:rPr lang="sr-Cyrl-BA" sz="5100" dirty="0" smtClean="0"/>
              <a:t>се ближи </a:t>
            </a:r>
            <a:r>
              <a:rPr lang="sr-Cyrl-BA" sz="5100" dirty="0"/>
              <a:t>крај земаљског </a:t>
            </a:r>
            <a:r>
              <a:rPr lang="sr-Cyrl-BA" sz="5100" dirty="0" smtClean="0"/>
              <a:t>живота </a:t>
            </a:r>
            <a:r>
              <a:rPr lang="sr-Cyrl-BA" sz="5100" dirty="0"/>
              <a:t>рекао је монасима да ће </a:t>
            </a:r>
            <a:r>
              <a:rPr lang="sr-Cyrl-BA" sz="5100" dirty="0" smtClean="0"/>
              <a:t>у далекој </a:t>
            </a:r>
            <a:r>
              <a:rPr lang="sr-Cyrl-BA" sz="5100" dirty="0"/>
              <a:t>будућности </a:t>
            </a:r>
            <a:r>
              <a:rPr lang="sr-Cyrl-BA" sz="5100" dirty="0" smtClean="0"/>
              <a:t>њихов манастир </a:t>
            </a:r>
            <a:r>
              <a:rPr lang="sr-Cyrl-BA" sz="5100" dirty="0"/>
              <a:t>посјетити један </a:t>
            </a:r>
            <a:r>
              <a:rPr lang="sr-Cyrl-BA" sz="5100" dirty="0" smtClean="0"/>
              <a:t>велики </a:t>
            </a:r>
            <a:r>
              <a:rPr lang="sr-Cyrl-BA" sz="5100" dirty="0"/>
              <a:t>архиепископ, </a:t>
            </a:r>
            <a:r>
              <a:rPr lang="sr-Cyrl-BA" sz="5100" dirty="0" smtClean="0"/>
              <a:t>Божији човјек </a:t>
            </a:r>
            <a:r>
              <a:rPr lang="sr-Cyrl-BA" sz="5100" dirty="0"/>
              <a:t>и његов имењак из </a:t>
            </a:r>
            <a:r>
              <a:rPr lang="sr-Cyrl-BA" sz="5100" dirty="0" smtClean="0"/>
              <a:t>далеке </a:t>
            </a:r>
            <a:r>
              <a:rPr lang="sr-Cyrl-BA" sz="5100" dirty="0"/>
              <a:t>западне земље. Потом </a:t>
            </a:r>
            <a:r>
              <a:rPr lang="sr-Cyrl-BA" sz="5100" dirty="0" smtClean="0"/>
              <a:t>је наредио </a:t>
            </a:r>
            <a:r>
              <a:rPr lang="sr-Cyrl-BA" sz="5100" dirty="0"/>
              <a:t>да се том </a:t>
            </a:r>
            <a:r>
              <a:rPr lang="sr-Cyrl-BA" sz="5100" dirty="0" smtClean="0"/>
              <a:t>Божијем човјеку преда његово жезло </a:t>
            </a:r>
            <a:r>
              <a:rPr lang="sr-Cyrl-BA" sz="4400" dirty="0" smtClean="0"/>
              <a:t>и </a:t>
            </a:r>
            <a:r>
              <a:rPr lang="sr-Cyrl-BA" sz="4400" dirty="0"/>
              <a:t>двије прелијепе </a:t>
            </a:r>
            <a:r>
              <a:rPr lang="sr-Cyrl-BA" sz="4400" dirty="0" smtClean="0"/>
              <a:t>иконе </a:t>
            </a:r>
            <a:r>
              <a:rPr lang="ru-RU" sz="4400" dirty="0" smtClean="0"/>
              <a:t>Пресвете </a:t>
            </a:r>
            <a:r>
              <a:rPr lang="ru-RU" sz="4400" dirty="0"/>
              <a:t>Богородице.“ </a:t>
            </a:r>
            <a:r>
              <a:rPr lang="ru-RU" sz="5100" dirty="0"/>
              <a:t>Када је дотично жезло пало пред </a:t>
            </a:r>
            <a:r>
              <a:rPr lang="ru-RU" sz="5100" dirty="0" smtClean="0"/>
              <a:t>Светим Савом монаси </a:t>
            </a:r>
            <a:r>
              <a:rPr lang="ru-RU" sz="5100" dirty="0"/>
              <a:t>су препознали у личности архиепископа српског човјека о коме</a:t>
            </a:r>
            <a:r>
              <a:rPr lang="sr-Cyrl-RS" sz="5100" dirty="0" smtClean="0"/>
              <a:t> </a:t>
            </a:r>
            <a:r>
              <a:rPr lang="ru-RU" sz="5100" dirty="0" smtClean="0"/>
              <a:t>је пророчки </a:t>
            </a:r>
            <a:r>
              <a:rPr lang="ru-RU" sz="5100" dirty="0"/>
              <a:t>говорио Свети Сава Освећени и предали су му жезло и </a:t>
            </a:r>
            <a:r>
              <a:rPr lang="ru-RU" sz="5100" dirty="0" smtClean="0"/>
              <a:t>двије Богородичине </a:t>
            </a:r>
            <a:r>
              <a:rPr lang="ru-RU" sz="5100" dirty="0"/>
              <a:t>иконе.</a:t>
            </a:r>
            <a:endParaRPr lang="sr-Latn-RS" sz="5100" dirty="0"/>
          </a:p>
        </p:txBody>
      </p:sp>
      <p:sp>
        <p:nvSpPr>
          <p:cNvPr id="6" name="TextBox 5"/>
          <p:cNvSpPr txBox="1"/>
          <p:nvPr/>
        </p:nvSpPr>
        <p:spPr>
          <a:xfrm>
            <a:off x="8094830" y="5882470"/>
            <a:ext cx="365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/>
              <a:t>Икона Св. Саве Освећеног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037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502" y="959043"/>
            <a:ext cx="3718455" cy="1371600"/>
          </a:xfrm>
        </p:spPr>
        <p:txBody>
          <a:bodyPr/>
          <a:lstStyle/>
          <a:p>
            <a:r>
              <a:rPr lang="sr-Cyrl-RS" dirty="0" smtClean="0"/>
              <a:t>БОГОРОДИЧИНЕ ИКОНЕ</a:t>
            </a:r>
            <a:endParaRPr lang="sr-Latn-R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2472" y="569893"/>
            <a:ext cx="4668981" cy="58574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2895600"/>
            <a:ext cx="5093134" cy="3214255"/>
          </a:xfrm>
        </p:spPr>
        <p:txBody>
          <a:bodyPr>
            <a:noAutofit/>
          </a:bodyPr>
          <a:lstStyle/>
          <a:p>
            <a:r>
              <a:rPr lang="ru-RU" sz="3200" dirty="0"/>
              <a:t>Једна од икона била је Богородица </a:t>
            </a:r>
            <a:r>
              <a:rPr lang="ru-RU" sz="3200" dirty="0" smtClean="0"/>
              <a:t>Тројеручица, а </a:t>
            </a:r>
            <a:r>
              <a:rPr lang="ru-RU" sz="3200" dirty="0"/>
              <a:t>друга Богородица Млекопитатељница, обе чудотворне. Послије </a:t>
            </a:r>
            <a:r>
              <a:rPr lang="ru-RU" sz="3200" dirty="0" smtClean="0"/>
              <a:t>тога се </a:t>
            </a:r>
            <a:r>
              <a:rPr lang="ru-RU" sz="3200" dirty="0"/>
              <a:t>Сава преко Никеје и Свете Горе вратио у Србију.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158375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98938"/>
          </a:xfrm>
        </p:spPr>
        <p:txBody>
          <a:bodyPr>
            <a:normAutofit fontScale="90000"/>
          </a:bodyPr>
          <a:lstStyle/>
          <a:p>
            <a:r>
              <a:rPr lang="sr-Cyrl-BA" dirty="0"/>
              <a:t>Друго </a:t>
            </a:r>
            <a:r>
              <a:rPr lang="sr-Cyrl-BA" dirty="0" err="1"/>
              <a:t>поклоничко</a:t>
            </a:r>
            <a:r>
              <a:rPr lang="sr-Cyrl-BA" dirty="0"/>
              <a:t> путовање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7696" y="1729024"/>
            <a:ext cx="4718304" cy="576262"/>
          </a:xfrm>
        </p:spPr>
        <p:txBody>
          <a:bodyPr/>
          <a:lstStyle/>
          <a:p>
            <a:r>
              <a:rPr lang="sr-Cyrl-RS" dirty="0" smtClean="0"/>
              <a:t>ПРОМЈЕНА НА ПРЕСТОЛУ</a:t>
            </a:r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8641" y="2553239"/>
            <a:ext cx="6207617" cy="3641499"/>
          </a:xfrm>
        </p:spPr>
        <p:txBody>
          <a:bodyPr>
            <a:noAutofit/>
          </a:bodyPr>
          <a:lstStyle/>
          <a:p>
            <a:r>
              <a:rPr lang="ru-RU" sz="2800" dirty="0"/>
              <a:t>Док је Свети Сава боравио у Светој земљи на првом поклоничком </a:t>
            </a:r>
            <a:r>
              <a:rPr lang="ru-RU" sz="2800" dirty="0" smtClean="0"/>
              <a:t>путовању </a:t>
            </a:r>
            <a:r>
              <a:rPr lang="ru-RU" sz="2800" dirty="0"/>
              <a:t>у Србији се десила промјена на престолу Пошто је Бугарска </a:t>
            </a:r>
            <a:r>
              <a:rPr lang="ru-RU" sz="2800" dirty="0" smtClean="0"/>
              <a:t>избила </a:t>
            </a:r>
            <a:r>
              <a:rPr lang="ru-RU" sz="2800" dirty="0"/>
              <a:t>у први план међу балканским државама, српска властела </a:t>
            </a:r>
            <a:r>
              <a:rPr lang="ru-RU" sz="2800" dirty="0" smtClean="0"/>
              <a:t>одлучи да </a:t>
            </a:r>
            <a:r>
              <a:rPr lang="ru-RU" sz="2800" dirty="0"/>
              <a:t>са престола збаци Радослава и на престо доведе његовог брата </a:t>
            </a:r>
            <a:r>
              <a:rPr lang="ru-RU" sz="2800" dirty="0" smtClean="0"/>
              <a:t>Владислава</a:t>
            </a:r>
            <a:r>
              <a:rPr lang="ru-RU" sz="2800" dirty="0"/>
              <a:t>, зета бугарског цара Јована Асена II.</a:t>
            </a:r>
            <a:endParaRPr lang="sr-Latn-R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186411" y="2389015"/>
            <a:ext cx="2987899" cy="396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988" y="982131"/>
            <a:ext cx="3718455" cy="362993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НАСЉЕДНИК СВЕТОГ САВЕ</a:t>
            </a:r>
            <a:endParaRPr lang="sr-Latn-R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1569" y="715590"/>
            <a:ext cx="3391840" cy="544051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975" y="1345123"/>
            <a:ext cx="6890197" cy="4810977"/>
          </a:xfrm>
        </p:spPr>
        <p:txBody>
          <a:bodyPr>
            <a:noAutofit/>
          </a:bodyPr>
          <a:lstStyle/>
          <a:p>
            <a:r>
              <a:rPr lang="ru-RU" sz="2400" dirty="0"/>
              <a:t>Сава је, иако </a:t>
            </a:r>
            <a:r>
              <a:rPr lang="ru-RU" sz="2400" dirty="0" smtClean="0"/>
              <a:t>незадовољан дешавањима </a:t>
            </a:r>
            <a:r>
              <a:rPr lang="ru-RU" sz="2400" dirty="0"/>
              <a:t>у држави, 1234. године крунисао Владислава у Жичи, а </a:t>
            </a:r>
            <a:r>
              <a:rPr lang="ru-RU" sz="2400" dirty="0" smtClean="0"/>
              <a:t>Радослава </a:t>
            </a:r>
            <a:r>
              <a:rPr lang="ru-RU" sz="2400" dirty="0"/>
              <a:t>је замонашио у Студеници давши му монашко име Јован. </a:t>
            </a:r>
            <a:endParaRPr lang="ru-RU" sz="2400" dirty="0" smtClean="0"/>
          </a:p>
          <a:p>
            <a:r>
              <a:rPr lang="ru-RU" sz="2400" dirty="0" smtClean="0"/>
              <a:t>Исте године </a:t>
            </a:r>
            <a:r>
              <a:rPr lang="ru-RU" sz="2400" dirty="0"/>
              <a:t>на сабору у Жичи, Сава предаје управу над српском </a:t>
            </a:r>
            <a:r>
              <a:rPr lang="ru-RU" sz="2400" dirty="0" smtClean="0"/>
              <a:t>Црквом жичком </a:t>
            </a:r>
            <a:r>
              <a:rPr lang="ru-RU" sz="2400" b="1" dirty="0"/>
              <a:t>јеромонаху Арсенију </a:t>
            </a:r>
            <a:r>
              <a:rPr lang="ru-RU" sz="2400" dirty="0"/>
              <a:t>и полази на своје друго поклоничко </a:t>
            </a:r>
            <a:r>
              <a:rPr lang="ru-RU" sz="2400" dirty="0" smtClean="0"/>
              <a:t>путовање</a:t>
            </a:r>
            <a:r>
              <a:rPr lang="ru-RU" sz="2400" dirty="0"/>
              <a:t>. Осим Палестине, посјетио је и Египат, Јерменију, Малу </a:t>
            </a:r>
            <a:r>
              <a:rPr lang="ru-RU" sz="2400" dirty="0" smtClean="0"/>
              <a:t>Азију, Цариград </a:t>
            </a:r>
            <a:r>
              <a:rPr lang="ru-RU" sz="2400" dirty="0"/>
              <a:t>и на крају Бугарску и њен главни град Трново.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35662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</TotalTime>
  <Words>1039</Words>
  <Application>Microsoft Office PowerPoint</Application>
  <PresentationFormat>Widescreen</PresentationFormat>
  <Paragraphs>88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Garamond</vt:lpstr>
      <vt:lpstr>Organic</vt:lpstr>
      <vt:lpstr>6. ПУТОВАЊА СВЕТОГ САВЕ И ЊЕГОВА СМРТ У ТРНОВУ</vt:lpstr>
      <vt:lpstr>Прво поклоничко путовање Светог Саве</vt:lpstr>
      <vt:lpstr>ЈЕРУСАЛИМ</vt:lpstr>
      <vt:lpstr>Савино задужбинарство</vt:lpstr>
      <vt:lpstr>Манастир Светог Саве Освећеног </vt:lpstr>
      <vt:lpstr>Пророчанство</vt:lpstr>
      <vt:lpstr>БОГОРОДИЧИНЕ ИКОНЕ</vt:lpstr>
      <vt:lpstr>Друго поклоничко путовање</vt:lpstr>
      <vt:lpstr>НАСЉЕДНИК СВЕТОГ САВЕ</vt:lpstr>
      <vt:lpstr>Упокојење Светог Саве и његови најзначајнији насљедници</vt:lpstr>
      <vt:lpstr>Црква Светих Четрдесеторице мученика у Трнову</vt:lpstr>
      <vt:lpstr>ПРЕНОС МОШТИЈУ</vt:lpstr>
      <vt:lpstr>КВИЗ – шта смо сазнали ДАНАС</vt:lpstr>
      <vt:lpstr>1. Када је Сава је у Жичи крунисао Стефановог сина Радослава??</vt:lpstr>
      <vt:lpstr> 2. Подигао је у Акону манастир Светог Георгија, као прихватилиште за српске ходочаснике, и манастир Светог Јована Богослова на Сиону. </vt:lpstr>
      <vt:lpstr>3. Године 1229. Сава се у Будви укрцао у лађу и кренуо према Јерусалиму. У Јерусалиму је свечано дочекан од патријарха Игњатија и народа. </vt:lpstr>
      <vt:lpstr>4. Српска властела одлучи да са престола збаци Радослава и на престо доведе његовог брата Владислава, зета бугарског цара Јована__________?</vt:lpstr>
      <vt:lpstr>5. Сава је у _________крунисао његовог сина Радослава 1228. године, а затим се почео спремати за одлазак у Свету Земљу . ?</vt:lpstr>
      <vt:lpstr>6. Сава је 1234. године крунисао Владислава у Жичи, а Радослава је замонашио у Студеници давши му монашко име ...? </vt:lpstr>
      <vt:lpstr>7. За манастир Светог Саве Освећеног  нашег Саву је везивало и једно пророчанство које је изрекао сам Свети Сава Освећени још у ...?</vt:lpstr>
      <vt:lpstr>8. У Трнову се Свети Сава упокојио 27. јануара по новом календару ----?</vt:lpstr>
      <vt:lpstr>9. Сава је на поклон добио двије иконе. Једна од икона била је Богородица Тројеручица, а друга Богородица ...? </vt:lpstr>
      <vt:lpstr>10. За манастир Светог Саве Освећеног  нашег Саву је везивало и једно пророчанство које је изрекао сам Свети Сава Освећени још у ...?</vt:lpstr>
      <vt:lpstr>11. Која држава избила у први план међу балканским државама?</vt:lpstr>
      <vt:lpstr> 12. Године 1229. Сава се у Бару укрцао у лађу и кренуо према Јерусалиму.</vt:lpstr>
      <vt:lpstr>13 . Осим Палестине, Свети Сава је на другом путовању посјетио  и Египат, Јерменију, Малу Азију, Цариград и на крају Бугарску и њен главни град Трново.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ПУТОВАЊА СВЕТОГ САВЕ И ЊЕГОВА СМРТ У ТРНОВУ</dc:title>
  <dc:creator>Dragan</dc:creator>
  <cp:lastModifiedBy>Dragan</cp:lastModifiedBy>
  <cp:revision>34</cp:revision>
  <dcterms:created xsi:type="dcterms:W3CDTF">2018-03-22T08:51:28Z</dcterms:created>
  <dcterms:modified xsi:type="dcterms:W3CDTF">2018-03-22T19:31:01Z</dcterms:modified>
</cp:coreProperties>
</file>