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6" r:id="rId2"/>
    <p:sldId id="32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4" r:id="rId16"/>
    <p:sldId id="275" r:id="rId17"/>
    <p:sldId id="276" r:id="rId18"/>
    <p:sldId id="277" r:id="rId19"/>
    <p:sldId id="278" r:id="rId20"/>
    <p:sldId id="279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332" r:id="rId32"/>
    <p:sldId id="329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4" r:id="rId46"/>
    <p:sldId id="306" r:id="rId47"/>
    <p:sldId id="308" r:id="rId48"/>
    <p:sldId id="309" r:id="rId49"/>
    <p:sldId id="311" r:id="rId50"/>
    <p:sldId id="328" r:id="rId51"/>
    <p:sldId id="314" r:id="rId52"/>
    <p:sldId id="317" r:id="rId53"/>
    <p:sldId id="318" r:id="rId54"/>
    <p:sldId id="319" r:id="rId55"/>
    <p:sldId id="330" r:id="rId56"/>
    <p:sldId id="320" r:id="rId57"/>
    <p:sldId id="322" r:id="rId58"/>
    <p:sldId id="324" r:id="rId59"/>
    <p:sldId id="325" r:id="rId60"/>
    <p:sldId id="331" r:id="rId61"/>
    <p:sldId id="333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61BC-0D34-4D2E-9EB9-A423688B3B9C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28CF-B324-4969-AA46-9351183D4C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61BC-0D34-4D2E-9EB9-A423688B3B9C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28CF-B324-4969-AA46-9351183D4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61BC-0D34-4D2E-9EB9-A423688B3B9C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28CF-B324-4969-AA46-9351183D4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61BC-0D34-4D2E-9EB9-A423688B3B9C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28CF-B324-4969-AA46-9351183D4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61BC-0D34-4D2E-9EB9-A423688B3B9C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FFC28CF-B324-4969-AA46-9351183D4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61BC-0D34-4D2E-9EB9-A423688B3B9C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28CF-B324-4969-AA46-9351183D4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61BC-0D34-4D2E-9EB9-A423688B3B9C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28CF-B324-4969-AA46-9351183D4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61BC-0D34-4D2E-9EB9-A423688B3B9C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28CF-B324-4969-AA46-9351183D4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61BC-0D34-4D2E-9EB9-A423688B3B9C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28CF-B324-4969-AA46-9351183D4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61BC-0D34-4D2E-9EB9-A423688B3B9C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28CF-B324-4969-AA46-9351183D4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861BC-0D34-4D2E-9EB9-A423688B3B9C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C28CF-B324-4969-AA46-9351183D4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2E861BC-0D34-4D2E-9EB9-A423688B3B9C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FFC28CF-B324-4969-AA46-9351183D4C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8" name="Picture 8" descr="Image result for ancient paper see throug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58"/>
            <a:ext cx="9144001" cy="675994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RS" sz="5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СТАРОЗАВЕТНА</a:t>
            </a:r>
          </a:p>
          <a:p>
            <a:pPr algn="ctr"/>
            <a:r>
              <a:rPr lang="sr-Cyrl-RS" sz="5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ПРОРОЧАНСТВА</a:t>
            </a:r>
            <a:endParaRPr lang="en-US" sz="5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CC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500174"/>
            <a:ext cx="483305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RS" sz="28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ИСПУЊЕНА У</a:t>
            </a:r>
          </a:p>
          <a:p>
            <a:pPr algn="ctr"/>
            <a:r>
              <a:rPr lang="sr-Cyrl-RS" sz="28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ГОСПОДУ ИСУСУ ХРИСТУ</a:t>
            </a:r>
            <a:endParaRPr lang="en-US" sz="28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6802" name="Picture 2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857364"/>
            <a:ext cx="4119573" cy="4262449"/>
          </a:xfrm>
          <a:prstGeom prst="rect">
            <a:avLst/>
          </a:prstGeom>
          <a:noFill/>
        </p:spPr>
      </p:pic>
      <p:pic>
        <p:nvPicPr>
          <p:cNvPr id="76804" name="Picture 4" descr="Image result for ancient paper see throug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768816"/>
            <a:ext cx="2714644" cy="387963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85786" y="4143380"/>
            <a:ext cx="164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i="1" dirty="0" smtClean="0">
                <a:solidFill>
                  <a:schemeClr val="bg1"/>
                </a:solidFill>
              </a:rPr>
              <a:t>МАРКО РАДАКОВИЋ</a:t>
            </a:r>
          </a:p>
          <a:p>
            <a:r>
              <a:rPr lang="sr-Cyrl-RS" i="1" dirty="0" smtClean="0">
                <a:solidFill>
                  <a:schemeClr val="bg1"/>
                </a:solidFill>
              </a:rPr>
              <a:t>СОМБОР</a:t>
            </a:r>
          </a:p>
          <a:p>
            <a:r>
              <a:rPr lang="sr-Cyrl-RS" i="1" dirty="0" smtClean="0">
                <a:solidFill>
                  <a:schemeClr val="bg1"/>
                </a:solidFill>
              </a:rPr>
              <a:t>2017.</a:t>
            </a:r>
            <a:endParaRPr lang="en-US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578645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Родослов Исуса Христа, сина Давида Аврамовог сина. 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ИСПУЊЕЊЕ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56322" name="Picture 2" descr="Image result for ХРИСТОС И ЦАР ДАВИ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071545"/>
            <a:ext cx="6357982" cy="4744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500826" y="0"/>
            <a:ext cx="20367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Матеј 1,1,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158" y="5143512"/>
            <a:ext cx="87868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Зато ће вам сам Господ дати знак; ето девојка ће затруднети и родиће Сина, и наденуће Му име Емануило.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5298" name="Picture 2" descr="Image result for исаиј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157272"/>
            <a:ext cx="3071834" cy="4146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6715140" y="0"/>
            <a:ext cx="2114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i="1" dirty="0" smtClean="0">
                <a:solidFill>
                  <a:schemeClr val="bg1"/>
                </a:solidFill>
              </a:rPr>
              <a:t>Исаија 7, 14</a:t>
            </a:r>
            <a:r>
              <a:rPr lang="sr-Cyrl-RS" sz="2800" i="1" dirty="0" smtClean="0">
                <a:solidFill>
                  <a:schemeClr val="bg1"/>
                </a:solidFill>
              </a:rPr>
              <a:t>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1604" y="571480"/>
            <a:ext cx="6621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b="1" dirty="0" smtClean="0">
                <a:solidFill>
                  <a:schemeClr val="bg1"/>
                </a:solidFill>
              </a:rPr>
              <a:t>ДЕВОЈКА ЋЕ РОДИТИ СПАСИТЕЉА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550070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А рођење Исуса Христа било је овако: кад је Марија, мати Његова, била испрошена за Јосифа, а још док се нису били састали, нађе се да је она трудна од Духа Светог.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ИСПУЊЕЊЕ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54274" name="Picture 2" descr="Image result for благовес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571480"/>
            <a:ext cx="6715140" cy="50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429388" y="0"/>
            <a:ext cx="2139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Матеј 1,23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14422"/>
            <a:ext cx="37861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А ти, Витлејеме Ефрато, ако и јеси најмањи међу хиљадама Јудиним, из тебе ће ми изаћи који ће бити Господар у Израиљу, коме су изласци од почетка, од вјечних времена.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3250" name="Picture 2" descr="Image result for bethlehem map jesus ti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1142984"/>
            <a:ext cx="3714776" cy="5676694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5786446" y="5143512"/>
            <a:ext cx="500066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357950" y="0"/>
            <a:ext cx="18428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</a:rPr>
              <a:t>Михеј 5, 2</a:t>
            </a:r>
            <a:r>
              <a:rPr lang="sr-Cyrl-R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8596" y="642918"/>
            <a:ext cx="5992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chemeClr val="bg1"/>
                </a:solidFill>
              </a:rPr>
              <a:t>С</a:t>
            </a:r>
            <a:r>
              <a:rPr lang="sr-Cyrl-RS" sz="2800" b="1" dirty="0" smtClean="0">
                <a:solidFill>
                  <a:schemeClr val="bg1"/>
                </a:solidFill>
              </a:rPr>
              <a:t>паситељ ће се родити у Витлејему.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507207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А кад се роди Исус у Витлејему јудејском, за вријемена цара Ирода, а то дођу мудраци с истока у Јерусалим.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ИСПУЊЕЊЕ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52226" name="Picture 2" descr="Image result for bethlehem in jesus ti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07211"/>
            <a:ext cx="8334400" cy="4350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6143636" y="0"/>
            <a:ext cx="1813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dirty="0" smtClean="0">
                <a:solidFill>
                  <a:schemeClr val="bg1"/>
                </a:solidFill>
              </a:rPr>
              <a:t>Матеј 2,1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143512"/>
            <a:ext cx="87868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Цареви тарсиски и острвљани донеће даре, цареви шавски и савски даће данак. Клањаће му се сви цареви, сви народи биће му покорни.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9154" name="Picture 2" descr="Image result for jewish messia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1743"/>
            <a:ext cx="8929718" cy="3955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5857884" y="0"/>
            <a:ext cx="2878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</a:rPr>
              <a:t>Псалам 72, 10-11</a:t>
            </a:r>
            <a:r>
              <a:rPr lang="sr-Cyrl-R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5786" y="642918"/>
            <a:ext cx="7547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b="1" dirty="0" smtClean="0">
                <a:solidFill>
                  <a:schemeClr val="bg1"/>
                </a:solidFill>
              </a:rPr>
              <a:t>СПАСИТЕЉУ СЕ ПОКЛАЊАЈУ СТРАНЦИ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а то дођу мудраци с истока у Јерусалим... И ушавши, видеше дете с Маријом матером Његовом, и падоше и поклонише Му се; па отворише даре своје и дариваше Га: златом, и тамјаном, и смирном.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ИСПУЊЕЊЕ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48130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857232"/>
            <a:ext cx="6643702" cy="4625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143636" y="0"/>
            <a:ext cx="2211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Матеј 2, 11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61436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Кад Израиљ беше дете, љубих га, и из Мисира дозвах сина свог.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7106" name="Picture 2" descr="Image result for mojsije izlazak iz egip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357298"/>
            <a:ext cx="6643700" cy="4598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6286512" y="0"/>
            <a:ext cx="14383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Осија 11, 1</a:t>
            </a:r>
            <a:r>
              <a:rPr lang="sr-Cyrl-R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472" y="571480"/>
            <a:ext cx="79296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 smtClean="0">
                <a:solidFill>
                  <a:schemeClr val="bg1"/>
                </a:solidFill>
              </a:rPr>
              <a:t>СПАСИТЕЉ ЋЕ ДОЋИ ИЗ МИСИРА (ЕГИПТА)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607220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И он уставши узе дијете и матер Његову ноћу и отиде у Мисир. И би тамо до смрти Иродове.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ИСПУЊЕЊЕ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46082" name="Picture 2" descr="Image result for jesus runs in egyp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642918"/>
            <a:ext cx="6648467" cy="5297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000760" y="214290"/>
            <a:ext cx="2993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Матеј 2, 14 - 15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Овако вели Господ: Глас у Рами чу се, нарицање и плач велики; Рахиља плаче за децом својом, неће да се утјеши за децом својом, јер их нема.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57422" y="0"/>
            <a:ext cx="24865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dirty="0" smtClean="0">
                <a:solidFill>
                  <a:prstClr val="black"/>
                </a:solidFill>
              </a:rPr>
              <a:t>Јеремија 31, 15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71480"/>
            <a:ext cx="8786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</a:rPr>
              <a:t>С</a:t>
            </a:r>
            <a:r>
              <a:rPr lang="sr-Cyrl-RS" sz="2800" b="1" dirty="0" smtClean="0">
                <a:solidFill>
                  <a:prstClr val="black"/>
                </a:solidFill>
              </a:rPr>
              <a:t>традање деце је везано са доласком Спаситеља.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285860"/>
            <a:ext cx="5334007" cy="413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Image result for ancient paper see throug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93405" y="-3250454"/>
            <a:ext cx="714380" cy="8358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1142984"/>
            <a:ext cx="7286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Након првородног греха Господ говори змији (ђаволу):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71604" y="5429264"/>
            <a:ext cx="728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“И још стављам непријатељство између тебе и жене и између потомства твога и потомства њенога, оно ће ти на главу стајати, а ти ћеш га за пету уједати.”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83970" name="Picture 2" descr="Image result for првородни гре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7" y="1996554"/>
            <a:ext cx="7643834" cy="3337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Image result for ancient paper see throug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786574" y="-1714507"/>
            <a:ext cx="642920" cy="407193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357818" y="142852"/>
            <a:ext cx="35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ПОСТАЊЕ 3,15 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0100" y="714356"/>
            <a:ext cx="7429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ХРИСТОС ЋЕ ПОРАЗИТИ ЂАВОЛА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15008" y="1428736"/>
            <a:ext cx="3143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Тада Ирод, кад виде да су га мудраци преварили, разгневи се врло и посла те побише сву децу по Витлејему и по свој околини његовој од двије године и ниже, по времену које је добро дознао од мудраца.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ИСПУЊЕЊЕ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44034" name="Picture 2" descr="Image result for витлејемски младенци ик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5411452" cy="500063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929058" y="0"/>
            <a:ext cx="2241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Матеј 2, 16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00063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Глас је некога који виче: Приправите у пустињи пут Господњи, поравните у пустоши стазу Богу нашем.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57818" y="5357826"/>
            <a:ext cx="202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dirty="0" smtClean="0">
                <a:solidFill>
                  <a:schemeClr val="bg1"/>
                </a:solidFill>
              </a:rPr>
              <a:t>Исаија 40, 3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2918"/>
            <a:ext cx="8929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chemeClr val="bg1"/>
                </a:solidFill>
              </a:rPr>
              <a:t>П</a:t>
            </a:r>
            <a:r>
              <a:rPr lang="sr-Cyrl-RS" sz="2800" b="1" dirty="0" smtClean="0">
                <a:solidFill>
                  <a:schemeClr val="bg1"/>
                </a:solidFill>
              </a:rPr>
              <a:t>ре Спаситеља долази гласник из пустиње, нови Илија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3012" name="Picture 4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071546"/>
            <a:ext cx="5557845" cy="4165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14282" y="585789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Ево, ја ћу вам послати Илију пророка пре него дође велики и страшни дан Господњи. (Малахија 4, 5)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14810" y="785794"/>
            <a:ext cx="4357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У оно пак доба дође Јован Крститељ, и учаше у пустињи јудејској. И говораше: Покајте се, јер се приближи царство небеско.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ИСПУЊЕЊЕ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9322" y="214290"/>
            <a:ext cx="2378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Матеј 3, 1-2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41986" name="Picture 2" descr="Image result for СВЕТИ ЈОВАН КРСТИТЕЉ секи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3714776" cy="5436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5929322" y="3000372"/>
            <a:ext cx="2963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Матеј 11, 13-14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6248" y="3643314"/>
            <a:ext cx="4357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Јер су сви пророци и закон прорицали од Јована. И ако ћете веровати, он је Илија што ће доћи.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Тада ће се отворити очи слијепима, и уши глувима отвориће се. Тада ће хроми скакати као јелен, и језик нијемог пјеваће, јер ће у пустињи провријети воде и потоци у земљи сасушеној.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29256" y="214290"/>
            <a:ext cx="23242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i="1" dirty="0" smtClean="0">
                <a:solidFill>
                  <a:schemeClr val="bg1"/>
                </a:solidFill>
              </a:rPr>
              <a:t>Исаија 35, 5-6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7158" y="642918"/>
            <a:ext cx="5148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b="1" dirty="0" smtClean="0">
                <a:solidFill>
                  <a:schemeClr val="bg1"/>
                </a:solidFill>
              </a:rPr>
              <a:t>МЕСИЈА ЋЕ ЧИНИТИ ЧУДА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0962" name="Picture 2" descr="Image result for ХРИСТОС ЧУ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285859"/>
            <a:ext cx="6619886" cy="440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235743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Учинићу те да будеш завет народу, видело народима, да отвориш очи слепима, да изведеш сужње из затвора и из тамнице који седе у тами... Ево пређашње дође и ја јављам ново, пре него што настане казујем вам. (Исаија 41, 7-9)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4919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ИСПУЊЕЊЕ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1435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И прохођаше Исус по свим градовима и селима учећи по зборницама њиховим и проповиједајући јеванђеље о царству, и исцјељујући сваку болест и сваку немоћ по људима.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86512" y="214290"/>
            <a:ext cx="2241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Матеј 9, 35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39938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92233"/>
            <a:ext cx="6500826" cy="5065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71501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Господ се заклео, и неће се покајати: ти си свештеник довијека по чину Мелхиседековом.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0760" y="0"/>
            <a:ext cx="2309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i="1" dirty="0" smtClean="0">
                <a:solidFill>
                  <a:schemeClr val="bg1"/>
                </a:solidFill>
              </a:rPr>
              <a:t>Псалам 110, 4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714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</a:rPr>
              <a:t>МЕСИЈА ЋЕ БИТИ ВЕЧНИ СВЕШТЕНИК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8914" name="Picture 2" descr="Image result for мелхиседе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142984"/>
            <a:ext cx="6786575" cy="4563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4919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ИСПУЊЕЊЕ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143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Где Исус уђе напред за нас, поставши поглавар свештенички довијека по реду Мелхиседековом.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72132" y="285728"/>
            <a:ext cx="2805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Јеврејима 6, 20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37890" name="Picture 2" descr="Image result for christ priest orthodox ic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88893"/>
            <a:ext cx="7643834" cy="5169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7686" y="2428868"/>
            <a:ext cx="42148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Презрен беше и одбачен између људи, болник и вичан болестима, и као један од кога свак заклања лице, презрен да Га низашта не узимасмо.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72198" y="0"/>
            <a:ext cx="202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dirty="0" smtClean="0">
                <a:solidFill>
                  <a:schemeClr val="bg1"/>
                </a:solidFill>
              </a:rPr>
              <a:t>Исаија 53, 3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20" y="642918"/>
            <a:ext cx="4523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b="1" dirty="0" smtClean="0">
                <a:solidFill>
                  <a:schemeClr val="bg1"/>
                </a:solidFill>
              </a:rPr>
              <a:t>МЕСИЈУ ЋЕ ОДБАЦИТИ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6866" name="Picture 2" descr="Image result for despised m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63482"/>
            <a:ext cx="4357718" cy="5513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4919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ИСПУЊЕЊЕ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472" y="714356"/>
            <a:ext cx="70009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 својима дође, и своји Га не примише.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86512" y="0"/>
            <a:ext cx="2049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dirty="0" smtClean="0">
                <a:solidFill>
                  <a:schemeClr val="bg1"/>
                </a:solidFill>
              </a:rPr>
              <a:t>Јован 1, 11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5842" name="Picture 2" descr="Image result for christ despis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447946"/>
            <a:ext cx="3409958" cy="50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Радуј се много, кћери сионска, подвикуј, кћери јерусалимска; ево, Цар твој иде к теби, праведан је и спасава, кротак и јаше на магарцу, и на магарету, младету магаричином.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0760" y="0"/>
            <a:ext cx="2114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i="1" dirty="0" smtClean="0">
                <a:solidFill>
                  <a:schemeClr val="bg1"/>
                </a:solidFill>
              </a:rPr>
              <a:t>Захарије 9, 9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20" y="857232"/>
            <a:ext cx="7823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dirty="0" smtClean="0">
                <a:solidFill>
                  <a:schemeClr val="bg1"/>
                </a:solidFill>
              </a:rPr>
              <a:t>МЕСИЈА УЛАЗИ У ЈЕРУСАЛИМ НА МАГАРЦУ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4818" name="Picture 2" descr="Image result for donkey no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598061"/>
            <a:ext cx="4991112" cy="5121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71604" y="5429264"/>
            <a:ext cx="728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“А када дође пуноћа времена, посла Бог Сина Свога, који се роди од жене, који би под законом, да искупи оне који су под законом, да примимо усиновљење.”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ИСПУЊЕЊЕ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56322" name="Picture 2" descr="Image result for сретењ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667854"/>
            <a:ext cx="6834200" cy="4551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Image result for ancient paper see throug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380848" y="-1665995"/>
            <a:ext cx="668584" cy="442915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628" y="357166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b="1" dirty="0" smtClean="0">
                <a:solidFill>
                  <a:schemeClr val="bg1"/>
                </a:solidFill>
              </a:rPr>
              <a:t>ГАЛАТИМА 4, 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4919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ИСПУЊЕЊЕ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348" y="5000636"/>
            <a:ext cx="7429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Узеше гране од палме и изиђоше Му на сусрет, и викаху говорећи: Осана! Благословен који иде у име Господње, цар Израиљев. А Исус нашавши магаре уседе на њ, као што је писано.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86446" y="214290"/>
            <a:ext cx="2816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Јован 12, 13-14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33794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786108"/>
            <a:ext cx="5610234" cy="436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4919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28596" y="5000636"/>
            <a:ext cx="8715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Пустите децу нека долазе к мени и не браните им, јер таквих је </a:t>
            </a:r>
          </a:p>
          <a:p>
            <a:r>
              <a:rPr lang="sr-Cyrl-RS" sz="2400" dirty="0" smtClean="0">
                <a:solidFill>
                  <a:schemeClr val="bg1"/>
                </a:solidFill>
              </a:rPr>
              <a:t>Царство Божије. Мк. 10, 14; као и Мт.21,16</a:t>
            </a:r>
            <a:r>
              <a:rPr lang="sr-Cyrl-RS" sz="2400" dirty="0" smtClean="0">
                <a:solidFill>
                  <a:schemeClr val="bg1"/>
                </a:solidFill>
              </a:rPr>
              <a:t>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472" y="214290"/>
            <a:ext cx="73400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3200" dirty="0" smtClean="0">
                <a:solidFill>
                  <a:schemeClr val="bg1"/>
                </a:solidFill>
              </a:rPr>
              <a:t>У устима мале деце и одојчади начинио си себи хвалу... </a:t>
            </a:r>
            <a:r>
              <a:rPr lang="sr-Cyrl-RS" sz="3200" i="1" dirty="0" smtClean="0">
                <a:solidFill>
                  <a:schemeClr val="bg1"/>
                </a:solidFill>
              </a:rPr>
              <a:t>Псалам </a:t>
            </a:r>
            <a:r>
              <a:rPr lang="sr-Cyrl-RS" sz="3200" i="1" dirty="0" smtClean="0">
                <a:solidFill>
                  <a:schemeClr val="bg1"/>
                </a:solidFill>
              </a:rPr>
              <a:t>8,2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христос и деца ик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571612"/>
            <a:ext cx="6743700" cy="3362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21442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Туђин постадох браћи својој и незнан синовима матере своје . Јер ревност за кућу твоју једе ме и ружења оних који тебе руже падају на мене.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0760" y="0"/>
            <a:ext cx="2451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i="1" dirty="0" smtClean="0">
                <a:solidFill>
                  <a:schemeClr val="bg1"/>
                </a:solidFill>
              </a:rPr>
              <a:t>Псалам 69, 8-9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20" y="857232"/>
            <a:ext cx="6987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dirty="0" smtClean="0">
                <a:solidFill>
                  <a:schemeClr val="bg1"/>
                </a:solidFill>
              </a:rPr>
              <a:t>МЕСИЈА ЈЕ РЕВНОСТАН ПРЕМА ХРАМУ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9698" name="Picture 2" descr="Image result for христос тера трговце из храма ик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071678"/>
            <a:ext cx="6072230" cy="4474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534561"/>
            <a:ext cx="87868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И човек мира мог, у ког се уздах, који јеђаше хлеб мој, подиже на ме пету.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43702" y="0"/>
            <a:ext cx="2143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i="1" dirty="0" smtClean="0">
                <a:solidFill>
                  <a:schemeClr val="bg1"/>
                </a:solidFill>
              </a:rPr>
              <a:t>Псалам 41, 9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20" y="642918"/>
            <a:ext cx="90726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МЕСИЈУ ЋЕ ИЗДАТИ БЛИЗАК ПРИЈАТЕЉ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2770" name="Picture 2" descr="Image result for betray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335369"/>
            <a:ext cx="6057907" cy="4027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4919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ИСПУЊЕЊЕ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596" y="5657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И Јуда Искариотски, један од дванаесторице оде ка главарима свештеничким да им Га изда.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72198" y="357166"/>
            <a:ext cx="24497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Марко 14, 10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31746" name="Picture 2" descr="Image result for judina izdaja pravoslavna iko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940501"/>
            <a:ext cx="8215338" cy="4707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dirty="0" smtClean="0">
                <a:solidFill>
                  <a:schemeClr val="bg1"/>
                </a:solidFill>
              </a:rPr>
              <a:t>ПРОРОШТВО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5786" y="4857760"/>
            <a:ext cx="6072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И рекох им: Ако вам је драго, дајте ми моју плату; ако ли није немојте; и измјерише ми плату, тридесет сребрника.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6512" y="285728"/>
            <a:ext cx="2460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i="1" dirty="0" smtClean="0">
                <a:solidFill>
                  <a:schemeClr val="bg1"/>
                </a:solidFill>
              </a:rPr>
              <a:t>Захарије 11, 12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20" y="857232"/>
            <a:ext cx="6876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МЕСИЈУ ЋЕ “ПРОЦЕНИТИ” ЗА 30 СРЕБРЊАКА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0722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495" y="1285860"/>
            <a:ext cx="7649733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4919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dirty="0" smtClean="0">
                <a:solidFill>
                  <a:schemeClr val="bg1"/>
                </a:solidFill>
              </a:rPr>
              <a:t>ИСПУЊЕЊЕ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4348" y="5500702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И рече: Шта ћете ми дати да вам га издам? А они му обећаше тридесет сребрника.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29322" y="214290"/>
            <a:ext cx="2326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dirty="0" smtClean="0">
                <a:solidFill>
                  <a:schemeClr val="bg1"/>
                </a:solidFill>
              </a:rPr>
              <a:t>Матеј 26, 15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9698" name="Picture 2" descr="Image result for 30 silver coins jud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142984"/>
            <a:ext cx="7394741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dirty="0" smtClean="0">
                <a:solidFill>
                  <a:schemeClr val="bg1"/>
                </a:solidFill>
              </a:rPr>
              <a:t>ПРОРОШТВО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596" y="1428736"/>
            <a:ext cx="30003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И рече ми Господ: Баци лончару ту часну цену којом ме проценише. И узевши тридесет сребрника бацих их у дом Господњи лончару.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0760" y="214290"/>
            <a:ext cx="2460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i="1" dirty="0" smtClean="0">
                <a:solidFill>
                  <a:schemeClr val="bg1"/>
                </a:solidFill>
              </a:rPr>
              <a:t>Захарије 11, 13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4282" y="785794"/>
            <a:ext cx="8215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30 СРЕБРЊАКА ОДЛАЗЕ ЛОНЧАРУ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8674" name="Picture 2" descr="Image result for pottery no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987483"/>
            <a:ext cx="4014799" cy="5691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4919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dirty="0" smtClean="0">
                <a:solidFill>
                  <a:schemeClr val="bg1"/>
                </a:solidFill>
              </a:rPr>
              <a:t>ИСПУЊЕЊЕ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720" y="1071546"/>
            <a:ext cx="32147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А главари свештенички узевши сребрнике рекоше: Не ваља их метнути у црквену касу, јер је узето за крв. Него се договорише те купише за њих лончареву њиву за гробље гостима.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15074" y="285728"/>
            <a:ext cx="2583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Матеј 27, 6-7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27650" name="Picture 2" descr="Image result for juda vraća srebrnja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118985"/>
            <a:ext cx="4010036" cy="5529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dirty="0" smtClean="0">
                <a:solidFill>
                  <a:schemeClr val="bg1"/>
                </a:solidFill>
              </a:rPr>
              <a:t>ПРОРОШТВО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5720" y="48577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Немој ме дати на вољу непријатељима мојим; јер усташе на ме лажни сведоци; али злоба говори сама против себе.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86512" y="214290"/>
            <a:ext cx="23225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dirty="0" smtClean="0">
                <a:solidFill>
                  <a:schemeClr val="bg1"/>
                </a:solidFill>
              </a:rPr>
              <a:t>Псалам 27, 12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20" y="928670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ПРОТИВ МЕСИЈЕ ЋЕ ИЗВЕСТИ ЛАЖНЕ СВЕДОКЕ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6626" name="Picture 2" descr="Image result for lying witne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571612"/>
            <a:ext cx="5381625" cy="3362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86414" y="0"/>
            <a:ext cx="3357586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Cyrl-RS" sz="2800" dirty="0" smtClean="0"/>
              <a:t>ПОСТАЊЕ 12, 2-3 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000240"/>
            <a:ext cx="46434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“И учинићу од тебе народ велик, и благословићу те и име твоје прославићу и ти ћеш им бити благослов. Благословићу оне који тебе благосиљају и проклећу оне који тебе проклињу, и у теби ће бити благословена сва племена на земљи.”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55298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500174"/>
            <a:ext cx="4269279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Image result for ancient paper see throug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595131" y="-1880286"/>
            <a:ext cx="668584" cy="442915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143504" y="142852"/>
            <a:ext cx="3000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chemeClr val="bg1"/>
                </a:solidFill>
              </a:rPr>
              <a:t>ПОСТАЊЕ 12, 2-3 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714356"/>
            <a:ext cx="80010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r-Cyrl-RS" sz="2800" b="1" dirty="0" smtClean="0">
                <a:solidFill>
                  <a:schemeClr val="bg1"/>
                </a:solidFill>
              </a:rPr>
              <a:t>НАРОДИ ЋЕ БИТИ БЛАГОСЛОВЕНИ КРОЗ АВРАМОВО ПОСТОМСТВО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4919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dirty="0" smtClean="0">
                <a:solidFill>
                  <a:schemeClr val="bg1"/>
                </a:solidFill>
              </a:rPr>
              <a:t>ИСПУЊЕЊЕ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596" y="1000108"/>
            <a:ext cx="34290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И премда многи лажни сведоци долазише, не нађоше (кривице). Најпосле дођоше два лажна сведока, И рекоше: Он је казао: Ја могу развалити цркву Божју и за три дана начинити је.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43570" y="285728"/>
            <a:ext cx="2993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Матеј 26, 60-61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25602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714356"/>
            <a:ext cx="4429124" cy="5967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dirty="0" smtClean="0">
                <a:solidFill>
                  <a:schemeClr val="bg1"/>
                </a:solidFill>
              </a:rPr>
              <a:t>ПРОРОШТВО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919008"/>
            <a:ext cx="8215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Мачу, устани на пастира мог, и на човека друга мог, говори Господ над војскама, удари пастира, и овце ће се разбјећи, али ћу окренути руку своју к малима.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86512" y="0"/>
            <a:ext cx="2294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i="1" dirty="0" smtClean="0">
                <a:solidFill>
                  <a:schemeClr val="bg1"/>
                </a:solidFill>
              </a:rPr>
              <a:t>Захарије 13, 7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596" y="714356"/>
            <a:ext cx="8215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МЕСИЈУ ЋЕ НАПУСТИТИ СЛЕДБЕНИЦИ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4578" name="Picture 2" descr="Image result for christ left al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225040"/>
            <a:ext cx="6253165" cy="3566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4919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dirty="0" smtClean="0">
                <a:solidFill>
                  <a:schemeClr val="bg1"/>
                </a:solidFill>
              </a:rPr>
              <a:t>ИСПУЊЕЊЕ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282" y="5857892"/>
            <a:ext cx="8143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Тада ученици сви оставише Га, и побијегоше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3554" name="Picture 2" descr="Image result for apostles run a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14291"/>
            <a:ext cx="7072362" cy="4881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6072198" y="0"/>
            <a:ext cx="24470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Матеј 26, 56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dirty="0" smtClean="0">
                <a:solidFill>
                  <a:schemeClr val="bg1"/>
                </a:solidFill>
              </a:rPr>
              <a:t>ПРОРОШТВО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2910" y="2214554"/>
            <a:ext cx="30718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Мучен би и злостављен, али не отвори уста својих; као јагње на заклање вођен би и као овца нема пред оним који је стриже не отвори уста својих.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2918"/>
            <a:ext cx="6429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МЕСИЈА ЋЕ КРОТКО ПОДНЕТИ МУЧЕЊЕ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3702" y="0"/>
            <a:ext cx="202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i="1" dirty="0" smtClean="0">
                <a:solidFill>
                  <a:schemeClr val="bg1"/>
                </a:solidFill>
              </a:rPr>
              <a:t>Исаија</a:t>
            </a:r>
            <a:r>
              <a:rPr lang="sr-Cyrl-RS" sz="2800" dirty="0" smtClean="0">
                <a:solidFill>
                  <a:schemeClr val="bg1"/>
                </a:solidFill>
              </a:rPr>
              <a:t> 53, 7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2530" name="Picture 2" descr="Image result for страдање христов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138785"/>
            <a:ext cx="4071934" cy="5719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491900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dirty="0" smtClean="0">
                <a:solidFill>
                  <a:schemeClr val="bg1"/>
                </a:solidFill>
              </a:rPr>
              <a:t>ИСПУЊЕЊЕ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29256" y="1785926"/>
            <a:ext cx="32861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И кад Га тужаху главари свештенички и старешине, ништа не одговори. Тада му рече Пилат: Чујеш ли шта на тебе сведоче? И не одговори му ни једну реч тако да се судија дивљаше врло.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72132" y="214290"/>
            <a:ext cx="2993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Матеј 27, 12-14</a:t>
            </a:r>
            <a:endParaRPr lang="en-US" sz="3200" i="1" dirty="0">
              <a:solidFill>
                <a:schemeClr val="bg1"/>
              </a:solidFill>
            </a:endParaRPr>
          </a:p>
        </p:txBody>
      </p:sp>
      <p:pic>
        <p:nvPicPr>
          <p:cNvPr id="21506" name="Picture 2" descr="Image result for христос пред пилат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34770"/>
            <a:ext cx="5214974" cy="577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dirty="0" smtClean="0">
                <a:solidFill>
                  <a:schemeClr val="bg1"/>
                </a:solidFill>
              </a:rPr>
              <a:t>ПРОРОШТВО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34" y="4919008"/>
            <a:ext cx="80724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А он болести наше носи и немоћи наше узе на се, а ми мишљасмо да је рањен, да га Бог бије и мучи. Али Он би рањен за наше преступе, избијен за наша безакоња; казна беше на Њему нашег мира ради, и раном Његовом ми се исцијелисмо.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15074" y="0"/>
            <a:ext cx="2339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i="1" dirty="0" smtClean="0">
                <a:solidFill>
                  <a:schemeClr val="bg1"/>
                </a:solidFill>
              </a:rPr>
              <a:t>Исаија 53, 4-5</a:t>
            </a:r>
            <a:endParaRPr lang="en-US" sz="2800" i="1" dirty="0">
              <a:solidFill>
                <a:schemeClr val="bg1"/>
              </a:solidFill>
            </a:endParaRPr>
          </a:p>
        </p:txBody>
      </p:sp>
      <p:pic>
        <p:nvPicPr>
          <p:cNvPr id="20482" name="Picture 2" descr="Image result for христос пред пилато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772042"/>
            <a:ext cx="5453074" cy="4076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00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Који ме виде, сви ми се ругају, разваљују уста, машу главом, И говоре ослонио се на Господа, нека му помогне, нека га избави, ако га милује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5852" y="714356"/>
            <a:ext cx="2683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dirty="0" smtClean="0">
                <a:solidFill>
                  <a:schemeClr val="bg1"/>
                </a:solidFill>
              </a:rPr>
              <a:t>(Псалам 22, 7-8)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93467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Он се уздао у Бога: нека му помогне сад, ако му је по вољи, јер говораше: Ја сам син Божји. (Мат. 27,43)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18434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147020"/>
            <a:ext cx="4800610" cy="478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32861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</a:rPr>
              <a:t>ПРОРОШТВО: Леђа своја подметах онима који ме бијаху и образе своје онима који ме чупаху; не заклоних лице своје од руга ни од запљувања. (Иса. 50,6)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071942"/>
            <a:ext cx="50720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</a:rPr>
              <a:t>ИСПУЊЕЊЕ: И пљунувши на Њега узеше трску и бише Га по глави. (Мат. 27,30)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16386" name="Picture 2" descr="Image result for wheep ancient ro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428604"/>
            <a:ext cx="4071934" cy="5592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</a:rPr>
              <a:t>ПРОРОШТВО: Оних који мрзе на ме низашта има више него косе на глави мојој; осилише који хоће да ме погубе, лажљиви непријатељи моји. Шта нисам отимао, ваља да вратим. (Пс. 69,4)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0"/>
            <a:endParaRPr lang="en-US" sz="2800" dirty="0" smtClean="0">
              <a:solidFill>
                <a:schemeClr val="bg1"/>
              </a:solidFill>
            </a:endParaRPr>
          </a:p>
          <a:p>
            <a:pPr lvl="0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786322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ИСПУЊЕЊЕ: Који мрзи на мене и на Оца мог мрзи. Да нисам био и дијела творио међу њима којих нико други не твори, не би гријеха имали; а сад и виђеше, и омрзнуше на мене и на Оца мог. Али да се збуде реч написана у закону њиховом: Омрзнуше на ме низашта. (Јн. 15,23-25)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5362" name="Picture 2" descr="Image result for mocking of chri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417574"/>
            <a:ext cx="4786314" cy="3440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ПРОРОШТВО: Зато ћу Му дати део за многе, и са силнима ће дијелити плијен, јер је дао душу своју на смрт, и би метнут међу злочинце, и сам носи грехе многих, и за злочинце се моли. (Иса. 53, 2) За љубав моју устају на мене, а ја се молим. (Пс. 109,4)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0"/>
            <a:endParaRPr lang="en-US" sz="2800" dirty="0" smtClean="0">
              <a:solidFill>
                <a:schemeClr val="bg1"/>
              </a:solidFill>
            </a:endParaRPr>
          </a:p>
          <a:p>
            <a:pPr lvl="0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Image result for christ with thiev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83324"/>
            <a:ext cx="7786710" cy="4674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857364"/>
            <a:ext cx="44291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“Ви сте синови пророка и завета који учини Бог са оцима вашим говорећи Авраму ‘У семену твоме благословиће се сва племена на земљи’. Вама Бог прво подигавши Сина свога Исуса, посла га да благослови и одврати свакога од злих дела ваших’’.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ИСПУЊЕЊЕ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0004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Петрова беседа након Педесетнице, у храму, након исцељења хромог.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2466" name="Picture 2" descr="Image result for st peter in jerusalem temp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000108"/>
            <a:ext cx="4714876" cy="577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5500694" y="0"/>
            <a:ext cx="3215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i="1" dirty="0" smtClean="0">
                <a:solidFill>
                  <a:schemeClr val="bg1"/>
                </a:solidFill>
              </a:rPr>
              <a:t>Д</a:t>
            </a:r>
            <a:r>
              <a:rPr lang="sr-Cyrl-RS" sz="3200" i="1" dirty="0" smtClean="0">
                <a:solidFill>
                  <a:schemeClr val="bg1"/>
                </a:solidFill>
              </a:rPr>
              <a:t>ела ап. 3, 25-26 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4211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ИСПУЊЕЊЕ: Тада распеше с Њиме два разбојника, једног с десне а једног с леве стране. (Мат. 27:38) А Исус говораше: Оче! Опрости им; јер не знају шта раде.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0"/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79874" name="Picture 2" descr="Image result for hristos i razbojnici na krs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85728"/>
            <a:ext cx="5795975" cy="4859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</a:rPr>
              <a:t>ПРОРОШТВО: Опколише ме пси многи; чета зликоваца иде око мене, прободоше руке моје и ноге моје. (Пс. 22,16)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57232"/>
            <a:ext cx="9358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</a:rPr>
              <a:t>Деле хаљине моје међу собом, и за доламу моју бацају коцку. (Пс. 22,18)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903893"/>
            <a:ext cx="93583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И кад Га разапеше, раздијелише хаљине Његове бацајући коцке за њих ко ће шта узети. (Мк. 15,24)</a:t>
            </a:r>
            <a:endParaRPr lang="en-US" dirty="0"/>
          </a:p>
        </p:txBody>
      </p:sp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762113"/>
            <a:ext cx="6215086" cy="4143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7147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</a:rPr>
              <a:t>Дају ми жуч да једем, и у жеђи мојој поје ме оцтом. (Пс. 69,21) Дадоше Му да пије сирће помијешано са жучи, и окусивши не хтје да пије. (Мат. 27,34)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0"/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8194" name="Picture 2" descr="Image result for christ and vinegar orthodo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1" y="-9730"/>
            <a:ext cx="4572000" cy="6867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Боже, Боже мој! Зашто си ме оставио удаљивши се од спасења мог, од ријечи вике моје? (Пс. 22,1)</a:t>
            </a:r>
            <a:endParaRPr lang="ru-RU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50070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А око деветог сата повика Исус гласно говорећи: Или!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Или! Лама савахтани? </a:t>
            </a:r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То јест: Боже мој! Боже мој! Зашто си ме оставио? (Мат. 27,46)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170" name="Picture 2" descr="Image result for christ on the cross orthodo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7143768" cy="4758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89297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</a:rPr>
              <a:t>И у онај дан, говори Господ Господ, учинићу да сунце зађе у подне, и помрачићу земљу за бијелог дана. (Ам. 8,9)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0"/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47300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А од шестог сата би тама по свој земљи до сата деветог. (Мат. 27,45)</a:t>
            </a:r>
            <a:endParaRPr lang="en-US" dirty="0"/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900860"/>
            <a:ext cx="3595694" cy="4533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4282" y="0"/>
            <a:ext cx="89297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</a:rPr>
              <a:t>Чува Господ све кости његове, ни једна се од њих неће сломити. (Пс. 34,20) А дошавши на Исуса, кад Га видеше да је већ умро, не пребише Му ноге. (Јн. 19,33)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0"/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77826" name="Picture 2" descr="Related image"/>
          <p:cNvPicPr>
            <a:picLocks noChangeAspect="1" noChangeArrowheads="1"/>
          </p:cNvPicPr>
          <p:nvPr/>
        </p:nvPicPr>
        <p:blipFill>
          <a:blip r:embed="rId2"/>
          <a:srcRect r="11874"/>
          <a:stretch>
            <a:fillRect/>
          </a:stretch>
        </p:blipFill>
        <p:spPr bwMode="auto">
          <a:xfrm>
            <a:off x="2000232" y="1331499"/>
            <a:ext cx="6429388" cy="5526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</a:rPr>
              <a:t>И излићу на дом Давидов и на становнике јерусалимске дух милости и молитава, и погледаће на мене ког прободоше; и плакаће за њим као за јединцем, и тужиће за њим као за првенцем. (Зах. 12,10)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0"/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143248"/>
            <a:ext cx="321467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Него један од војника прободе Му ребра копљем; и одмах изиђе крв и вода. (Јн. 19,34)</a:t>
            </a:r>
            <a:endParaRPr lang="en-US" dirty="0"/>
          </a:p>
        </p:txBody>
      </p:sp>
      <p:pic>
        <p:nvPicPr>
          <p:cNvPr id="5122" name="Picture 2" descr="Image result for christ on the cross orthodox longin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1757839"/>
            <a:ext cx="5143504" cy="5100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Одредише Му гроб са злочинцима, али на смрти би с богатим, јер не учини неправду, нити се нађе превара у устима Његовим. (Иса. 53,9)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657671"/>
            <a:ext cx="9001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И узевши Јосиф тијело зави Га у платно чисто; И метну Га у нови свој гроб што је био исјекао у камену; и наваливши велики камен на врата од гроба отиде. (Мат. 27,58-60)</a:t>
            </a:r>
            <a:endParaRPr lang="en-US" dirty="0"/>
          </a:p>
        </p:txBody>
      </p:sp>
      <p:pic>
        <p:nvPicPr>
          <p:cNvPr id="4098" name="Picture 2" descr="Image result for скидање са крста  ик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785794"/>
            <a:ext cx="7572396" cy="487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христово васкрсење  ик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05597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</a:rPr>
              <a:t>Јер нећеш оставити душу моју у аду, нити ћеш дати да Светац Твој види труљење. (Пс. 16,10) 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</a:rPr>
              <a:t>Уништиће смрт заувек. (Ис.25,8)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</a:rPr>
              <a:t> А кад иђаху да јаве ученицима Његовим, и гле, срете их Исус говорећи: Здраво! А оне приступивши ухватише се за ноге Његове и поклонише Му се. </a:t>
            </a:r>
            <a:r>
              <a:rPr lang="en-US" sz="2800" dirty="0" smtClean="0">
                <a:solidFill>
                  <a:schemeClr val="bg1"/>
                </a:solidFill>
              </a:rPr>
              <a:t>(Мат. 28</a:t>
            </a:r>
            <a:r>
              <a:rPr lang="sr-Cyrl-RS" sz="2800" dirty="0" smtClean="0">
                <a:solidFill>
                  <a:schemeClr val="bg1"/>
                </a:solidFill>
              </a:rPr>
              <a:t>,</a:t>
            </a:r>
            <a:r>
              <a:rPr lang="en-US" sz="2800" dirty="0" smtClean="0">
                <a:solidFill>
                  <a:schemeClr val="bg1"/>
                </a:solidFill>
              </a:rPr>
              <a:t>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chemeClr val="bg1"/>
                </a:solidFill>
              </a:rPr>
              <a:t>Ти си изашао на висину, довео си робље, примио дарове за људе, а и за оне који се противе да овде наставаш, Господе Боже! (Пс. 68,18) </a:t>
            </a:r>
          </a:p>
          <a:p>
            <a:pPr lvl="0"/>
            <a:r>
              <a:rPr lang="ru-RU" sz="2800" dirty="0" smtClean="0">
                <a:solidFill>
                  <a:schemeClr val="bg1"/>
                </a:solidFill>
              </a:rPr>
              <a:t>И ово рекавши видеше они где се подиже и однесе Га облак из очију њихових. </a:t>
            </a:r>
            <a:r>
              <a:rPr lang="en-US" sz="2800" dirty="0" smtClean="0">
                <a:solidFill>
                  <a:schemeClr val="bg1"/>
                </a:solidFill>
              </a:rPr>
              <a:t>(Дела 1</a:t>
            </a:r>
            <a:r>
              <a:rPr lang="sr-Cyrl-RS" sz="2800" dirty="0" smtClean="0">
                <a:solidFill>
                  <a:schemeClr val="bg1"/>
                </a:solidFill>
              </a:rPr>
              <a:t>,</a:t>
            </a:r>
            <a:r>
              <a:rPr lang="en-US" sz="2800" dirty="0" smtClean="0">
                <a:solidFill>
                  <a:schemeClr val="bg1"/>
                </a:solidFill>
              </a:rPr>
              <a:t>9)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0"/>
            <a:ext cx="6500858" cy="4721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57158" y="2786058"/>
            <a:ext cx="46434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“</a:t>
            </a:r>
            <a:r>
              <a:rPr lang="ru-RU" sz="2400" dirty="0" smtClean="0">
                <a:solidFill>
                  <a:schemeClr val="bg1"/>
                </a:solidFill>
              </a:rPr>
              <a:t> И рече Бог: Заиста Сара жена твоја родиће ти сина, и надећеш му име Исак; и поставићу завјет свој с њим да буде завјет вјечан сјемену његовом након њега.</a:t>
            </a:r>
            <a:r>
              <a:rPr lang="sr-Cyrl-RS" sz="2400" dirty="0" smtClean="0">
                <a:solidFill>
                  <a:schemeClr val="bg1"/>
                </a:solidFill>
              </a:rPr>
              <a:t>”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500174"/>
            <a:ext cx="4269279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5572132" y="0"/>
            <a:ext cx="30180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i="1" dirty="0" smtClean="0">
                <a:solidFill>
                  <a:schemeClr val="bg1"/>
                </a:solidFill>
              </a:rPr>
              <a:t>ПОСТАЊЕ 17, 19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71480"/>
            <a:ext cx="84296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 smtClean="0">
                <a:solidFill>
                  <a:schemeClr val="bg1"/>
                </a:solidFill>
              </a:rPr>
              <a:t>НАРОДИ ЋЕ БИТИ БЛАГОСЛОВЕНИ КРОЗ АВРАМОВО ПОСТОМСТВО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4291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dirty="0" smtClean="0">
                <a:solidFill>
                  <a:schemeClr val="bg1"/>
                </a:solidFill>
              </a:rPr>
              <a:t>Народ који ходи у тами видеће видело велико и онима који седе у земљи где је смртни сен засветлиће видело (Исаија 9, 2)</a:t>
            </a:r>
          </a:p>
          <a:p>
            <a:pPr lvl="0"/>
            <a:r>
              <a:rPr lang="sr-Cyrl-RS" sz="2800" dirty="0" smtClean="0">
                <a:solidFill>
                  <a:schemeClr val="bg1"/>
                </a:solidFill>
              </a:rPr>
              <a:t>У њему беше живот и живот беше светлост људима. И светлост светли у тами и тама је не обузе... Беше светлост истинита која обасјава сваког човека који долази на свет, (Јован 1, 4-9)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христосико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14600"/>
            <a:ext cx="4214842" cy="6148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428868"/>
            <a:ext cx="853977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</a:t>
            </a:r>
            <a:r>
              <a:rPr lang="sr-Cyrl-RS" sz="5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 још, али засад довољно</a:t>
            </a:r>
          </a:p>
          <a:p>
            <a:pPr algn="ctr"/>
            <a:r>
              <a:rPr lang="sr-Cyrl-RS" sz="5400" b="0" cap="none" spc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 </a:t>
            </a:r>
          </a:p>
          <a:p>
            <a:pPr algn="ctr"/>
            <a:r>
              <a:rPr lang="ru-RU" sz="5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К</a:t>
            </a:r>
            <a:r>
              <a:rPr lang="sr-Cyrl-RS" sz="5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sym typeface="Wingdings" pitchFamily="2" charset="2"/>
              </a:rPr>
              <a:t>рај и Богу хвала!</a:t>
            </a:r>
            <a:endParaRPr lang="en-US" sz="5400" b="0" cap="none" spc="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491900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solidFill>
                  <a:schemeClr val="bg1"/>
                </a:solidFill>
              </a:rPr>
              <a:t>“</a:t>
            </a:r>
            <a:r>
              <a:rPr lang="ru-RU" sz="2400" dirty="0" smtClean="0">
                <a:solidFill>
                  <a:schemeClr val="bg1"/>
                </a:solidFill>
              </a:rPr>
              <a:t>Обећано сјеме Исаково Авраам роди Исака. А Исак роди Јакова. А Јаков роди Јуду и браћу његову.</a:t>
            </a:r>
            <a:r>
              <a:rPr lang="sr-Cyrl-RS" sz="2400" dirty="0" smtClean="0">
                <a:solidFill>
                  <a:schemeClr val="bg1"/>
                </a:solidFill>
              </a:rPr>
              <a:t>’’. – даљим родословом видимо да је Исус потомак Аврамов и Јаковљев.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ИСПУЊЕЊЕ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60418" name="Picture 2" descr="Image result for РОДОСЛОВ ХРИСТ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548959"/>
            <a:ext cx="4643470" cy="43135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357950" y="0"/>
            <a:ext cx="26538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3200" i="1" dirty="0" smtClean="0">
                <a:solidFill>
                  <a:schemeClr val="bg1"/>
                </a:solidFill>
              </a:rPr>
              <a:t>Матеј 1.глава</a:t>
            </a:r>
            <a:endParaRPr lang="en-US" sz="32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Видим Га, али не сад; гледам Га, али не изблиза; изаћи ће </a:t>
            </a:r>
            <a:r>
              <a:rPr lang="ru-RU" sz="2800" b="1" dirty="0" smtClean="0">
                <a:solidFill>
                  <a:schemeClr val="bg1"/>
                </a:solidFill>
              </a:rPr>
              <a:t>звијезда</a:t>
            </a:r>
            <a:r>
              <a:rPr lang="ru-RU" sz="2800" dirty="0" smtClean="0">
                <a:solidFill>
                  <a:schemeClr val="bg1"/>
                </a:solidFill>
              </a:rPr>
              <a:t> из Јакова и устаће палица из Израиља, која ће разбити кнезове Моавске и разорити све синове Ситове.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9394" name="Picture 2" descr="Image result for wise men following st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14422"/>
            <a:ext cx="8215339" cy="4289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6643702" y="0"/>
            <a:ext cx="2448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i="1" dirty="0" smtClean="0">
                <a:solidFill>
                  <a:schemeClr val="bg1"/>
                </a:solidFill>
              </a:rPr>
              <a:t>Бројеви. 24,17</a:t>
            </a:r>
            <a:r>
              <a:rPr lang="sr-Cyrl-RS" sz="2800" i="1" dirty="0" smtClean="0">
                <a:solidFill>
                  <a:schemeClr val="bg1"/>
                </a:solidFill>
              </a:rPr>
              <a:t>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0034" y="642918"/>
            <a:ext cx="5896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r-Cyrl-RS" sz="2800" b="1" dirty="0" smtClean="0">
                <a:solidFill>
                  <a:schemeClr val="bg1"/>
                </a:solidFill>
              </a:rPr>
              <a:t>МЕСИЈУ ЋЕ НАЈАВИТИ ЗВЕЗДА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4429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400" b="1" dirty="0" smtClean="0">
                <a:solidFill>
                  <a:schemeClr val="bg1"/>
                </a:solidFill>
              </a:rPr>
              <a:t>ПРОРОШТВО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84233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Без краја ће расти власт и мир на престолу Давидовом и у царству његовом да се уреди и утврди судом и правдом од сада довијека. То ће учинити ревност Господа над војскама.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7346" name="Picture 2" descr="Image result for КРАЉ ДАВИ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142984"/>
            <a:ext cx="6858016" cy="4664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6929454" y="0"/>
            <a:ext cx="1934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i="1" dirty="0" smtClean="0">
                <a:solidFill>
                  <a:schemeClr val="bg1"/>
                </a:solidFill>
              </a:rPr>
              <a:t>Исаија 9, 7</a:t>
            </a:r>
            <a:r>
              <a:rPr lang="sr-Cyrl-RS" sz="2800" i="1" dirty="0" smtClean="0">
                <a:solidFill>
                  <a:schemeClr val="bg1"/>
                </a:solidFill>
              </a:rPr>
              <a:t> 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42918"/>
            <a:ext cx="857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r-Cyrl-RS" sz="2800" b="1" dirty="0" smtClean="0">
                <a:solidFill>
                  <a:schemeClr val="bg1"/>
                </a:solidFill>
              </a:rPr>
              <a:t>ДАВИДОВ ПОТОМАК ЋЕ ВЛАДАТИ ВЕЧНО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433</TotalTime>
  <Words>2686</Words>
  <Application>Microsoft Office PowerPoint</Application>
  <PresentationFormat>On-screen Show (4:3)</PresentationFormat>
  <Paragraphs>200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Apex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ИСПУЊЕНИХ СТАРОЗАВЕТНИХ ПРОРОЧАНСТАВА О ХРИСТУ</dc:title>
  <dc:creator>marko</dc:creator>
  <cp:lastModifiedBy>marko</cp:lastModifiedBy>
  <cp:revision>54</cp:revision>
  <dcterms:created xsi:type="dcterms:W3CDTF">2018-03-20T15:11:21Z</dcterms:created>
  <dcterms:modified xsi:type="dcterms:W3CDTF">2018-05-06T10:11:14Z</dcterms:modified>
</cp:coreProperties>
</file>