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docx" ContentType="application/vnd.openxmlformats-officedocument.wordprocessingml.document"/>
  <Default Extension="wdp" ContentType="image/vnd.ms-photo"/>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57" r:id="rId3"/>
    <p:sldId id="267" r:id="rId4"/>
    <p:sldId id="259" r:id="rId5"/>
    <p:sldId id="268" r:id="rId6"/>
    <p:sldId id="260" r:id="rId7"/>
    <p:sldId id="261" r:id="rId8"/>
    <p:sldId id="262" r:id="rId9"/>
    <p:sldId id="263" r:id="rId10"/>
    <p:sldId id="264" r:id="rId11"/>
    <p:sldId id="258" r:id="rId12"/>
  </p:sldIdLst>
  <p:sldSz cx="9144000" cy="6858000" type="screen4x3"/>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A"/>
    <a:srgbClr val="003E6C"/>
    <a:srgbClr val="CC0099"/>
    <a:srgbClr val="CC00CC"/>
    <a:srgbClr val="EEB500"/>
    <a:srgbClr val="4C04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834" y="24"/>
      </p:cViewPr>
      <p:guideLst>
        <p:guide orient="horz" pos="2160"/>
        <p:guide pos="2880"/>
      </p:guideLst>
    </p:cSldViewPr>
  </p:slideViewPr>
  <p:notesTextViewPr>
    <p:cViewPr>
      <p:scale>
        <a:sx n="100" d="100"/>
        <a:sy n="100" d="100"/>
      </p:scale>
      <p:origin x="0" y="0"/>
    </p:cViewPr>
  </p:notesTextViewPr>
  <p:notesViewPr>
    <p:cSldViewPr>
      <p:cViewPr varScale="1">
        <p:scale>
          <a:sx n="60" d="100"/>
          <a:sy n="60" d="100"/>
        </p:scale>
        <p:origin x="-249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sr-Latn-C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133815A3-DB11-466A-851C-F742C063E4CE}" type="datetimeFigureOut">
              <a:rPr lang="sr-Latn-CS"/>
              <a:pPr>
                <a:defRPr/>
              </a:pPr>
              <a:t>4.9.2015</a:t>
            </a:fld>
            <a:endParaRPr lang="sr-Latn-C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sr-Latn-C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CFD7840-70FF-4C97-947E-B492E28EE0FC}" type="slidenum">
              <a:rPr lang="sr-Latn-CS"/>
              <a:pPr/>
              <a:t>‹#›</a:t>
            </a:fld>
            <a:endParaRPr lang="sr-Latn-CS"/>
          </a:p>
        </p:txBody>
      </p:sp>
    </p:spTree>
    <p:extLst>
      <p:ext uri="{BB962C8B-B14F-4D97-AF65-F5344CB8AC3E}">
        <p14:creationId xmlns:p14="http://schemas.microsoft.com/office/powerpoint/2010/main" val="3973759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sr-Latn-C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6AA5F7A-5861-41C9-899B-0308E2DD593D}" type="datetimeFigureOut">
              <a:rPr lang="sr-Latn-CS"/>
              <a:pPr>
                <a:defRPr/>
              </a:pPr>
              <a:t>4.9.2015</a:t>
            </a:fld>
            <a:endParaRPr lang="sr-Latn-C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r-Latn-C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r-Latn-C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sr-Latn-C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C1D621C-8D2E-4919-9BF2-156F1ADA8BD8}" type="slidenum">
              <a:rPr lang="sr-Latn-CS"/>
              <a:pPr/>
              <a:t>‹#›</a:t>
            </a:fld>
            <a:endParaRPr lang="sr-Latn-CS"/>
          </a:p>
        </p:txBody>
      </p:sp>
    </p:spTree>
    <p:extLst>
      <p:ext uri="{BB962C8B-B14F-4D97-AF65-F5344CB8AC3E}">
        <p14:creationId xmlns:p14="http://schemas.microsoft.com/office/powerpoint/2010/main" val="391339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148" name="Slide Number Placeholder 3"/>
          <p:cNvSpPr>
            <a:spLocks noGrp="1"/>
          </p:cNvSpPr>
          <p:nvPr>
            <p:ph type="sldNum" sz="quarter" idx="5"/>
          </p:nvPr>
        </p:nvSpPr>
        <p:spPr bwMode="auto">
          <a:noFill/>
          <a:ln>
            <a:miter lim="800000"/>
            <a:headEnd/>
            <a:tailEnd/>
          </a:ln>
        </p:spPr>
        <p:txBody>
          <a:bodyPr/>
          <a:lstStyle/>
          <a:p>
            <a:fld id="{08D6CA1F-55E8-4DBD-9592-38F9A6754225}" type="slidenum">
              <a:rPr lang="sr-Latn-CS"/>
              <a:pPr/>
              <a:t>2</a:t>
            </a:fld>
            <a:endParaRPr lang="sr-Latn-CS"/>
          </a:p>
        </p:txBody>
      </p:sp>
    </p:spTree>
    <p:extLst>
      <p:ext uri="{BB962C8B-B14F-4D97-AF65-F5344CB8AC3E}">
        <p14:creationId xmlns:p14="http://schemas.microsoft.com/office/powerpoint/2010/main" val="253324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99FA005-1651-4AFF-A6B6-1AE5B50E0AA7}" type="datetimeFigureOut">
              <a:rPr lang="en-US"/>
              <a:pPr>
                <a:defRPr/>
              </a:pPr>
              <a:t>9/4/2015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A47205-1CBC-4814-9AD3-C84C0FDB2C4C}"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DB0D87-97AF-4FD4-BE04-03DD7D68D3D9}" type="datetimeFigureOut">
              <a:rPr lang="en-US"/>
              <a:pPr>
                <a:defRPr/>
              </a:pPr>
              <a:t>9/4/2015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BCB1C36-C79A-4A4E-A1E5-38A0B9E3C5E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0834F1-6FD0-46C4-BC81-F2F3B52E5A9A}" type="datetimeFigureOut">
              <a:rPr lang="en-US"/>
              <a:pPr>
                <a:defRPr/>
              </a:pPr>
              <a:t>9/4/2015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B7A70D-F79E-4003-9A65-C2A4C0FF2E0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E7B14E-64DB-4652-B928-174A5EC19A7D}" type="datetimeFigureOut">
              <a:rPr lang="en-US"/>
              <a:pPr>
                <a:defRPr/>
              </a:pPr>
              <a:t>9/4/2015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0ADEF3-6E5D-4348-8EFC-092AD7F3487E}"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2338BDE-D996-435C-9AED-D7F3042E94EA}" type="datetimeFigureOut">
              <a:rPr lang="en-US"/>
              <a:pPr>
                <a:defRPr/>
              </a:pPr>
              <a:t>9/4/2015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25E5E0-309E-4BC8-957F-F87B5B393E6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A7914F-1C02-4A00-BA3C-958D1C334E7A}" type="datetimeFigureOut">
              <a:rPr lang="en-US"/>
              <a:pPr>
                <a:defRPr/>
              </a:pPr>
              <a:t>9/4/2015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DA7D53B-0FA5-4A7B-9551-FE4BF4E8EAC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64D4B8-2C16-43DD-BFB1-0F347EC57E95}" type="datetimeFigureOut">
              <a:rPr lang="en-US"/>
              <a:pPr>
                <a:defRPr/>
              </a:pPr>
              <a:t>9/4/2015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CE94A5B-DC68-4703-BA9A-E34777CC9B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1241693-13AE-4257-AB2A-608FD2B472C4}" type="datetimeFigureOut">
              <a:rPr lang="en-US"/>
              <a:pPr>
                <a:defRPr/>
              </a:pPr>
              <a:t>9/4/2015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58CD9E8-F30F-4EC2-B2B6-0A4F5C27DB8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5017D0-AB02-4AAA-8086-85CB049A559B}" type="datetimeFigureOut">
              <a:rPr lang="en-US"/>
              <a:pPr>
                <a:defRPr/>
              </a:pPr>
              <a:t>9/4/2015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03FB511-7CC1-49CA-A908-9E7A6D0A0DE9}"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E31F3D-4D08-4925-A478-E63F26D4CDBA}" type="datetimeFigureOut">
              <a:rPr lang="en-US"/>
              <a:pPr>
                <a:defRPr/>
              </a:pPr>
              <a:t>9/4/2015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9FB20E-648B-49B6-96E9-F3A1B12FD0A4}" type="slidenum">
              <a:rPr lang="en-US"/>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7D7A56C-2981-4B5D-A5D4-4C4461A5A434}" type="datetimeFigureOut">
              <a:rPr lang="en-US"/>
              <a:pPr>
                <a:defRPr/>
              </a:pPr>
              <a:t>9/4/2015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CD54B75-E77B-4AB8-B86F-9FECD5D97C4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47162D6-FE32-47D1-85AF-2E06D6DB926F}" type="datetimeFigureOut">
              <a:rPr lang="en-US"/>
              <a:pPr>
                <a:defRPr/>
              </a:pPr>
              <a:t>9/4/2015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FB9D42AA-CACF-427C-AED7-65B99BA8B61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strips dir="rd"/>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mailto:marijadumit@yahoo.com"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Microsoft_Word_97_-_2003_Document1.doc"/></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7.jpeg"/><Relationship Id="rId7" Type="http://schemas.openxmlformats.org/officeDocument/2006/relationships/oleObject" Target="../embeddings/Microsoft_PowerPoint_97-2003_Presentation2.ppt"/><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package" Target="../embeddings/Microsoft_Word_Document1.docx"/><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sr-Cyrl-C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Позориште сенки</a:t>
            </a:r>
            <a:br>
              <a:rPr lang="sr-Cyrl-C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r>
              <a:rPr lang="sr-Cyrl-C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ВАСКРС ’’</a:t>
            </a:r>
            <a:endParaRPr lang="x-none" dirty="0"/>
          </a:p>
        </p:txBody>
      </p:sp>
      <p:sp>
        <p:nvSpPr>
          <p:cNvPr id="3" name="Subtitle 2"/>
          <p:cNvSpPr>
            <a:spLocks noGrp="1"/>
          </p:cNvSpPr>
          <p:nvPr>
            <p:ph type="subTitle" idx="1"/>
          </p:nvPr>
        </p:nvSpPr>
        <p:spPr>
          <a:xfrm>
            <a:off x="1371600" y="3505200"/>
            <a:ext cx="6400800" cy="2057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buFont typeface="Arial" panose="020B0604020202020204" pitchFamily="34" charset="0"/>
              <a:buNone/>
              <a:defRPr/>
            </a:pPr>
            <a:r>
              <a:rPr lang="sr-Cyrl-CS" b="1" spc="100" dirty="0" smtClean="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latin typeface="Segoe Script" pitchFamily="34" charset="0"/>
              </a:rPr>
              <a:t>Љубиша Благојевић</a:t>
            </a:r>
          </a:p>
          <a:p>
            <a:pPr fontAlgn="auto">
              <a:spcBef>
                <a:spcPts val="0"/>
              </a:spcBef>
              <a:spcAft>
                <a:spcPts val="0"/>
              </a:spcAft>
              <a:buFont typeface="Arial" panose="020B0604020202020204" pitchFamily="34" charset="0"/>
              <a:buNone/>
              <a:defRPr/>
            </a:pPr>
            <a:r>
              <a:rPr lang="sr-Cyrl-CS" b="1" spc="100" dirty="0" smtClean="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latin typeface="Segoe Script" pitchFamily="34" charset="0"/>
              </a:rPr>
              <a:t>Марија Думитрашковић</a:t>
            </a:r>
            <a:endParaRPr lang="en-US" b="1" spc="100" dirty="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latin typeface="Segoe Script" pitchFamily="34" charset="0"/>
            </a:endParaRPr>
          </a:p>
          <a:p>
            <a:pPr fontAlgn="auto">
              <a:spcBef>
                <a:spcPts val="0"/>
              </a:spcBef>
              <a:spcAft>
                <a:spcPts val="0"/>
              </a:spcAft>
              <a:buFont typeface="Arial" panose="020B0604020202020204" pitchFamily="34" charset="0"/>
              <a:buNone/>
              <a:defRPr/>
            </a:pPr>
            <a:r>
              <a:rPr lang="sr-Cyrl-CS" b="1" spc="100" dirty="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rPr>
              <a:t>ОШ </a:t>
            </a:r>
            <a:r>
              <a:rPr lang="sr-Cyrl-CS" b="1" spc="100" dirty="0" smtClean="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rPr>
              <a:t>“Бранко Радичевић”</a:t>
            </a:r>
            <a:endParaRPr lang="x-none" b="1" spc="100" dirty="0" smtClean="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latin typeface="Segoe Script" pitchFamily="34" charset="0"/>
            </a:endParaRPr>
          </a:p>
          <a:p>
            <a:pPr>
              <a:buFont typeface="Arial" panose="020B0604020202020204" pitchFamily="34" charset="0"/>
              <a:buNone/>
              <a:defRPr/>
            </a:pPr>
            <a:r>
              <a:rPr lang="x-none" b="1" spc="100" dirty="0" smtClean="0">
                <a:ln w="18000">
                  <a:solidFill>
                    <a:schemeClr val="bg1"/>
                  </a:solidFill>
                  <a:prstDash val="solid"/>
                </a:ln>
                <a:solidFill>
                  <a:schemeClr val="accent1">
                    <a:lumMod val="75000"/>
                  </a:schemeClr>
                </a:solidFill>
                <a:effectLst>
                  <a:outerShdw blurRad="25000" dist="20000" dir="16020000" algn="tl">
                    <a:schemeClr val="accent1">
                      <a:satMod val="200000"/>
                      <a:shade val="1000"/>
                      <a:alpha val="60000"/>
                    </a:schemeClr>
                  </a:outerShdw>
                </a:effectLst>
                <a:latin typeface="Segoe Script" pitchFamily="34" charset="0"/>
              </a:rPr>
              <a:t>Неготин</a:t>
            </a:r>
            <a:endParaRPr lang="x-none" dirty="0"/>
          </a:p>
        </p:txBody>
      </p:sp>
      <p:pic>
        <p:nvPicPr>
          <p:cNvPr id="4100" name="Picture 4"/>
          <p:cNvPicPr>
            <a:picLocks noChangeAspect="1"/>
          </p:cNvPicPr>
          <p:nvPr/>
        </p:nvPicPr>
        <p:blipFill>
          <a:blip r:embed="rId3"/>
          <a:srcRect/>
          <a:stretch>
            <a:fillRect/>
          </a:stretch>
        </p:blipFill>
        <p:spPr bwMode="auto">
          <a:xfrm>
            <a:off x="1981200" y="5541963"/>
            <a:ext cx="4846638" cy="3841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sr-Cyrl-RS" dirty="0" smtClean="0"/>
              <a:t>’’</a:t>
            </a:r>
            <a:r>
              <a:rPr lang="en-US" dirty="0" smtClean="0"/>
              <a:t>ВАСКРС </a:t>
            </a:r>
            <a:r>
              <a:rPr lang="sr-Cyrl-RS" dirty="0" smtClean="0"/>
              <a:t>’’</a:t>
            </a:r>
            <a:endParaRPr lang="en-US" dirty="0" smtClean="0"/>
          </a:p>
        </p:txBody>
      </p:sp>
      <p:sp>
        <p:nvSpPr>
          <p:cNvPr id="3" name="Subtitle 2"/>
          <p:cNvSpPr>
            <a:spLocks noGrp="1"/>
          </p:cNvSpPr>
          <p:nvPr>
            <p:ph type="subTitle" idx="1"/>
          </p:nvPr>
        </p:nvSpPr>
        <p:spPr/>
        <p:txBody>
          <a:bodyPr/>
          <a:lstStyle/>
          <a:p>
            <a:pPr>
              <a:buFont typeface="Arial" panose="020B0604020202020204" pitchFamily="34" charset="0"/>
              <a:buNone/>
              <a:defRPr/>
            </a:pPr>
            <a:r>
              <a:rPr lang="x-none" dirty="0" smtClean="0"/>
              <a:t>https://www.youtube.com/watch?v=ASykYlx6Kkg</a:t>
            </a:r>
            <a:endParaRPr lang="x-none" dirty="0"/>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86000" y="2690336"/>
            <a:ext cx="4572000" cy="2585323"/>
          </a:xfrm>
          <a:prstGeom prst="rect">
            <a:avLst/>
          </a:prstGeom>
        </p:spPr>
        <p:txBody>
          <a:bodyPr>
            <a:spAutoFit/>
          </a:bodyPr>
          <a:lstStyle/>
          <a:p>
            <a:pPr algn="ctr" eaLnBrk="1" fontAlgn="auto" hangingPunct="1">
              <a:spcBef>
                <a:spcPts val="0"/>
              </a:spcBef>
              <a:spcAft>
                <a:spcPts val="0"/>
              </a:spcAft>
              <a:defRPr/>
            </a:pPr>
            <a:r>
              <a:rPr lang="sr-Cyrl-C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egoe Script" pitchFamily="34" charset="0"/>
                <a:cs typeface="Arial" panose="020B0604020202020204" pitchFamily="34" charset="0"/>
              </a:rPr>
              <a:t>Љубиша Благојевић</a:t>
            </a:r>
          </a:p>
          <a:p>
            <a:pPr algn="ctr" eaLnBrk="1" fontAlgn="auto" hangingPunct="1">
              <a:spcBef>
                <a:spcPts val="0"/>
              </a:spcBef>
              <a:spcAft>
                <a:spcPts val="0"/>
              </a:spcAft>
              <a:defRPr/>
            </a:pPr>
            <a:r>
              <a:rPr lang="sr-Cyrl-C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egoe Script" pitchFamily="34" charset="0"/>
                <a:cs typeface="Arial" panose="020B0604020202020204" pitchFamily="34" charset="0"/>
              </a:rPr>
              <a:t>Марија Думитрашкоцић</a:t>
            </a:r>
          </a:p>
          <a:p>
            <a:pPr algn="ctr" eaLnBrk="1" fontAlgn="auto" hangingPunct="1">
              <a:spcBef>
                <a:spcPts val="0"/>
              </a:spcBef>
              <a:spcAft>
                <a:spcPts val="0"/>
              </a:spcAft>
              <a:defRPr/>
            </a:pPr>
            <a:r>
              <a:rPr lang="sr-Cyrl-C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ОШ “Бранко Радичевић” Неготин</a:t>
            </a:r>
          </a:p>
          <a:p>
            <a:pPr algn="ctr" eaLnBrk="1" fontAlgn="auto" hangingPunct="1">
              <a:spcBef>
                <a:spcPts val="0"/>
              </a:spcBef>
              <a:spcAft>
                <a:spcPts val="0"/>
              </a:spcAft>
              <a:defRPr/>
            </a:pPr>
            <a:endParaRPr lang="sr-Cyrl-C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egoe Script" pitchFamily="34" charset="0"/>
              <a:cs typeface="Arial" panose="020B0604020202020204" pitchFamily="34" charset="0"/>
            </a:endParaRPr>
          </a:p>
          <a:p>
            <a:pPr algn="ctr" eaLnBrk="1" fontAlgn="auto" hangingPunct="1">
              <a:spcBef>
                <a:spcPts val="0"/>
              </a:spcBef>
              <a:spcAft>
                <a:spcPts val="0"/>
              </a:spcAft>
              <a:defRPr/>
            </a:pPr>
            <a:r>
              <a:rPr lang="sr-Cyrl-C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egoe Script" pitchFamily="34" charset="0"/>
                <a:cs typeface="Arial" panose="020B0604020202020204" pitchFamily="34" charset="0"/>
              </a:rPr>
              <a:t>контакт:</a:t>
            </a:r>
          </a:p>
          <a:p>
            <a:pPr algn="ctr" eaLnBrk="1" fontAlgn="auto" hangingPunct="1">
              <a:spcBef>
                <a:spcPts val="0"/>
              </a:spcBef>
              <a:spcAft>
                <a:spcPts val="0"/>
              </a:spcAft>
              <a:defRPr/>
            </a:pPr>
            <a:r>
              <a:rPr lang="x-none"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egoe Script" pitchFamily="34" charset="0"/>
                <a:cs typeface="Arial" panose="020B0604020202020204" pitchFamily="34" charset="0"/>
                <a:hlinkClick r:id="rId3"/>
              </a:rPr>
              <a:t>blabla.vic@gmail.com</a:t>
            </a:r>
          </a:p>
          <a:p>
            <a:pPr algn="ctr" eaLnBrk="1" fontAlgn="auto" hangingPunct="1">
              <a:spcBef>
                <a:spcPts val="0"/>
              </a:spcBef>
              <a:spcAft>
                <a:spcPts val="0"/>
              </a:spcAft>
              <a:defRPr/>
            </a:pPr>
            <a:r>
              <a:rPr lang="x-none"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egoe Script" pitchFamily="34" charset="0"/>
                <a:cs typeface="Arial" panose="020B0604020202020204" pitchFamily="34" charset="0"/>
                <a:hlinkClick r:id="rId3"/>
              </a:rPr>
              <a:t>marijadumit@yahoo.com</a:t>
            </a:r>
            <a:endParaRPr lang="x-none"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egoe Script" pitchFamily="34" charset="0"/>
              <a:cs typeface="Arial" panose="020B0604020202020204" pitchFamily="34" charset="0"/>
            </a:endParaRPr>
          </a:p>
          <a:p>
            <a:pPr algn="ctr" eaLnBrk="1" fontAlgn="auto" hangingPunct="1">
              <a:spcBef>
                <a:spcPts val="0"/>
              </a:spcBef>
              <a:spcAft>
                <a:spcPts val="0"/>
              </a:spcAft>
              <a:defRPr/>
            </a:pPr>
            <a:endParaRPr lang="x-none"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egoe Script" pitchFamily="34" charset="0"/>
              <a:cs typeface="Arial" panose="020B0604020202020204" pitchFamily="34" charset="0"/>
            </a:endParaRPr>
          </a:p>
          <a:p>
            <a:pPr algn="ctr" eaLnBrk="1" fontAlgn="auto" hangingPunct="1">
              <a:spcBef>
                <a:spcPts val="0"/>
              </a:spcBef>
              <a:spcAft>
                <a:spcPts val="0"/>
              </a:spcAft>
              <a:defRPr/>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egoe Script"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762000" y="762000"/>
            <a:ext cx="7239000" cy="366713"/>
          </a:xfrm>
          <a:prstGeom prst="rect">
            <a:avLst/>
          </a:prstGeom>
          <a:noFill/>
          <a:ln w="9525">
            <a:noFill/>
            <a:miter lim="800000"/>
            <a:headEnd/>
            <a:tailEnd/>
          </a:ln>
        </p:spPr>
        <p:txBody>
          <a:bodyPr>
            <a:spAutoFit/>
          </a:bodyPr>
          <a:lstStyle/>
          <a:p>
            <a:pPr eaLnBrk="1" hangingPunct="1"/>
            <a:endParaRPr lang="sr-Latn-CS" b="1">
              <a:solidFill>
                <a:srgbClr val="632523"/>
              </a:solidFill>
            </a:endParaRPr>
          </a:p>
        </p:txBody>
      </p:sp>
      <p:sp>
        <p:nvSpPr>
          <p:cNvPr id="5123" name="Title 4"/>
          <p:cNvSpPr>
            <a:spLocks noGrp="1"/>
          </p:cNvSpPr>
          <p:nvPr>
            <p:ph type="title"/>
          </p:nvPr>
        </p:nvSpPr>
        <p:spPr/>
        <p:txBody>
          <a:bodyPr/>
          <a:lstStyle/>
          <a:p>
            <a:r>
              <a:rPr lang="en-US" smtClean="0"/>
              <a:t>Позориште сенки</a:t>
            </a:r>
            <a:br>
              <a:rPr lang="en-US" smtClean="0"/>
            </a:br>
            <a:r>
              <a:rPr lang="en-US" smtClean="0"/>
              <a:t>’’Васкрс’’</a:t>
            </a:r>
          </a:p>
        </p:txBody>
      </p:sp>
      <p:pic>
        <p:nvPicPr>
          <p:cNvPr id="5124" name="Content Placeholder 7"/>
          <p:cNvPicPr>
            <a:picLocks noGrp="1" noChangeAspect="1"/>
          </p:cNvPicPr>
          <p:nvPr>
            <p:ph idx="1"/>
          </p:nvPr>
        </p:nvPicPr>
        <p:blipFill>
          <a:blip r:embed="rId4"/>
          <a:srcRect/>
          <a:stretch>
            <a:fillRect/>
          </a:stretch>
        </p:blipFill>
        <p:spPr>
          <a:xfrm>
            <a:off x="3575050" y="1441450"/>
            <a:ext cx="5111750" cy="3516313"/>
          </a:xfrm>
        </p:spPr>
      </p:pic>
      <p:sp>
        <p:nvSpPr>
          <p:cNvPr id="5125" name="Text Placeholder 6"/>
          <p:cNvSpPr>
            <a:spLocks noGrp="1"/>
          </p:cNvSpPr>
          <p:nvPr>
            <p:ph type="body" sz="half" idx="2"/>
          </p:nvPr>
        </p:nvSpPr>
        <p:spPr/>
        <p:txBody>
          <a:bodyPr/>
          <a:lstStyle/>
          <a:p>
            <a:r>
              <a:rPr lang="en-US" sz="1800" dirty="0" smtClean="0"/>
              <a:t>У </a:t>
            </a:r>
            <a:r>
              <a:rPr lang="en-US" sz="1800" dirty="0" err="1" smtClean="0"/>
              <a:t>жељи</a:t>
            </a:r>
            <a:r>
              <a:rPr lang="en-US" sz="1800" dirty="0" smtClean="0"/>
              <a:t> </a:t>
            </a:r>
            <a:r>
              <a:rPr lang="en-US" sz="1800" dirty="0" err="1" smtClean="0"/>
              <a:t>да</a:t>
            </a:r>
            <a:r>
              <a:rPr lang="en-US" sz="1800" dirty="0" smtClean="0"/>
              <a:t> </a:t>
            </a:r>
            <a:r>
              <a:rPr lang="en-US" sz="1800" dirty="0" err="1" smtClean="0"/>
              <a:t>тему</a:t>
            </a:r>
            <a:r>
              <a:rPr lang="en-US" sz="1800" dirty="0" smtClean="0"/>
              <a:t> </a:t>
            </a:r>
            <a:r>
              <a:rPr lang="en-US" sz="1800" dirty="0" err="1" smtClean="0"/>
              <a:t>предстојећег</a:t>
            </a:r>
            <a:r>
              <a:rPr lang="en-US" sz="1800" dirty="0" smtClean="0"/>
              <a:t> </a:t>
            </a:r>
            <a:r>
              <a:rPr lang="en-US" sz="1800" dirty="0" err="1" smtClean="0"/>
              <a:t>празника</a:t>
            </a:r>
            <a:r>
              <a:rPr lang="en-US" sz="1800" dirty="0" smtClean="0"/>
              <a:t> </a:t>
            </a:r>
            <a:r>
              <a:rPr lang="en-US" sz="1800" dirty="0" err="1" smtClean="0"/>
              <a:t>Васкрса</a:t>
            </a:r>
            <a:r>
              <a:rPr lang="en-US" sz="1800" dirty="0" smtClean="0"/>
              <a:t> </a:t>
            </a:r>
            <a:r>
              <a:rPr lang="en-US" sz="1800" dirty="0" err="1" smtClean="0"/>
              <a:t>обрадимо</a:t>
            </a:r>
            <a:r>
              <a:rPr lang="en-US" sz="1800" dirty="0" smtClean="0"/>
              <a:t> </a:t>
            </a:r>
            <a:r>
              <a:rPr lang="en-US" sz="1800" dirty="0" err="1" smtClean="0"/>
              <a:t>на</a:t>
            </a:r>
            <a:r>
              <a:rPr lang="en-US" sz="1800" dirty="0" smtClean="0"/>
              <a:t> </a:t>
            </a:r>
            <a:r>
              <a:rPr lang="en-US" sz="1800" dirty="0" err="1" smtClean="0"/>
              <a:t>савремен</a:t>
            </a:r>
            <a:r>
              <a:rPr lang="en-US" sz="1800" dirty="0" smtClean="0"/>
              <a:t> </a:t>
            </a:r>
            <a:r>
              <a:rPr lang="en-US" sz="1800" dirty="0" err="1" smtClean="0"/>
              <a:t>начин</a:t>
            </a:r>
            <a:r>
              <a:rPr lang="en-US" sz="1800" dirty="0" smtClean="0"/>
              <a:t>, </a:t>
            </a:r>
            <a:r>
              <a:rPr lang="en-US" sz="1800" dirty="0" err="1" smtClean="0"/>
              <a:t>интердисциплинарно</a:t>
            </a:r>
            <a:r>
              <a:rPr lang="en-US" sz="1800" dirty="0" smtClean="0"/>
              <a:t>, </a:t>
            </a:r>
            <a:r>
              <a:rPr lang="en-US" sz="1800" dirty="0" err="1" smtClean="0"/>
              <a:t>уз</a:t>
            </a:r>
            <a:r>
              <a:rPr lang="en-US" sz="1800" dirty="0" smtClean="0"/>
              <a:t> </a:t>
            </a:r>
            <a:r>
              <a:rPr lang="en-US" sz="1800" dirty="0" err="1" smtClean="0"/>
              <a:t>интегративни</a:t>
            </a:r>
            <a:r>
              <a:rPr lang="en-US" sz="1800" dirty="0" smtClean="0"/>
              <a:t> </a:t>
            </a:r>
            <a:r>
              <a:rPr lang="en-US" sz="1800" dirty="0" err="1" smtClean="0"/>
              <a:t>приступ</a:t>
            </a:r>
            <a:r>
              <a:rPr lang="en-US" sz="1800" dirty="0" smtClean="0"/>
              <a:t> </a:t>
            </a:r>
            <a:r>
              <a:rPr lang="en-US" sz="1800" dirty="0" err="1" smtClean="0"/>
              <a:t>садржају</a:t>
            </a:r>
            <a:r>
              <a:rPr lang="en-US" sz="1800" dirty="0" smtClean="0"/>
              <a:t>, </a:t>
            </a:r>
            <a:r>
              <a:rPr lang="en-US" sz="1800" dirty="0" err="1" smtClean="0"/>
              <a:t>наставник</a:t>
            </a:r>
            <a:r>
              <a:rPr lang="en-US" sz="1800" dirty="0" smtClean="0"/>
              <a:t> </a:t>
            </a:r>
            <a:r>
              <a:rPr lang="en-US" sz="1800" dirty="0" err="1" smtClean="0"/>
              <a:t>ликовне</a:t>
            </a:r>
            <a:r>
              <a:rPr lang="en-US" sz="1800" dirty="0" smtClean="0"/>
              <a:t> </a:t>
            </a:r>
            <a:r>
              <a:rPr lang="en-US" sz="1800" dirty="0" err="1" smtClean="0"/>
              <a:t>културе</a:t>
            </a:r>
            <a:r>
              <a:rPr lang="en-US" sz="1800" dirty="0" smtClean="0"/>
              <a:t> и </a:t>
            </a:r>
            <a:r>
              <a:rPr lang="en-US" sz="1800" dirty="0" err="1" smtClean="0"/>
              <a:t>верске</a:t>
            </a:r>
            <a:r>
              <a:rPr lang="en-US" sz="1800" dirty="0" smtClean="0"/>
              <a:t> </a:t>
            </a:r>
            <a:r>
              <a:rPr lang="en-US" sz="1800" dirty="0" err="1" smtClean="0"/>
              <a:t>наставе</a:t>
            </a:r>
            <a:r>
              <a:rPr lang="en-US" sz="1800" dirty="0" smtClean="0"/>
              <a:t> </a:t>
            </a:r>
            <a:r>
              <a:rPr lang="en-US" sz="1800" dirty="0" err="1" smtClean="0"/>
              <a:t>договорили</a:t>
            </a:r>
            <a:r>
              <a:rPr lang="en-US" sz="1800" dirty="0" smtClean="0"/>
              <a:t> </a:t>
            </a:r>
            <a:r>
              <a:rPr lang="en-US" sz="1800" dirty="0" err="1" smtClean="0"/>
              <a:t>су</a:t>
            </a:r>
            <a:r>
              <a:rPr lang="en-US" sz="1800" dirty="0" smtClean="0"/>
              <a:t> </a:t>
            </a:r>
            <a:r>
              <a:rPr lang="en-US" sz="1800" dirty="0" err="1" smtClean="0"/>
              <a:t>се</a:t>
            </a:r>
            <a:r>
              <a:rPr lang="en-US" sz="1800" dirty="0" smtClean="0"/>
              <a:t> </a:t>
            </a:r>
            <a:r>
              <a:rPr lang="en-US" sz="1800" dirty="0" err="1" smtClean="0"/>
              <a:t>да</a:t>
            </a:r>
            <a:r>
              <a:rPr lang="en-US" sz="1800" dirty="0" smtClean="0"/>
              <a:t> у </a:t>
            </a:r>
            <a:r>
              <a:rPr lang="en-US" sz="1800" dirty="0" err="1" smtClean="0"/>
              <a:t>оквиру</a:t>
            </a:r>
            <a:r>
              <a:rPr lang="en-US" sz="1800" dirty="0" smtClean="0"/>
              <a:t> ’’</a:t>
            </a:r>
            <a:r>
              <a:rPr lang="en-US" sz="1800" dirty="0" err="1" smtClean="0"/>
              <a:t>Васкршње</a:t>
            </a:r>
            <a:r>
              <a:rPr lang="en-US" sz="1800" dirty="0" smtClean="0"/>
              <a:t> </a:t>
            </a:r>
            <a:r>
              <a:rPr lang="en-US" sz="1800" dirty="0" err="1" smtClean="0"/>
              <a:t>шаренице</a:t>
            </a:r>
            <a:r>
              <a:rPr lang="en-US" sz="1800" dirty="0" smtClean="0"/>
              <a:t>’’, </a:t>
            </a:r>
            <a:r>
              <a:rPr lang="en-US" sz="1800" dirty="0" err="1" smtClean="0"/>
              <a:t>изложбе</a:t>
            </a:r>
            <a:r>
              <a:rPr lang="en-US" sz="1800" dirty="0" smtClean="0"/>
              <a:t> </a:t>
            </a:r>
            <a:r>
              <a:rPr lang="en-US" sz="1800" dirty="0" err="1" smtClean="0"/>
              <a:t>осликаних</a:t>
            </a:r>
            <a:r>
              <a:rPr lang="en-US" sz="1800" dirty="0" smtClean="0"/>
              <a:t> </a:t>
            </a:r>
            <a:r>
              <a:rPr lang="en-US" sz="1800" dirty="0" err="1" smtClean="0"/>
              <a:t>јаја</a:t>
            </a:r>
            <a:r>
              <a:rPr lang="en-US" sz="1800" dirty="0" smtClean="0"/>
              <a:t> </a:t>
            </a:r>
            <a:r>
              <a:rPr lang="en-US" sz="1800" dirty="0" err="1" smtClean="0"/>
              <a:t>коју</a:t>
            </a:r>
            <a:r>
              <a:rPr lang="en-US" sz="1800" dirty="0" smtClean="0"/>
              <a:t> </a:t>
            </a:r>
            <a:r>
              <a:rPr lang="en-US" sz="1800" dirty="0" err="1" smtClean="0"/>
              <a:t>организују</a:t>
            </a:r>
            <a:r>
              <a:rPr lang="en-US" sz="1800" dirty="0" smtClean="0"/>
              <a:t> </a:t>
            </a:r>
            <a:r>
              <a:rPr lang="en-US" sz="1800" dirty="0" err="1" smtClean="0"/>
              <a:t>сваке</a:t>
            </a:r>
            <a:r>
              <a:rPr lang="en-US" sz="1800" dirty="0" smtClean="0"/>
              <a:t> </a:t>
            </a:r>
            <a:r>
              <a:rPr lang="en-US" sz="1800" dirty="0" err="1" smtClean="0"/>
              <a:t>године</a:t>
            </a:r>
            <a:r>
              <a:rPr lang="en-US" sz="1800" dirty="0" smtClean="0"/>
              <a:t>, </a:t>
            </a:r>
            <a:r>
              <a:rPr lang="en-US" sz="1800" dirty="0" err="1" smtClean="0"/>
              <a:t>приреде</a:t>
            </a:r>
            <a:r>
              <a:rPr lang="en-US" sz="1800" dirty="0" smtClean="0"/>
              <a:t> и </a:t>
            </a:r>
            <a:r>
              <a:rPr lang="en-US" sz="1800" dirty="0" err="1" smtClean="0"/>
              <a:t>пројекцију</a:t>
            </a:r>
            <a:r>
              <a:rPr lang="en-US" sz="1800" dirty="0" smtClean="0"/>
              <a:t> </a:t>
            </a:r>
            <a:r>
              <a:rPr lang="en-US" sz="1800" dirty="0" err="1" smtClean="0"/>
              <a:t>филма</a:t>
            </a:r>
            <a:r>
              <a:rPr lang="en-US" sz="1800" dirty="0" smtClean="0"/>
              <a:t>, </a:t>
            </a:r>
            <a:r>
              <a:rPr lang="en-US" sz="1800" dirty="0" err="1" smtClean="0"/>
              <a:t>односно</a:t>
            </a:r>
            <a:r>
              <a:rPr lang="en-US" sz="1800" dirty="0" smtClean="0"/>
              <a:t> </a:t>
            </a:r>
            <a:r>
              <a:rPr lang="en-US" sz="1800" dirty="0" err="1" smtClean="0"/>
              <a:t>снимка</a:t>
            </a:r>
            <a:r>
              <a:rPr lang="en-US" sz="1800" dirty="0" smtClean="0"/>
              <a:t> </a:t>
            </a:r>
            <a:r>
              <a:rPr lang="sr-Cyrl-RS" sz="1800" dirty="0" smtClean="0"/>
              <a:t>луткарске</a:t>
            </a:r>
            <a:r>
              <a:rPr lang="en-US" sz="1800" dirty="0" smtClean="0"/>
              <a:t> </a:t>
            </a:r>
            <a:r>
              <a:rPr lang="en-US" sz="1800" dirty="0" err="1" smtClean="0"/>
              <a:t>представе</a:t>
            </a:r>
            <a:r>
              <a:rPr lang="en-US" sz="1800" dirty="0" smtClean="0"/>
              <a:t> ’’</a:t>
            </a:r>
            <a:r>
              <a:rPr lang="en-US" sz="1800" dirty="0" err="1" smtClean="0"/>
              <a:t>Васкрс</a:t>
            </a:r>
            <a:r>
              <a:rPr lang="en-US" sz="1800" dirty="0" smtClean="0"/>
              <a:t>’’, </a:t>
            </a:r>
            <a:r>
              <a:rPr lang="en-US" sz="1800" dirty="0" err="1" smtClean="0"/>
              <a:t>урађене</a:t>
            </a:r>
            <a:r>
              <a:rPr lang="en-US" sz="1800" dirty="0" smtClean="0"/>
              <a:t> у </a:t>
            </a:r>
            <a:r>
              <a:rPr lang="en-US" sz="1800" dirty="0" err="1" smtClean="0"/>
              <a:t>облики</a:t>
            </a:r>
            <a:r>
              <a:rPr lang="en-US" sz="1800" dirty="0" smtClean="0"/>
              <a:t> ’</a:t>
            </a:r>
            <a:r>
              <a:rPr lang="en-US" sz="1800" b="1" dirty="0" smtClean="0"/>
              <a:t>’</a:t>
            </a:r>
            <a:r>
              <a:rPr lang="en-US" sz="1800" b="1" dirty="0" err="1" smtClean="0"/>
              <a:t>позоришта</a:t>
            </a:r>
            <a:r>
              <a:rPr lang="en-US" sz="1800" b="1" dirty="0" smtClean="0"/>
              <a:t> </a:t>
            </a:r>
            <a:r>
              <a:rPr lang="en-US" sz="1800" b="1" dirty="0" err="1" smtClean="0"/>
              <a:t>сенки</a:t>
            </a:r>
            <a:r>
              <a:rPr lang="en-US" sz="1800" b="1" dirty="0" smtClean="0"/>
              <a:t>.’’</a:t>
            </a:r>
          </a:p>
          <a:p>
            <a:endParaRPr lang="en-US" dirty="0" smtClean="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762000" y="762000"/>
            <a:ext cx="7239000" cy="366713"/>
          </a:xfrm>
          <a:prstGeom prst="rect">
            <a:avLst/>
          </a:prstGeom>
          <a:noFill/>
          <a:ln w="9525">
            <a:noFill/>
            <a:miter lim="800000"/>
            <a:headEnd/>
            <a:tailEnd/>
          </a:ln>
        </p:spPr>
        <p:txBody>
          <a:bodyPr>
            <a:spAutoFit/>
          </a:bodyPr>
          <a:lstStyle/>
          <a:p>
            <a:pPr eaLnBrk="1" hangingPunct="1"/>
            <a:endParaRPr lang="sr-Latn-CS" b="1">
              <a:solidFill>
                <a:srgbClr val="632523"/>
              </a:solidFill>
            </a:endParaRPr>
          </a:p>
        </p:txBody>
      </p:sp>
      <p:sp>
        <p:nvSpPr>
          <p:cNvPr id="7171" name="Title 1"/>
          <p:cNvSpPr>
            <a:spLocks noGrp="1"/>
          </p:cNvSpPr>
          <p:nvPr>
            <p:ph type="title"/>
          </p:nvPr>
        </p:nvSpPr>
        <p:spPr>
          <a:xfrm>
            <a:off x="457200" y="373063"/>
            <a:ext cx="8229600" cy="1143000"/>
          </a:xfrm>
        </p:spPr>
        <p:txBody>
          <a:bodyPr/>
          <a:lstStyle/>
          <a:p>
            <a:r>
              <a:rPr lang="en-US" smtClean="0"/>
              <a:t>КОРАЦИ:</a:t>
            </a:r>
          </a:p>
        </p:txBody>
      </p:sp>
      <p:sp>
        <p:nvSpPr>
          <p:cNvPr id="7172" name="Content Placeholder 2"/>
          <p:cNvSpPr>
            <a:spLocks noGrp="1"/>
          </p:cNvSpPr>
          <p:nvPr>
            <p:ph idx="1"/>
          </p:nvPr>
        </p:nvSpPr>
        <p:spPr>
          <a:xfrm>
            <a:off x="457200" y="1149350"/>
            <a:ext cx="8229600" cy="5022850"/>
          </a:xfrm>
        </p:spPr>
        <p:txBody>
          <a:bodyPr/>
          <a:lstStyle/>
          <a:p>
            <a:endParaRPr lang="en-US" sz="2400" dirty="0" smtClean="0"/>
          </a:p>
          <a:p>
            <a:r>
              <a:rPr lang="sr-Cyrl-CS" sz="2400" dirty="0" smtClean="0"/>
              <a:t>-</a:t>
            </a:r>
            <a:r>
              <a:rPr lang="en-US" sz="2400" dirty="0" smtClean="0"/>
              <a:t> </a:t>
            </a:r>
            <a:r>
              <a:rPr lang="sr-Cyrl-CS" sz="2400" dirty="0" smtClean="0"/>
              <a:t>Ликовна култура (двочас), Упознавање са позориштем сенки </a:t>
            </a:r>
            <a:endParaRPr lang="en-US" sz="2400" dirty="0" smtClean="0"/>
          </a:p>
          <a:p>
            <a:r>
              <a:rPr lang="sr-Cyrl-CS" sz="2400" dirty="0" smtClean="0"/>
              <a:t>- Верска настава-обрада- Васкрсење Христово </a:t>
            </a:r>
            <a:endParaRPr lang="en-US" sz="2400" dirty="0" smtClean="0"/>
          </a:p>
          <a:p>
            <a:r>
              <a:rPr lang="en-US" sz="2400" dirty="0" smtClean="0"/>
              <a:t>- </a:t>
            </a:r>
            <a:r>
              <a:rPr lang="sr-Cyrl-CS" sz="2400" dirty="0" smtClean="0"/>
              <a:t>Драмска секција- креирање сценарија, подела улога, увежбавање текста</a:t>
            </a:r>
            <a:endParaRPr lang="en-US" sz="2400" dirty="0" smtClean="0"/>
          </a:p>
          <a:p>
            <a:r>
              <a:rPr lang="sr-Cyrl-CS" sz="2400" dirty="0" smtClean="0"/>
              <a:t>- Ликовна култура (двочас), израда ликова, сценографије, ефеката...</a:t>
            </a:r>
            <a:endParaRPr lang="en-US" sz="2400" dirty="0" smtClean="0"/>
          </a:p>
          <a:p>
            <a:r>
              <a:rPr lang="sr-Cyrl-CS" sz="2400" dirty="0" smtClean="0"/>
              <a:t>- Драмска секција- Снимање позоришне представе              '' Васкрсење''</a:t>
            </a:r>
            <a:endParaRPr lang="en-US" sz="2400" dirty="0" smtClean="0"/>
          </a:p>
          <a:p>
            <a:r>
              <a:rPr lang="en-US" sz="2400" dirty="0" smtClean="0"/>
              <a:t>- </a:t>
            </a:r>
            <a:r>
              <a:rPr lang="sr-Cyrl-CS" sz="2400" dirty="0" smtClean="0"/>
              <a:t>Пројекција филма у оквиру обележавања предстојећег празника, Васкрса</a:t>
            </a:r>
            <a:endParaRPr lang="en-US" sz="2400"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52809317"/>
              </p:ext>
            </p:extLst>
          </p:nvPr>
        </p:nvGraphicFramePr>
        <p:xfrm>
          <a:off x="504940" y="435799"/>
          <a:ext cx="914400" cy="771525"/>
        </p:xfrm>
        <a:graphic>
          <a:graphicData uri="http://schemas.openxmlformats.org/presentationml/2006/ole">
            <mc:AlternateContent xmlns:mc="http://schemas.openxmlformats.org/markup-compatibility/2006">
              <mc:Choice xmlns:v="urn:schemas-microsoft-com:vml" Requires="v">
                <p:oleObj spid="_x0000_s11275" name="Document" showAsIcon="1" r:id="rId4" imgW="914400" imgH="771480" progId="Word.Document.8">
                  <p:embed/>
                </p:oleObj>
              </mc:Choice>
              <mc:Fallback>
                <p:oleObj name="Document" showAsIcon="1" r:id="rId4" imgW="914400" imgH="771480" progId="Word.Document.8">
                  <p:embed/>
                  <p:pic>
                    <p:nvPicPr>
                      <p:cNvPr id="0" name=""/>
                      <p:cNvPicPr/>
                      <p:nvPr/>
                    </p:nvPicPr>
                    <p:blipFill>
                      <a:blip r:embed="rId5"/>
                      <a:stretch>
                        <a:fillRect/>
                      </a:stretch>
                    </p:blipFill>
                    <p:spPr>
                      <a:xfrm>
                        <a:off x="504940" y="435799"/>
                        <a:ext cx="914400" cy="771525"/>
                      </a:xfrm>
                      <a:prstGeom prst="rect">
                        <a:avLst/>
                      </a:prstGeom>
                    </p:spPr>
                  </p:pic>
                </p:oleObj>
              </mc:Fallback>
            </mc:AlternateContent>
          </a:graphicData>
        </a:graphic>
      </p:graphicFrame>
      <p:sp>
        <p:nvSpPr>
          <p:cNvPr id="3" name="TextBox 2"/>
          <p:cNvSpPr txBox="1"/>
          <p:nvPr/>
        </p:nvSpPr>
        <p:spPr>
          <a:xfrm>
            <a:off x="459037" y="1032977"/>
            <a:ext cx="1219200" cy="369332"/>
          </a:xfrm>
          <a:prstGeom prst="rect">
            <a:avLst/>
          </a:prstGeom>
          <a:noFill/>
        </p:spPr>
        <p:txBody>
          <a:bodyPr wrap="square" rtlCol="0">
            <a:spAutoFit/>
          </a:bodyPr>
          <a:lstStyle/>
          <a:p>
            <a:r>
              <a:rPr lang="sr-Cyrl-RS" dirty="0" smtClean="0"/>
              <a:t>Резиме</a:t>
            </a:r>
            <a:endParaRPr lang="sr-Cyrl-RS"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325438" y="914400"/>
            <a:ext cx="3008312" cy="1708150"/>
          </a:xfrm>
        </p:spPr>
        <p:txBody>
          <a:bodyPr/>
          <a:lstStyle/>
          <a:p>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ru-RU" sz="2400" smtClean="0"/>
              <a:t/>
            </a:r>
            <a:br>
              <a:rPr lang="ru-RU" sz="2400" smtClean="0"/>
            </a:br>
            <a:r>
              <a:rPr lang="ru-RU" sz="2400" smtClean="0"/>
              <a:t/>
            </a:r>
            <a:br>
              <a:rPr lang="ru-RU" sz="2400" smtClean="0"/>
            </a:br>
            <a:r>
              <a:rPr lang="ru-RU" sz="2400" smtClean="0"/>
              <a:t>1. корак</a:t>
            </a:r>
            <a:br>
              <a:rPr lang="ru-RU" sz="2400" smtClean="0"/>
            </a:br>
            <a:r>
              <a:rPr lang="ru-RU" sz="2400" smtClean="0"/>
              <a:t>Ликовна култура (двочас), Упознавање са позориштем сенки</a:t>
            </a:r>
            <a:r>
              <a:rPr lang="en-US" sz="2400" smtClean="0"/>
              <a:t/>
            </a:r>
            <a:br>
              <a:rPr lang="en-US" sz="2400" smtClean="0"/>
            </a:br>
            <a:endParaRPr lang="en-US" sz="2400" smtClean="0"/>
          </a:p>
        </p:txBody>
      </p:sp>
      <p:sp>
        <p:nvSpPr>
          <p:cNvPr id="8195" name="Text Placeholder 3"/>
          <p:cNvSpPr>
            <a:spLocks noGrp="1"/>
          </p:cNvSpPr>
          <p:nvPr>
            <p:ph type="body" sz="half" idx="2"/>
          </p:nvPr>
        </p:nvSpPr>
        <p:spPr>
          <a:xfrm>
            <a:off x="152400" y="2286000"/>
            <a:ext cx="3352800" cy="4233863"/>
          </a:xfrm>
        </p:spPr>
        <p:txBody>
          <a:bodyPr/>
          <a:lstStyle/>
          <a:p>
            <a:pPr marL="285750" indent="-285750" algn="just">
              <a:spcBef>
                <a:spcPts val="0"/>
              </a:spcBef>
              <a:buFont typeface="Arial" panose="020B0604020202020204" pitchFamily="34" charset="0"/>
              <a:buChar char="•"/>
            </a:pPr>
            <a:r>
              <a:rPr lang="sr-Cyrl-CS" sz="1600" b="1" dirty="0" smtClean="0">
                <a:solidFill>
                  <a:schemeClr val="tx1">
                    <a:lumMod val="95000"/>
                    <a:lumOff val="5000"/>
                  </a:schemeClr>
                </a:solidFill>
              </a:rPr>
              <a:t>На овом часу</a:t>
            </a:r>
            <a:r>
              <a:rPr lang="en-US" sz="1600" b="1" dirty="0" smtClean="0">
                <a:solidFill>
                  <a:schemeClr val="tx1">
                    <a:lumMod val="95000"/>
                    <a:lumOff val="5000"/>
                  </a:schemeClr>
                </a:solidFill>
              </a:rPr>
              <a:t> </a:t>
            </a:r>
            <a:r>
              <a:rPr lang="sr-Cyrl-CS" sz="1600" b="1" dirty="0" smtClean="0">
                <a:solidFill>
                  <a:schemeClr val="tx1">
                    <a:lumMod val="95000"/>
                    <a:lumOff val="5000"/>
                  </a:schemeClr>
                </a:solidFill>
              </a:rPr>
              <a:t> </a:t>
            </a:r>
            <a:r>
              <a:rPr lang="ru-RU" sz="1600" b="1" dirty="0" smtClean="0">
                <a:solidFill>
                  <a:schemeClr val="tx1">
                    <a:lumMod val="95000"/>
                    <a:lumOff val="5000"/>
                  </a:schemeClr>
                </a:solidFill>
              </a:rPr>
              <a:t>ученици су </a:t>
            </a:r>
            <a:r>
              <a:rPr lang="sr-Cyrl-CS" sz="1600" b="1" dirty="0" smtClean="0">
                <a:solidFill>
                  <a:schemeClr val="tx1">
                    <a:lumMod val="95000"/>
                    <a:lumOff val="5000"/>
                  </a:schemeClr>
                </a:solidFill>
              </a:rPr>
              <a:t>у</a:t>
            </a:r>
            <a:r>
              <a:rPr lang="ru-RU" sz="1600" b="1" dirty="0" smtClean="0">
                <a:solidFill>
                  <a:schemeClr val="tx1">
                    <a:lumMod val="95000"/>
                    <a:lumOff val="5000"/>
                  </a:schemeClr>
                </a:solidFill>
              </a:rPr>
              <a:t>познати са елементима луткарског позоришта (покрет, музика, звук, књижевно дело, сценарио,</a:t>
            </a:r>
            <a:r>
              <a:rPr lang="sr-Cyrl-RS" sz="1600" b="1" dirty="0" smtClean="0">
                <a:solidFill>
                  <a:schemeClr val="tx1">
                    <a:lumMod val="95000"/>
                    <a:lumOff val="5000"/>
                  </a:schemeClr>
                </a:solidFill>
              </a:rPr>
              <a:t> глумац луткар,</a:t>
            </a:r>
            <a:r>
              <a:rPr lang="ru-RU" sz="1600" b="1" dirty="0" smtClean="0">
                <a:solidFill>
                  <a:schemeClr val="tx1">
                    <a:lumMod val="95000"/>
                    <a:lumOff val="5000"/>
                  </a:schemeClr>
                </a:solidFill>
              </a:rPr>
              <a:t> сцена, осветљење, костимографија, сценографија) и њиховим односима;</a:t>
            </a:r>
          </a:p>
          <a:p>
            <a:pPr marL="285750" indent="-285750" algn="just">
              <a:spcBef>
                <a:spcPts val="0"/>
              </a:spcBef>
              <a:buFont typeface="Arial" panose="020B0604020202020204" pitchFamily="34" charset="0"/>
              <a:buChar char="•"/>
            </a:pPr>
            <a:r>
              <a:rPr lang="sr-Cyrl-CS" sz="1600" b="1" dirty="0" smtClean="0">
                <a:solidFill>
                  <a:schemeClr val="tx1">
                    <a:lumMod val="95000"/>
                    <a:lumOff val="5000"/>
                  </a:schemeClr>
                </a:solidFill>
              </a:rPr>
              <a:t>Путем  ППТ презентације </a:t>
            </a:r>
            <a:r>
              <a:rPr lang="ru-RU" sz="1600" b="1" dirty="0" smtClean="0">
                <a:solidFill>
                  <a:schemeClr val="tx1">
                    <a:lumMod val="95000"/>
                    <a:lumOff val="5000"/>
                  </a:schemeClr>
                </a:solidFill>
              </a:rPr>
              <a:t>ученици</a:t>
            </a:r>
            <a:r>
              <a:rPr lang="sr-Cyrl-CS" sz="1600" b="1" dirty="0" smtClean="0">
                <a:solidFill>
                  <a:schemeClr val="tx1">
                    <a:lumMod val="95000"/>
                    <a:lumOff val="5000"/>
                  </a:schemeClr>
                </a:solidFill>
              </a:rPr>
              <a:t>  су у</a:t>
            </a:r>
            <a:r>
              <a:rPr lang="ru-RU" sz="1600" b="1" dirty="0" smtClean="0">
                <a:solidFill>
                  <a:schemeClr val="tx1">
                    <a:lumMod val="95000"/>
                    <a:lumOff val="5000"/>
                  </a:schemeClr>
                </a:solidFill>
              </a:rPr>
              <a:t>познавати са историјатом позоришта сенки, </a:t>
            </a:r>
            <a:r>
              <a:rPr lang="sr-Cyrl-RS" sz="1600" b="1" dirty="0">
                <a:solidFill>
                  <a:schemeClr val="tx1">
                    <a:lumMod val="95000"/>
                    <a:lumOff val="5000"/>
                  </a:schemeClr>
                </a:solidFill>
              </a:rPr>
              <a:t>у</a:t>
            </a:r>
            <a:r>
              <a:rPr lang="ru-RU" sz="1600" b="1" dirty="0" smtClean="0">
                <a:solidFill>
                  <a:schemeClr val="tx1">
                    <a:lumMod val="95000"/>
                    <a:lumOff val="5000"/>
                  </a:schemeClr>
                </a:solidFill>
              </a:rPr>
              <a:t>познавање ученика са     могућим техникама реализације представе позоришта сенки;</a:t>
            </a:r>
          </a:p>
          <a:p>
            <a:pPr>
              <a:spcBef>
                <a:spcPts val="0"/>
              </a:spcBef>
              <a:buFont typeface="Arial" pitchFamily="34" charset="0"/>
              <a:buChar char="•"/>
            </a:pPr>
            <a:endParaRPr lang="ru-RU" b="1" dirty="0" smtClean="0">
              <a:solidFill>
                <a:schemeClr val="tx1">
                  <a:lumMod val="95000"/>
                  <a:lumOff val="5000"/>
                </a:schemeClr>
              </a:solidFill>
            </a:endParaRPr>
          </a:p>
          <a:p>
            <a:pPr>
              <a:spcBef>
                <a:spcPts val="0"/>
              </a:spcBef>
            </a:pPr>
            <a:endParaRPr lang="en-US" b="1" dirty="0" smtClean="0"/>
          </a:p>
          <a:p>
            <a:endParaRPr lang="en-US" dirty="0" smtClean="0"/>
          </a:p>
        </p:txBody>
      </p:sp>
      <p:pic>
        <p:nvPicPr>
          <p:cNvPr id="5" name="Picture 2" descr="D:\lj\Filcovanje vune\FILCOVANJE VUNE\Fotografije\DSCN272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53000" y="838200"/>
            <a:ext cx="3431582" cy="2573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lj\Filcovanje vune\FILCOVANJE VUNE\Fotografije\DSCN27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793099"/>
            <a:ext cx="3412774" cy="25594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ontent Placeholder 2">
            <a:hlinkClick r:id="" action="ppaction://ole?verb=0"/>
          </p:cNvPr>
          <p:cNvGraphicFramePr>
            <a:graphicFrameLocks noGrp="1" noChangeAspect="1"/>
          </p:cNvGraphicFramePr>
          <p:nvPr>
            <p:ph idx="1"/>
            <p:extLst>
              <p:ext uri="{D42A27DB-BD31-4B8C-83A1-F6EECF244321}">
                <p14:modId xmlns:p14="http://schemas.microsoft.com/office/powerpoint/2010/main" val="779657702"/>
              </p:ext>
            </p:extLst>
          </p:nvPr>
        </p:nvGraphicFramePr>
        <p:xfrm>
          <a:off x="3771900" y="5072821"/>
          <a:ext cx="914400" cy="771525"/>
        </p:xfrm>
        <a:graphic>
          <a:graphicData uri="http://schemas.openxmlformats.org/presentationml/2006/ole">
            <mc:AlternateContent xmlns:mc="http://schemas.openxmlformats.org/markup-compatibility/2006">
              <mc:Choice xmlns:v="urn:schemas-microsoft-com:vml" Requires="v">
                <p:oleObj spid="_x0000_s8211" name="Presentation" showAsIcon="1" r:id="rId7" imgW="914400" imgH="771480" progId="PowerPoint.Show.8">
                  <p:embed/>
                </p:oleObj>
              </mc:Choice>
              <mc:Fallback>
                <p:oleObj name="Presentation" showAsIcon="1" r:id="rId7" imgW="914400" imgH="771480" progId="PowerPoint.Show.8">
                  <p:embed/>
                  <p:pic>
                    <p:nvPicPr>
                      <p:cNvPr id="0" name=""/>
                      <p:cNvPicPr/>
                      <p:nvPr/>
                    </p:nvPicPr>
                    <p:blipFill>
                      <a:blip r:embed="rId8"/>
                      <a:stretch>
                        <a:fillRect/>
                      </a:stretch>
                    </p:blipFill>
                    <p:spPr>
                      <a:xfrm>
                        <a:off x="3771900" y="5072821"/>
                        <a:ext cx="914400" cy="771525"/>
                      </a:xfrm>
                      <a:prstGeom prst="rect">
                        <a:avLst/>
                      </a:prstGeom>
                    </p:spPr>
                  </p:pic>
                </p:oleObj>
              </mc:Fallback>
            </mc:AlternateContent>
          </a:graphicData>
        </a:graphic>
      </p:graphicFrame>
      <p:sp>
        <p:nvSpPr>
          <p:cNvPr id="4" name="TextBox 3"/>
          <p:cNvSpPr txBox="1"/>
          <p:nvPr/>
        </p:nvSpPr>
        <p:spPr>
          <a:xfrm>
            <a:off x="3657600" y="5775691"/>
            <a:ext cx="1543050" cy="738664"/>
          </a:xfrm>
          <a:prstGeom prst="rect">
            <a:avLst/>
          </a:prstGeom>
          <a:noFill/>
        </p:spPr>
        <p:txBody>
          <a:bodyPr wrap="square" rtlCol="0">
            <a:spAutoFit/>
          </a:bodyPr>
          <a:lstStyle/>
          <a:p>
            <a:r>
              <a:rPr lang="sr-Cyrl-RS" sz="1400" dirty="0" smtClean="0"/>
              <a:t>Позориште сенки- презентација</a:t>
            </a:r>
            <a:endParaRPr lang="sr-Cyrl-RS" sz="1400"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762000" y="762000"/>
            <a:ext cx="7239000" cy="366713"/>
          </a:xfrm>
          <a:prstGeom prst="rect">
            <a:avLst/>
          </a:prstGeom>
          <a:noFill/>
          <a:ln w="9525">
            <a:noFill/>
            <a:miter lim="800000"/>
            <a:headEnd/>
            <a:tailEnd/>
          </a:ln>
        </p:spPr>
        <p:txBody>
          <a:bodyPr>
            <a:spAutoFit/>
          </a:bodyPr>
          <a:lstStyle/>
          <a:p>
            <a:pPr eaLnBrk="1" hangingPunct="1"/>
            <a:endParaRPr lang="sr-Latn-CS" b="1">
              <a:solidFill>
                <a:srgbClr val="632523"/>
              </a:solidFill>
            </a:endParaRPr>
          </a:p>
        </p:txBody>
      </p:sp>
      <p:sp>
        <p:nvSpPr>
          <p:cNvPr id="9219" name="Title 6"/>
          <p:cNvSpPr>
            <a:spLocks noGrp="1"/>
          </p:cNvSpPr>
          <p:nvPr>
            <p:ph type="title"/>
          </p:nvPr>
        </p:nvSpPr>
        <p:spPr>
          <a:xfrm>
            <a:off x="457200" y="273050"/>
            <a:ext cx="4191000" cy="1385888"/>
          </a:xfrm>
        </p:spPr>
        <p:txBody>
          <a:bodyPr/>
          <a:lstStyle/>
          <a:p>
            <a:r>
              <a:rPr lang="en-US" sz="2400" smtClean="0"/>
              <a:t>2. Корак</a:t>
            </a:r>
            <a:br>
              <a:rPr lang="en-US" sz="2400" smtClean="0"/>
            </a:br>
            <a:r>
              <a:rPr lang="sr-Cyrl-CS" sz="2400" smtClean="0"/>
              <a:t>Верска настава-обрада- Васкрсење Христово</a:t>
            </a:r>
            <a:endParaRPr lang="en-US" sz="2400" smtClean="0"/>
          </a:p>
        </p:txBody>
      </p:sp>
      <p:pic>
        <p:nvPicPr>
          <p:cNvPr id="9220" name="Content Placeholder 9"/>
          <p:cNvPicPr>
            <a:picLocks noGrp="1" noChangeAspect="1"/>
          </p:cNvPicPr>
          <p:nvPr>
            <p:ph idx="1"/>
          </p:nvPr>
        </p:nvPicPr>
        <p:blipFill>
          <a:blip r:embed="rId3"/>
          <a:srcRect/>
          <a:stretch>
            <a:fillRect/>
          </a:stretch>
        </p:blipFill>
        <p:spPr>
          <a:xfrm>
            <a:off x="4746625" y="944563"/>
            <a:ext cx="4367213" cy="5854700"/>
          </a:xfrm>
        </p:spPr>
      </p:pic>
      <p:sp>
        <p:nvSpPr>
          <p:cNvPr id="9221" name="Text Placeholder 8"/>
          <p:cNvSpPr>
            <a:spLocks noGrp="1"/>
          </p:cNvSpPr>
          <p:nvPr>
            <p:ph type="body" sz="half" idx="2"/>
          </p:nvPr>
        </p:nvSpPr>
        <p:spPr>
          <a:xfrm>
            <a:off x="0" y="1752600"/>
            <a:ext cx="4746625" cy="3840163"/>
          </a:xfrm>
        </p:spPr>
        <p:txBody>
          <a:bodyPr/>
          <a:lstStyle/>
          <a:p>
            <a:r>
              <a:rPr lang="en-US" smtClean="0"/>
              <a:t>Други корак је обрада Васкрса, као највећег хришћанског празника, на часу верске наставе. Ово је уједно био и огледни час на коме је коришћен савремен. </a:t>
            </a:r>
            <a:r>
              <a:rPr lang="ru-RU" smtClean="0"/>
              <a:t>Глогстер (Glogster) је алат који омогућава креирање интерактивног плаката. који ће садржавати фотографије, аудио и видео-записе, презентације, различите документе. На овом часу, ученици су обновили постојеће и проширили своје знање о васкрсу као празнику, где је посебан осврт био на хронологији догађаја као и на ликовима, простору, разговорима...Жеља нам је била да мотивишемо ученике да на следећем часу драмске секције покушамо да креирамо сценарио за представу.</a:t>
            </a:r>
            <a:endParaRPr lang="en-US" smtClean="0"/>
          </a:p>
        </p:txBody>
      </p:sp>
      <p:pic>
        <p:nvPicPr>
          <p:cNvPr id="9222" name="Picture 1"/>
          <p:cNvPicPr>
            <a:picLocks noChangeAspect="1"/>
          </p:cNvPicPr>
          <p:nvPr/>
        </p:nvPicPr>
        <p:blipFill>
          <a:blip r:embed="rId4" cstate="print"/>
          <a:srcRect/>
          <a:stretch>
            <a:fillRect/>
          </a:stretch>
        </p:blipFill>
        <p:spPr bwMode="auto">
          <a:xfrm>
            <a:off x="381000" y="4494213"/>
            <a:ext cx="3124200" cy="23431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3050"/>
            <a:ext cx="3008313" cy="2393950"/>
          </a:xfrm>
        </p:spPr>
        <p:txBody>
          <a:bodyPr/>
          <a:lstStyle/>
          <a:p>
            <a:r>
              <a:rPr lang="en-US" smtClean="0"/>
              <a:t>3. Корак</a:t>
            </a:r>
            <a:br>
              <a:rPr lang="en-US" smtClean="0"/>
            </a:br>
            <a:r>
              <a:rPr lang="en-US" smtClean="0"/>
              <a:t>- </a:t>
            </a:r>
            <a:r>
              <a:rPr lang="sr-Cyrl-CS" smtClean="0"/>
              <a:t>Драмска секција- креирање сценарија, подела улога, увежбавање текста</a:t>
            </a:r>
            <a:r>
              <a:rPr lang="en-US" smtClean="0"/>
              <a:t/>
            </a:r>
            <a:br>
              <a:rPr lang="en-US" smtClean="0"/>
            </a:br>
            <a:r>
              <a:rPr lang="en-US" smtClean="0"/>
              <a:t/>
            </a:r>
            <a:br>
              <a:rPr lang="en-US" smtClean="0"/>
            </a:br>
            <a:endParaRPr lang="en-US" smtClean="0"/>
          </a:p>
        </p:txBody>
      </p:sp>
      <p:pic>
        <p:nvPicPr>
          <p:cNvPr id="10243" name="Content Placeholder 1"/>
          <p:cNvPicPr>
            <a:picLocks noGrp="1" noChangeAspect="1"/>
          </p:cNvPicPr>
          <p:nvPr>
            <p:ph idx="1"/>
          </p:nvPr>
        </p:nvPicPr>
        <p:blipFill>
          <a:blip r:embed="rId4"/>
          <a:srcRect/>
          <a:stretch>
            <a:fillRect/>
          </a:stretch>
        </p:blipFill>
        <p:spPr>
          <a:xfrm>
            <a:off x="5867400" y="685800"/>
            <a:ext cx="2897188" cy="3689350"/>
          </a:xfrm>
        </p:spPr>
      </p:pic>
      <p:sp>
        <p:nvSpPr>
          <p:cNvPr id="10244" name="Text Placeholder 3"/>
          <p:cNvSpPr>
            <a:spLocks noGrp="1"/>
          </p:cNvSpPr>
          <p:nvPr>
            <p:ph type="body" sz="half" idx="2"/>
          </p:nvPr>
        </p:nvSpPr>
        <p:spPr>
          <a:xfrm>
            <a:off x="457200" y="2057400"/>
            <a:ext cx="4648200" cy="4046538"/>
          </a:xfrm>
        </p:spPr>
        <p:txBody>
          <a:bodyPr/>
          <a:lstStyle/>
          <a:p>
            <a:r>
              <a:rPr lang="en-US" sz="1800" smtClean="0"/>
              <a:t>Следећи корак је свакако, писање сценарија, подела улога и увежбавање текста. Одредили смо наратора и поделили улоге и на часу увежбавали течно и изражајно читање, јер је касније требало уклопити оне који читају са онима који глуме у представи и све то уобличити у јединствену целину,  јер је план био да се представа изведе и сними и да се затим организује пројекција филма за ученике 3. и 4. разреда.</a:t>
            </a:r>
          </a:p>
        </p:txBody>
      </p:sp>
      <p:graphicFrame>
        <p:nvGraphicFramePr>
          <p:cNvPr id="10245" name="Object 3"/>
          <p:cNvGraphicFramePr>
            <a:graphicFrameLocks noChangeAspect="1"/>
          </p:cNvGraphicFramePr>
          <p:nvPr>
            <p:extLst>
              <p:ext uri="{D42A27DB-BD31-4B8C-83A1-F6EECF244321}">
                <p14:modId xmlns:p14="http://schemas.microsoft.com/office/powerpoint/2010/main" val="3186013263"/>
              </p:ext>
            </p:extLst>
          </p:nvPr>
        </p:nvGraphicFramePr>
        <p:xfrm>
          <a:off x="6248400" y="4800600"/>
          <a:ext cx="1450975" cy="1223963"/>
        </p:xfrm>
        <a:graphic>
          <a:graphicData uri="http://schemas.openxmlformats.org/presentationml/2006/ole">
            <mc:AlternateContent xmlns:mc="http://schemas.openxmlformats.org/markup-compatibility/2006">
              <mc:Choice xmlns:v="urn:schemas-microsoft-com:vml" Requires="v">
                <p:oleObj spid="_x0000_s10260" name="Document" showAsIcon="1" r:id="rId5" imgW="914400" imgH="771525" progId="Word.Document.12">
                  <p:embed/>
                </p:oleObj>
              </mc:Choice>
              <mc:Fallback>
                <p:oleObj name="Document" showAsIcon="1" r:id="rId5" imgW="914400" imgH="771525" progId="Word.Documen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800600"/>
                        <a:ext cx="1450975" cy="1223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46" name="Picture 6" descr="F:\DCIM\121___05\IMG_0921.JPG"/>
          <p:cNvPicPr>
            <a:picLocks noChangeAspect="1" noChangeArrowheads="1"/>
          </p:cNvPicPr>
          <p:nvPr/>
        </p:nvPicPr>
        <p:blipFill>
          <a:blip r:embed="rId7" cstate="print"/>
          <a:srcRect/>
          <a:stretch>
            <a:fillRect/>
          </a:stretch>
        </p:blipFill>
        <p:spPr bwMode="auto">
          <a:xfrm>
            <a:off x="3124200" y="4648200"/>
            <a:ext cx="2566813" cy="1925023"/>
          </a:xfrm>
          <a:prstGeom prst="rect">
            <a:avLst/>
          </a:prstGeom>
          <a:noFill/>
        </p:spPr>
      </p:pic>
      <p:sp>
        <p:nvSpPr>
          <p:cNvPr id="2" name="TextBox 1"/>
          <p:cNvSpPr txBox="1"/>
          <p:nvPr/>
        </p:nvSpPr>
        <p:spPr>
          <a:xfrm>
            <a:off x="6439694" y="5839897"/>
            <a:ext cx="1752600" cy="369332"/>
          </a:xfrm>
          <a:prstGeom prst="rect">
            <a:avLst/>
          </a:prstGeom>
          <a:noFill/>
        </p:spPr>
        <p:txBody>
          <a:bodyPr wrap="square" rtlCol="0">
            <a:spAutoFit/>
          </a:bodyPr>
          <a:lstStyle/>
          <a:p>
            <a:r>
              <a:rPr lang="sr-Cyrl-RS" dirty="0" smtClean="0"/>
              <a:t>Сценарио</a:t>
            </a:r>
            <a:endParaRPr lang="sr-Cyrl-RS"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228600" y="273050"/>
            <a:ext cx="4191000" cy="1631950"/>
          </a:xfrm>
        </p:spPr>
        <p:txBody>
          <a:bodyPr/>
          <a:lstStyle/>
          <a:p>
            <a:r>
              <a:rPr lang="en-US" dirty="0" smtClean="0"/>
              <a:t>4. </a:t>
            </a:r>
            <a:r>
              <a:rPr lang="en-US" dirty="0" err="1" smtClean="0"/>
              <a:t>Корак</a:t>
            </a:r>
            <a:r>
              <a:rPr lang="en-US" dirty="0" smtClean="0"/>
              <a:t/>
            </a:r>
            <a:br>
              <a:rPr lang="en-US" dirty="0" smtClean="0"/>
            </a:br>
            <a:r>
              <a:rPr lang="sr-Cyrl-CS" dirty="0" smtClean="0"/>
              <a:t>- Ликовна култура (двочас), израда ликова, сценографије, ефеката...</a:t>
            </a:r>
            <a:r>
              <a:rPr lang="en-US" dirty="0" smtClean="0"/>
              <a:t/>
            </a:r>
            <a:br>
              <a:rPr lang="en-US" dirty="0" smtClean="0"/>
            </a:br>
            <a:endParaRPr lang="en-US" dirty="0" smtClean="0"/>
          </a:p>
        </p:txBody>
      </p:sp>
      <p:pic>
        <p:nvPicPr>
          <p:cNvPr id="11267" name="Content Placeholder 1"/>
          <p:cNvPicPr>
            <a:picLocks noGrp="1" noChangeAspect="1"/>
          </p:cNvPicPr>
          <p:nvPr>
            <p:ph idx="1"/>
          </p:nvPr>
        </p:nvPicPr>
        <p:blipFill>
          <a:blip r:embed="rId3"/>
          <a:srcRect/>
          <a:stretch>
            <a:fillRect/>
          </a:stretch>
        </p:blipFill>
        <p:spPr>
          <a:xfrm>
            <a:off x="3754438" y="3657600"/>
            <a:ext cx="1965325" cy="2620963"/>
          </a:xfrm>
        </p:spPr>
      </p:pic>
      <p:sp>
        <p:nvSpPr>
          <p:cNvPr id="11268" name="Text Placeholder 3"/>
          <p:cNvSpPr>
            <a:spLocks noGrp="1"/>
          </p:cNvSpPr>
          <p:nvPr>
            <p:ph type="body" sz="half" idx="2"/>
          </p:nvPr>
        </p:nvSpPr>
        <p:spPr>
          <a:xfrm>
            <a:off x="457200" y="1714500"/>
            <a:ext cx="3008313" cy="4800600"/>
          </a:xfrm>
        </p:spPr>
        <p:txBody>
          <a:bodyPr/>
          <a:lstStyle/>
          <a:p>
            <a:pPr marL="285750" indent="-285750">
              <a:buFont typeface="Arial" panose="020B0604020202020204" pitchFamily="34" charset="0"/>
              <a:buChar char="•"/>
            </a:pPr>
            <a:r>
              <a:rPr lang="ru-RU" b="1" dirty="0"/>
              <a:t>Презентација византијских фресака на којима се појављују мотиви, ликови и простор (објекти, природни облици), које ученици треба да преточе у своје скице, које ће употребити за израду лутки; </a:t>
            </a:r>
            <a:endParaRPr lang="ru-RU" b="1" dirty="0" smtClean="0"/>
          </a:p>
          <a:p>
            <a:pPr marL="285750" indent="-285750">
              <a:buFont typeface="Arial" panose="020B0604020202020204" pitchFamily="34" charset="0"/>
              <a:buChar char="•"/>
            </a:pPr>
            <a:r>
              <a:rPr lang="ru-RU" b="1" dirty="0"/>
              <a:t>Прављење пописа свих лутки  и сценографије из приче;</a:t>
            </a:r>
          </a:p>
          <a:p>
            <a:pPr marL="285750" indent="-285750">
              <a:buFont typeface="Arial" panose="020B0604020202020204" pitchFamily="34" charset="0"/>
              <a:buChar char="•"/>
            </a:pPr>
            <a:r>
              <a:rPr lang="ru-RU" b="1" dirty="0"/>
              <a:t>Осмишљавање појединих </a:t>
            </a:r>
            <a:r>
              <a:rPr lang="ru-RU" b="1" dirty="0" smtClean="0"/>
              <a:t>сцена;</a:t>
            </a:r>
          </a:p>
          <a:p>
            <a:pPr marL="285750" indent="-285750">
              <a:buFont typeface="Arial" panose="020B0604020202020204" pitchFamily="34" charset="0"/>
              <a:buChar char="•"/>
            </a:pPr>
            <a:r>
              <a:rPr lang="ru-RU" b="1" dirty="0" smtClean="0"/>
              <a:t>Разговор </a:t>
            </a:r>
            <a:r>
              <a:rPr lang="ru-RU" b="1" dirty="0"/>
              <a:t>о величинама лутки, врсти, материјалу потребном за израду </a:t>
            </a:r>
            <a:r>
              <a:rPr lang="ru-RU" b="1" dirty="0" smtClean="0"/>
              <a:t>лутки;</a:t>
            </a:r>
          </a:p>
          <a:p>
            <a:pPr marL="285750" indent="-285750">
              <a:buFont typeface="Arial" panose="020B0604020202020204" pitchFamily="34" charset="0"/>
              <a:buChar char="•"/>
            </a:pPr>
            <a:r>
              <a:rPr lang="ru-RU" b="1" dirty="0"/>
              <a:t>Презентација технике израде лутки, (сулуете, рупе на луткама,           истурени делови и боје, профил и анфас). </a:t>
            </a:r>
            <a:endParaRPr lang="ru-RU" b="1" dirty="0" smtClean="0"/>
          </a:p>
          <a:p>
            <a:pPr marL="285750" indent="-285750">
              <a:buFont typeface="Arial" panose="020B0604020202020204" pitchFamily="34" charset="0"/>
              <a:buChar char="•"/>
            </a:pPr>
            <a:r>
              <a:rPr lang="ru-RU" b="1" dirty="0"/>
              <a:t>Подела </a:t>
            </a:r>
            <a:r>
              <a:rPr lang="ru-RU" b="1" dirty="0" smtClean="0"/>
              <a:t>задатака </a:t>
            </a:r>
            <a:r>
              <a:rPr lang="ru-RU" b="1" dirty="0"/>
              <a:t>ученицима;</a:t>
            </a:r>
          </a:p>
          <a:p>
            <a:pPr marL="285750" indent="-285750">
              <a:buFont typeface="Arial" panose="020B0604020202020204" pitchFamily="34" charset="0"/>
              <a:buChar char="•"/>
            </a:pPr>
            <a:r>
              <a:rPr lang="ru-RU" b="1" dirty="0"/>
              <a:t>Цртање скица;</a:t>
            </a:r>
          </a:p>
          <a:p>
            <a:pPr marL="285750" indent="-285750">
              <a:buFont typeface="Arial" panose="020B0604020202020204" pitchFamily="34" charset="0"/>
              <a:buChar char="•"/>
            </a:pPr>
            <a:r>
              <a:rPr lang="ru-RU" b="1" dirty="0"/>
              <a:t>Израда лутки, сценографије;</a:t>
            </a:r>
          </a:p>
          <a:p>
            <a:pPr marL="285750" indent="-285750">
              <a:buFont typeface="Arial" panose="020B0604020202020204" pitchFamily="34" charset="0"/>
              <a:buChar char="•"/>
            </a:pPr>
            <a:endParaRPr lang="ru-RU" b="1" dirty="0"/>
          </a:p>
          <a:p>
            <a:pPr marL="285750" indent="-285750">
              <a:buFont typeface="Arial" panose="020B0604020202020204" pitchFamily="34" charset="0"/>
              <a:buChar char="•"/>
            </a:pPr>
            <a:endParaRPr lang="ru-RU" b="1" dirty="0"/>
          </a:p>
          <a:p>
            <a:endParaRPr lang="ru-RU" b="1" dirty="0" smtClean="0"/>
          </a:p>
          <a:p>
            <a:endParaRPr lang="ru-RU" b="1" dirty="0"/>
          </a:p>
          <a:p>
            <a:endParaRPr lang="en-US" dirty="0" smtClean="0"/>
          </a:p>
        </p:txBody>
      </p:sp>
      <p:pic>
        <p:nvPicPr>
          <p:cNvPr id="11269" name="Picture 2"/>
          <p:cNvPicPr>
            <a:picLocks noChangeAspect="1"/>
          </p:cNvPicPr>
          <p:nvPr/>
        </p:nvPicPr>
        <p:blipFill>
          <a:blip r:embed="rId4"/>
          <a:srcRect/>
          <a:stretch>
            <a:fillRect/>
          </a:stretch>
        </p:blipFill>
        <p:spPr bwMode="auto">
          <a:xfrm>
            <a:off x="5932488" y="4114800"/>
            <a:ext cx="2946400" cy="2209800"/>
          </a:xfrm>
          <a:prstGeom prst="rect">
            <a:avLst/>
          </a:prstGeom>
          <a:noFill/>
          <a:ln w="9525">
            <a:noFill/>
            <a:miter lim="800000"/>
            <a:headEnd/>
            <a:tailEnd/>
          </a:ln>
        </p:spPr>
      </p:pic>
      <p:pic>
        <p:nvPicPr>
          <p:cNvPr id="11270" name="Picture 3"/>
          <p:cNvPicPr>
            <a:picLocks noChangeAspect="1"/>
          </p:cNvPicPr>
          <p:nvPr/>
        </p:nvPicPr>
        <p:blipFill>
          <a:blip r:embed="rId5"/>
          <a:srcRect/>
          <a:stretch>
            <a:fillRect/>
          </a:stretch>
        </p:blipFill>
        <p:spPr bwMode="auto">
          <a:xfrm>
            <a:off x="4800600" y="609600"/>
            <a:ext cx="3860800" cy="2895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3050"/>
            <a:ext cx="3008313" cy="1860550"/>
          </a:xfrm>
        </p:spPr>
        <p:txBody>
          <a:bodyPr/>
          <a:lstStyle/>
          <a:p>
            <a:r>
              <a:rPr lang="en-US" smtClean="0"/>
              <a:t>5. Корак</a:t>
            </a:r>
            <a:br>
              <a:rPr lang="en-US" smtClean="0"/>
            </a:br>
            <a:r>
              <a:rPr lang="sr-Cyrl-CS" smtClean="0"/>
              <a:t>- Драмска секција- Снимање позоришне представе '' Васкрсеље''</a:t>
            </a:r>
            <a:r>
              <a:rPr lang="en-US" smtClean="0"/>
              <a:t/>
            </a:r>
            <a:br>
              <a:rPr lang="en-US" smtClean="0"/>
            </a:br>
            <a:endParaRPr lang="en-US" smtClean="0"/>
          </a:p>
        </p:txBody>
      </p:sp>
      <p:sp>
        <p:nvSpPr>
          <p:cNvPr id="12291" name="Content Placeholder 2"/>
          <p:cNvSpPr>
            <a:spLocks noGrp="1"/>
          </p:cNvSpPr>
          <p:nvPr>
            <p:ph idx="1"/>
          </p:nvPr>
        </p:nvSpPr>
        <p:spPr/>
        <p:txBody>
          <a:bodyPr/>
          <a:lstStyle/>
          <a:p>
            <a:endParaRPr lang="en-US" dirty="0" smtClean="0"/>
          </a:p>
        </p:txBody>
      </p:sp>
      <p:sp>
        <p:nvSpPr>
          <p:cNvPr id="12292" name="Text Placeholder 3"/>
          <p:cNvSpPr>
            <a:spLocks noGrp="1"/>
          </p:cNvSpPr>
          <p:nvPr>
            <p:ph type="body" sz="half" idx="2"/>
          </p:nvPr>
        </p:nvSpPr>
        <p:spPr>
          <a:xfrm>
            <a:off x="152400" y="1828800"/>
            <a:ext cx="3313113" cy="4297363"/>
          </a:xfrm>
        </p:spPr>
        <p:txBody>
          <a:bodyPr/>
          <a:lstStyle/>
          <a:p>
            <a:r>
              <a:rPr lang="en-US" sz="1800" smtClean="0"/>
              <a:t>Следећи корак је био усклађивање свега што је претходно урађено и спајање ликова- сенки и текста- глуме у једну целину и снимање филма</a:t>
            </a:r>
            <a:r>
              <a:rPr lang="en-US" smtClean="0"/>
              <a:t>. </a:t>
            </a:r>
            <a:r>
              <a:rPr lang="en-US" sz="1800" smtClean="0"/>
              <a:t>Пошто је било неизводљиво приказати сваки сегмент приче о Васкрсењу, у филм су убачене слике фрасака и икона које илуструју делове приче које нисмо могли приказати</a:t>
            </a:r>
            <a:r>
              <a:rPr lang="en-US" smtClean="0"/>
              <a:t>.</a:t>
            </a:r>
            <a:endParaRPr lang="en-US" sz="2000" smtClean="0"/>
          </a:p>
        </p:txBody>
      </p:sp>
      <p:pic>
        <p:nvPicPr>
          <p:cNvPr id="12293" name="Picture 5" descr="F:\DCIM\121___05\IMG_0925.JPG"/>
          <p:cNvPicPr>
            <a:picLocks noChangeAspect="1" noChangeArrowheads="1"/>
          </p:cNvPicPr>
          <p:nvPr/>
        </p:nvPicPr>
        <p:blipFill>
          <a:blip r:embed="rId3" cstate="print"/>
          <a:srcRect/>
          <a:stretch>
            <a:fillRect/>
          </a:stretch>
        </p:blipFill>
        <p:spPr bwMode="auto">
          <a:xfrm>
            <a:off x="4724400" y="914400"/>
            <a:ext cx="3657765" cy="2743200"/>
          </a:xfrm>
          <a:prstGeom prst="rect">
            <a:avLst/>
          </a:prstGeom>
          <a:noFill/>
        </p:spPr>
      </p:pic>
      <p:pic>
        <p:nvPicPr>
          <p:cNvPr id="12294" name="Picture 6" descr="F:\DCIM\121___05\IMG_0927.JPG"/>
          <p:cNvPicPr>
            <a:picLocks noChangeAspect="1" noChangeArrowheads="1"/>
          </p:cNvPicPr>
          <p:nvPr/>
        </p:nvPicPr>
        <p:blipFill>
          <a:blip r:embed="rId4" cstate="print"/>
          <a:srcRect/>
          <a:stretch>
            <a:fillRect/>
          </a:stretch>
        </p:blipFill>
        <p:spPr bwMode="auto">
          <a:xfrm>
            <a:off x="4724400" y="3734853"/>
            <a:ext cx="3657599" cy="2743075"/>
          </a:xfrm>
          <a:prstGeom prst="rect">
            <a:avLst/>
          </a:prstGeom>
          <a:noFill/>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444500" y="457200"/>
            <a:ext cx="3008313" cy="1860550"/>
          </a:xfrm>
        </p:spPr>
        <p:txBody>
          <a:bodyPr/>
          <a:lstStyle/>
          <a:p>
            <a:r>
              <a:rPr lang="en-US" smtClean="0"/>
              <a:t>6. Корак</a:t>
            </a:r>
            <a:br>
              <a:rPr lang="en-US" smtClean="0"/>
            </a:br>
            <a:r>
              <a:rPr lang="en-US" smtClean="0"/>
              <a:t>- Верска настава</a:t>
            </a:r>
            <a:br>
              <a:rPr lang="en-US" smtClean="0"/>
            </a:br>
            <a:r>
              <a:rPr lang="sr-Cyrl-CS" smtClean="0"/>
              <a:t>Пројекција филма ’’Васкрс’’</a:t>
            </a:r>
            <a:r>
              <a:rPr lang="en-US" smtClean="0"/>
              <a:t/>
            </a:r>
            <a:br>
              <a:rPr lang="en-US" smtClean="0"/>
            </a:br>
            <a:endParaRPr lang="en-US" smtClean="0"/>
          </a:p>
        </p:txBody>
      </p:sp>
      <p:pic>
        <p:nvPicPr>
          <p:cNvPr id="13315" name="Content Placeholder 1"/>
          <p:cNvPicPr>
            <a:picLocks noGrp="1" noChangeAspect="1"/>
          </p:cNvPicPr>
          <p:nvPr>
            <p:ph idx="1"/>
          </p:nvPr>
        </p:nvPicPr>
        <p:blipFill>
          <a:blip r:embed="rId3"/>
          <a:srcRect/>
          <a:stretch>
            <a:fillRect/>
          </a:stretch>
        </p:blipFill>
        <p:spPr>
          <a:xfrm>
            <a:off x="4724400" y="717550"/>
            <a:ext cx="3776663" cy="2832100"/>
          </a:xfrm>
        </p:spPr>
      </p:pic>
      <p:sp>
        <p:nvSpPr>
          <p:cNvPr id="13316" name="Text Placeholder 3"/>
          <p:cNvSpPr>
            <a:spLocks noGrp="1"/>
          </p:cNvSpPr>
          <p:nvPr>
            <p:ph type="body" sz="half" idx="2"/>
          </p:nvPr>
        </p:nvSpPr>
        <p:spPr>
          <a:xfrm>
            <a:off x="228600" y="1981200"/>
            <a:ext cx="3236913" cy="4724400"/>
          </a:xfrm>
        </p:spPr>
        <p:txBody>
          <a:bodyPr/>
          <a:lstStyle/>
          <a:p>
            <a:r>
              <a:rPr lang="en-US" sz="1600" smtClean="0"/>
              <a:t>Пошто је осмишљен сценарио, направљени ликови, увежбан текст и снимљена представа као кратак филм, за ученике 3. и 4. разреда организована је пројекција филма. Ученици 4. разреда су били врло поносни на свој рад, посебно што је наставник Љубиша поставио филм на Ју Тјуб те су могли да га покажу и својим пријатељима и родитељима. Посебна корист је што овај филм може у наредним годинама да послужи као наставно средство за обраду Васкрса, не само на часовима верске наставе, већ и на часовима природе и друштва, народне традиције, ликовне културе...</a:t>
            </a:r>
          </a:p>
        </p:txBody>
      </p:sp>
      <p:pic>
        <p:nvPicPr>
          <p:cNvPr id="13317" name="Picture 2"/>
          <p:cNvPicPr>
            <a:picLocks noChangeAspect="1"/>
          </p:cNvPicPr>
          <p:nvPr/>
        </p:nvPicPr>
        <p:blipFill>
          <a:blip r:embed="rId4"/>
          <a:srcRect/>
          <a:stretch>
            <a:fillRect/>
          </a:stretch>
        </p:blipFill>
        <p:spPr bwMode="auto">
          <a:xfrm>
            <a:off x="4876800" y="3886200"/>
            <a:ext cx="3200400" cy="24003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f8c92e3d4a0c054406174d652272ad3cd73d35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674</Words>
  <Application>Microsoft Office PowerPoint</Application>
  <PresentationFormat>On-screen Show (4:3)</PresentationFormat>
  <Paragraphs>52</Paragraphs>
  <Slides>11</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vt:i4>
      </vt:variant>
    </vt:vector>
  </HeadingPairs>
  <TitlesOfParts>
    <vt:vector size="14" baseType="lpstr">
      <vt:lpstr>Office Theme</vt:lpstr>
      <vt:lpstr>Document</vt:lpstr>
      <vt:lpstr>Presentation</vt:lpstr>
      <vt:lpstr>Позориште сенки ’’ ВАСКРС ’’</vt:lpstr>
      <vt:lpstr>Позориште сенки ’’Васкрс’’</vt:lpstr>
      <vt:lpstr>КОРАЦИ:</vt:lpstr>
      <vt:lpstr>               1. корак Ликовна култура (двочас), Упознавање са позориштем сенки </vt:lpstr>
      <vt:lpstr>2. Корак Верска настава-обрада- Васкрсење Христово</vt:lpstr>
      <vt:lpstr>3. Корак - Драмска секција- креирање сценарија, подела улога, увежбавање текста  </vt:lpstr>
      <vt:lpstr>4. Корак - Ликовна култура (двочас), израда ликова, сценографије, ефеката... </vt:lpstr>
      <vt:lpstr>5. Корак - Драмска секција- Снимање позоришне представе '' Васкрсеље'' </vt:lpstr>
      <vt:lpstr>6. Корак - Верска настава Пројекција филма ’’Васкрс’’ </vt:lpstr>
      <vt:lpstr>’’ВАСКРС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MEDIK</dc:creator>
  <cp:lastModifiedBy>MEDIK</cp:lastModifiedBy>
  <cp:revision>67</cp:revision>
  <dcterms:created xsi:type="dcterms:W3CDTF">2009-01-26T09:44:29Z</dcterms:created>
  <dcterms:modified xsi:type="dcterms:W3CDTF">2015-09-04T19:55:16Z</dcterms:modified>
</cp:coreProperties>
</file>