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a:srgbClr val="CCECFF"/>
    <a:srgbClr val="FFFF00"/>
    <a:srgbClr val="33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71" d="100"/>
          <a:sy n="71"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Наслов слајда">
    <p:spTree>
      <p:nvGrpSpPr>
        <p:cNvPr id="1" name=""/>
        <p:cNvGrpSpPr/>
        <p:nvPr/>
      </p:nvGrpSpPr>
      <p:grpSpPr>
        <a:xfrm>
          <a:off x="0" y="0"/>
          <a:ext cx="0" cy="0"/>
          <a:chOff x="0" y="0"/>
          <a:chExt cx="0" cy="0"/>
        </a:xfrm>
      </p:grpSpPr>
      <p:sp>
        <p:nvSpPr>
          <p:cNvPr id="2" name="Наслов 1"/>
          <p:cNvSpPr>
            <a:spLocks noGrp="1"/>
          </p:cNvSpPr>
          <p:nvPr>
            <p:ph type="ctrTitle"/>
          </p:nvPr>
        </p:nvSpPr>
        <p:spPr>
          <a:xfrm>
            <a:off x="685800" y="2130425"/>
            <a:ext cx="7772400" cy="1470025"/>
          </a:xfrm>
        </p:spPr>
        <p:txBody>
          <a:bodyPr/>
          <a:lstStyle/>
          <a:p>
            <a:r>
              <a:rPr lang="sr-Cyrl-CS" smtClean="0"/>
              <a:t>Кликните и уредите наслов</a:t>
            </a:r>
            <a:endParaRPr lang="sr-Cyrl-RS"/>
          </a:p>
        </p:txBody>
      </p:sp>
      <p:sp>
        <p:nvSpPr>
          <p:cNvPr id="3" name="Поднаслов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r-Cyrl-CS" smtClean="0"/>
              <a:t>Кликните и уредите стил поднаслова мастера</a:t>
            </a:r>
            <a:endParaRPr lang="sr-Cyrl-RS"/>
          </a:p>
        </p:txBody>
      </p:sp>
      <p:sp>
        <p:nvSpPr>
          <p:cNvPr id="4" name="Чувар места за датум 3"/>
          <p:cNvSpPr>
            <a:spLocks noGrp="1"/>
          </p:cNvSpPr>
          <p:nvPr>
            <p:ph type="dt" sz="half" idx="10"/>
          </p:nvPr>
        </p:nvSpPr>
        <p:spPr/>
        <p:txBody>
          <a:bodyPr/>
          <a:lstStyle>
            <a:lvl1pPr>
              <a:defRPr/>
            </a:lvl1pPr>
          </a:lstStyle>
          <a:p>
            <a:endParaRPr lang="en-US"/>
          </a:p>
        </p:txBody>
      </p:sp>
      <p:sp>
        <p:nvSpPr>
          <p:cNvPr id="5" name="Чувар места за подножје 4"/>
          <p:cNvSpPr>
            <a:spLocks noGrp="1"/>
          </p:cNvSpPr>
          <p:nvPr>
            <p:ph type="ftr" sz="quarter" idx="11"/>
          </p:nvPr>
        </p:nvSpPr>
        <p:spPr/>
        <p:txBody>
          <a:bodyPr/>
          <a:lstStyle>
            <a:lvl1pPr>
              <a:defRPr/>
            </a:lvl1pPr>
          </a:lstStyle>
          <a:p>
            <a:endParaRPr lang="en-US"/>
          </a:p>
        </p:txBody>
      </p:sp>
      <p:sp>
        <p:nvSpPr>
          <p:cNvPr id="6" name="Чувар места за број слајда 5"/>
          <p:cNvSpPr>
            <a:spLocks noGrp="1"/>
          </p:cNvSpPr>
          <p:nvPr>
            <p:ph type="sldNum" sz="quarter" idx="12"/>
          </p:nvPr>
        </p:nvSpPr>
        <p:spPr/>
        <p:txBody>
          <a:bodyPr/>
          <a:lstStyle>
            <a:lvl1pPr>
              <a:defRPr/>
            </a:lvl1pPr>
          </a:lstStyle>
          <a:p>
            <a:fld id="{0D01FFDC-8138-4D61-BB82-DF4BF936BC16}" type="slidenum">
              <a:rPr lang="en-US"/>
              <a:pPr/>
              <a:t>‹#›</a:t>
            </a:fld>
            <a:endParaRPr lang="en-US"/>
          </a:p>
        </p:txBody>
      </p:sp>
    </p:spTree>
    <p:extLst>
      <p:ext uri="{BB962C8B-B14F-4D97-AF65-F5344CB8AC3E}">
        <p14:creationId xmlns:p14="http://schemas.microsoft.com/office/powerpoint/2010/main" val="29300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a:t>
            </a:r>
            <a:endParaRPr lang="sr-Cyrl-RS"/>
          </a:p>
        </p:txBody>
      </p:sp>
      <p:sp>
        <p:nvSpPr>
          <p:cNvPr id="3" name="Чувар места за вертикални текст 2"/>
          <p:cNvSpPr>
            <a:spLocks noGrp="1"/>
          </p:cNvSpPr>
          <p:nvPr>
            <p:ph type="body" orient="vert" idx="1"/>
          </p:nvPr>
        </p:nvSpPr>
        <p:spPr/>
        <p:txBody>
          <a:bodyPr vert="eaVert"/>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4" name="Чувар места за датум 3"/>
          <p:cNvSpPr>
            <a:spLocks noGrp="1"/>
          </p:cNvSpPr>
          <p:nvPr>
            <p:ph type="dt" sz="half" idx="10"/>
          </p:nvPr>
        </p:nvSpPr>
        <p:spPr/>
        <p:txBody>
          <a:bodyPr/>
          <a:lstStyle>
            <a:lvl1pPr>
              <a:defRPr/>
            </a:lvl1pPr>
          </a:lstStyle>
          <a:p>
            <a:endParaRPr lang="en-US"/>
          </a:p>
        </p:txBody>
      </p:sp>
      <p:sp>
        <p:nvSpPr>
          <p:cNvPr id="5" name="Чувар места за подножје 4"/>
          <p:cNvSpPr>
            <a:spLocks noGrp="1"/>
          </p:cNvSpPr>
          <p:nvPr>
            <p:ph type="ftr" sz="quarter" idx="11"/>
          </p:nvPr>
        </p:nvSpPr>
        <p:spPr/>
        <p:txBody>
          <a:bodyPr/>
          <a:lstStyle>
            <a:lvl1pPr>
              <a:defRPr/>
            </a:lvl1pPr>
          </a:lstStyle>
          <a:p>
            <a:endParaRPr lang="en-US"/>
          </a:p>
        </p:txBody>
      </p:sp>
      <p:sp>
        <p:nvSpPr>
          <p:cNvPr id="6" name="Чувар места за број слајда 5"/>
          <p:cNvSpPr>
            <a:spLocks noGrp="1"/>
          </p:cNvSpPr>
          <p:nvPr>
            <p:ph type="sldNum" sz="quarter" idx="12"/>
          </p:nvPr>
        </p:nvSpPr>
        <p:spPr/>
        <p:txBody>
          <a:bodyPr/>
          <a:lstStyle>
            <a:lvl1pPr>
              <a:defRPr/>
            </a:lvl1pPr>
          </a:lstStyle>
          <a:p>
            <a:fld id="{9F5BF7F2-7DD8-4C7C-8463-7C0850F28698}" type="slidenum">
              <a:rPr lang="en-US"/>
              <a:pPr/>
              <a:t>‹#›</a:t>
            </a:fld>
            <a:endParaRPr lang="en-US"/>
          </a:p>
        </p:txBody>
      </p:sp>
    </p:spTree>
    <p:extLst>
      <p:ext uri="{BB962C8B-B14F-4D97-AF65-F5344CB8AC3E}">
        <p14:creationId xmlns:p14="http://schemas.microsoft.com/office/powerpoint/2010/main" val="283399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и наслов и текст">
    <p:spTree>
      <p:nvGrpSpPr>
        <p:cNvPr id="1" name=""/>
        <p:cNvGrpSpPr/>
        <p:nvPr/>
      </p:nvGrpSpPr>
      <p:grpSpPr>
        <a:xfrm>
          <a:off x="0" y="0"/>
          <a:ext cx="0" cy="0"/>
          <a:chOff x="0" y="0"/>
          <a:chExt cx="0" cy="0"/>
        </a:xfrm>
      </p:grpSpPr>
      <p:sp>
        <p:nvSpPr>
          <p:cNvPr id="2" name="Вертикални наслов 1"/>
          <p:cNvSpPr>
            <a:spLocks noGrp="1"/>
          </p:cNvSpPr>
          <p:nvPr>
            <p:ph type="title" orient="vert"/>
          </p:nvPr>
        </p:nvSpPr>
        <p:spPr>
          <a:xfrm>
            <a:off x="6629400" y="274638"/>
            <a:ext cx="2057400" cy="5851525"/>
          </a:xfrm>
        </p:spPr>
        <p:txBody>
          <a:bodyPr vert="eaVert"/>
          <a:lstStyle/>
          <a:p>
            <a:r>
              <a:rPr lang="sr-Cyrl-CS" smtClean="0"/>
              <a:t>Кликните и уредите наслов</a:t>
            </a:r>
            <a:endParaRPr lang="sr-Cyrl-RS"/>
          </a:p>
        </p:txBody>
      </p:sp>
      <p:sp>
        <p:nvSpPr>
          <p:cNvPr id="3" name="Чувар места за вертикални текст 2"/>
          <p:cNvSpPr>
            <a:spLocks noGrp="1"/>
          </p:cNvSpPr>
          <p:nvPr>
            <p:ph type="body" orient="vert" idx="1"/>
          </p:nvPr>
        </p:nvSpPr>
        <p:spPr>
          <a:xfrm>
            <a:off x="457200" y="274638"/>
            <a:ext cx="6019800" cy="5851525"/>
          </a:xfrm>
        </p:spPr>
        <p:txBody>
          <a:bodyPr vert="eaVert"/>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4" name="Чувар места за датум 3"/>
          <p:cNvSpPr>
            <a:spLocks noGrp="1"/>
          </p:cNvSpPr>
          <p:nvPr>
            <p:ph type="dt" sz="half" idx="10"/>
          </p:nvPr>
        </p:nvSpPr>
        <p:spPr/>
        <p:txBody>
          <a:bodyPr/>
          <a:lstStyle>
            <a:lvl1pPr>
              <a:defRPr/>
            </a:lvl1pPr>
          </a:lstStyle>
          <a:p>
            <a:endParaRPr lang="en-US"/>
          </a:p>
        </p:txBody>
      </p:sp>
      <p:sp>
        <p:nvSpPr>
          <p:cNvPr id="5" name="Чувар места за подножје 4"/>
          <p:cNvSpPr>
            <a:spLocks noGrp="1"/>
          </p:cNvSpPr>
          <p:nvPr>
            <p:ph type="ftr" sz="quarter" idx="11"/>
          </p:nvPr>
        </p:nvSpPr>
        <p:spPr/>
        <p:txBody>
          <a:bodyPr/>
          <a:lstStyle>
            <a:lvl1pPr>
              <a:defRPr/>
            </a:lvl1pPr>
          </a:lstStyle>
          <a:p>
            <a:endParaRPr lang="en-US"/>
          </a:p>
        </p:txBody>
      </p:sp>
      <p:sp>
        <p:nvSpPr>
          <p:cNvPr id="6" name="Чувар места за број слајда 5"/>
          <p:cNvSpPr>
            <a:spLocks noGrp="1"/>
          </p:cNvSpPr>
          <p:nvPr>
            <p:ph type="sldNum" sz="quarter" idx="12"/>
          </p:nvPr>
        </p:nvSpPr>
        <p:spPr/>
        <p:txBody>
          <a:bodyPr/>
          <a:lstStyle>
            <a:lvl1pPr>
              <a:defRPr/>
            </a:lvl1pPr>
          </a:lstStyle>
          <a:p>
            <a:fld id="{626C88FE-A9BA-4E38-817B-1497B6904773}" type="slidenum">
              <a:rPr lang="en-US"/>
              <a:pPr/>
              <a:t>‹#›</a:t>
            </a:fld>
            <a:endParaRPr lang="en-US"/>
          </a:p>
        </p:txBody>
      </p:sp>
    </p:spTree>
    <p:extLst>
      <p:ext uri="{BB962C8B-B14F-4D97-AF65-F5344CB8AC3E}">
        <p14:creationId xmlns:p14="http://schemas.microsoft.com/office/powerpoint/2010/main" val="20304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a:t>
            </a:r>
            <a:endParaRPr lang="sr-Cyrl-RS"/>
          </a:p>
        </p:txBody>
      </p:sp>
      <p:sp>
        <p:nvSpPr>
          <p:cNvPr id="3" name="Чувар места за садржај 2"/>
          <p:cNvSpPr>
            <a:spLocks noGrp="1"/>
          </p:cNvSpPr>
          <p:nvPr>
            <p:ph idx="1"/>
          </p:nvPr>
        </p:nvSpPr>
        <p:spPr/>
        <p:txBody>
          <a:bodyPr/>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4" name="Чувар места за датум 3"/>
          <p:cNvSpPr>
            <a:spLocks noGrp="1"/>
          </p:cNvSpPr>
          <p:nvPr>
            <p:ph type="dt" sz="half" idx="10"/>
          </p:nvPr>
        </p:nvSpPr>
        <p:spPr/>
        <p:txBody>
          <a:bodyPr/>
          <a:lstStyle>
            <a:lvl1pPr>
              <a:defRPr/>
            </a:lvl1pPr>
          </a:lstStyle>
          <a:p>
            <a:endParaRPr lang="en-US"/>
          </a:p>
        </p:txBody>
      </p:sp>
      <p:sp>
        <p:nvSpPr>
          <p:cNvPr id="5" name="Чувар места за подножје 4"/>
          <p:cNvSpPr>
            <a:spLocks noGrp="1"/>
          </p:cNvSpPr>
          <p:nvPr>
            <p:ph type="ftr" sz="quarter" idx="11"/>
          </p:nvPr>
        </p:nvSpPr>
        <p:spPr/>
        <p:txBody>
          <a:bodyPr/>
          <a:lstStyle>
            <a:lvl1pPr>
              <a:defRPr/>
            </a:lvl1pPr>
          </a:lstStyle>
          <a:p>
            <a:endParaRPr lang="en-US"/>
          </a:p>
        </p:txBody>
      </p:sp>
      <p:sp>
        <p:nvSpPr>
          <p:cNvPr id="6" name="Чувар места за број слајда 5"/>
          <p:cNvSpPr>
            <a:spLocks noGrp="1"/>
          </p:cNvSpPr>
          <p:nvPr>
            <p:ph type="sldNum" sz="quarter" idx="12"/>
          </p:nvPr>
        </p:nvSpPr>
        <p:spPr/>
        <p:txBody>
          <a:bodyPr/>
          <a:lstStyle>
            <a:lvl1pPr>
              <a:defRPr/>
            </a:lvl1pPr>
          </a:lstStyle>
          <a:p>
            <a:fld id="{740E9413-DA15-41BF-99F1-4AF4A8EB6F75}" type="slidenum">
              <a:rPr lang="en-US"/>
              <a:pPr/>
              <a:t>‹#›</a:t>
            </a:fld>
            <a:endParaRPr lang="en-US"/>
          </a:p>
        </p:txBody>
      </p:sp>
    </p:spTree>
    <p:extLst>
      <p:ext uri="{BB962C8B-B14F-4D97-AF65-F5344CB8AC3E}">
        <p14:creationId xmlns:p14="http://schemas.microsoft.com/office/powerpoint/2010/main" val="389292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ље одељка">
    <p:spTree>
      <p:nvGrpSpPr>
        <p:cNvPr id="1" name=""/>
        <p:cNvGrpSpPr/>
        <p:nvPr/>
      </p:nvGrpSpPr>
      <p:grpSpPr>
        <a:xfrm>
          <a:off x="0" y="0"/>
          <a:ext cx="0" cy="0"/>
          <a:chOff x="0" y="0"/>
          <a:chExt cx="0" cy="0"/>
        </a:xfrm>
      </p:grpSpPr>
      <p:sp>
        <p:nvSpPr>
          <p:cNvPr id="2" name="Наслов 1"/>
          <p:cNvSpPr>
            <a:spLocks noGrp="1"/>
          </p:cNvSpPr>
          <p:nvPr>
            <p:ph type="title"/>
          </p:nvPr>
        </p:nvSpPr>
        <p:spPr>
          <a:xfrm>
            <a:off x="722313" y="4406900"/>
            <a:ext cx="7772400" cy="1362075"/>
          </a:xfrm>
        </p:spPr>
        <p:txBody>
          <a:bodyPr anchor="t"/>
          <a:lstStyle>
            <a:lvl1pPr algn="l">
              <a:defRPr sz="4000" b="1" cap="all"/>
            </a:lvl1pPr>
          </a:lstStyle>
          <a:p>
            <a:r>
              <a:rPr lang="sr-Cyrl-CS" smtClean="0"/>
              <a:t>Кликните и уредите наслов</a:t>
            </a:r>
            <a:endParaRPr lang="sr-Cyrl-RS"/>
          </a:p>
        </p:txBody>
      </p:sp>
      <p:sp>
        <p:nvSpPr>
          <p:cNvPr id="3" name="Чувар места за 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r-Cyrl-CS" smtClean="0"/>
              <a:t>Уредите стил текста мастера</a:t>
            </a:r>
          </a:p>
        </p:txBody>
      </p:sp>
      <p:sp>
        <p:nvSpPr>
          <p:cNvPr id="4" name="Чувар места за датум 3"/>
          <p:cNvSpPr>
            <a:spLocks noGrp="1"/>
          </p:cNvSpPr>
          <p:nvPr>
            <p:ph type="dt" sz="half" idx="10"/>
          </p:nvPr>
        </p:nvSpPr>
        <p:spPr/>
        <p:txBody>
          <a:bodyPr/>
          <a:lstStyle>
            <a:lvl1pPr>
              <a:defRPr/>
            </a:lvl1pPr>
          </a:lstStyle>
          <a:p>
            <a:endParaRPr lang="en-US"/>
          </a:p>
        </p:txBody>
      </p:sp>
      <p:sp>
        <p:nvSpPr>
          <p:cNvPr id="5" name="Чувар места за подножје 4"/>
          <p:cNvSpPr>
            <a:spLocks noGrp="1"/>
          </p:cNvSpPr>
          <p:nvPr>
            <p:ph type="ftr" sz="quarter" idx="11"/>
          </p:nvPr>
        </p:nvSpPr>
        <p:spPr/>
        <p:txBody>
          <a:bodyPr/>
          <a:lstStyle>
            <a:lvl1pPr>
              <a:defRPr/>
            </a:lvl1pPr>
          </a:lstStyle>
          <a:p>
            <a:endParaRPr lang="en-US"/>
          </a:p>
        </p:txBody>
      </p:sp>
      <p:sp>
        <p:nvSpPr>
          <p:cNvPr id="6" name="Чувар места за број слајда 5"/>
          <p:cNvSpPr>
            <a:spLocks noGrp="1"/>
          </p:cNvSpPr>
          <p:nvPr>
            <p:ph type="sldNum" sz="quarter" idx="12"/>
          </p:nvPr>
        </p:nvSpPr>
        <p:spPr/>
        <p:txBody>
          <a:bodyPr/>
          <a:lstStyle>
            <a:lvl1pPr>
              <a:defRPr/>
            </a:lvl1pPr>
          </a:lstStyle>
          <a:p>
            <a:fld id="{F7ECA5C0-9EA1-4B36-85FD-0BF973DEC324}" type="slidenum">
              <a:rPr lang="en-US"/>
              <a:pPr/>
              <a:t>‹#›</a:t>
            </a:fld>
            <a:endParaRPr lang="en-US"/>
          </a:p>
        </p:txBody>
      </p:sp>
    </p:spTree>
    <p:extLst>
      <p:ext uri="{BB962C8B-B14F-4D97-AF65-F5344CB8AC3E}">
        <p14:creationId xmlns:p14="http://schemas.microsoft.com/office/powerpoint/2010/main" val="261977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a:t>
            </a:r>
            <a:endParaRPr lang="sr-Cyrl-RS"/>
          </a:p>
        </p:txBody>
      </p:sp>
      <p:sp>
        <p:nvSpPr>
          <p:cNvPr id="3" name="Чувар места за садржај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4" name="Чувар места за садржај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5" name="Чувар места за датум 4"/>
          <p:cNvSpPr>
            <a:spLocks noGrp="1"/>
          </p:cNvSpPr>
          <p:nvPr>
            <p:ph type="dt" sz="half" idx="10"/>
          </p:nvPr>
        </p:nvSpPr>
        <p:spPr/>
        <p:txBody>
          <a:bodyPr/>
          <a:lstStyle>
            <a:lvl1pPr>
              <a:defRPr/>
            </a:lvl1pPr>
          </a:lstStyle>
          <a:p>
            <a:endParaRPr lang="en-US"/>
          </a:p>
        </p:txBody>
      </p:sp>
      <p:sp>
        <p:nvSpPr>
          <p:cNvPr id="6" name="Чувар места за подножје 5"/>
          <p:cNvSpPr>
            <a:spLocks noGrp="1"/>
          </p:cNvSpPr>
          <p:nvPr>
            <p:ph type="ftr" sz="quarter" idx="11"/>
          </p:nvPr>
        </p:nvSpPr>
        <p:spPr/>
        <p:txBody>
          <a:bodyPr/>
          <a:lstStyle>
            <a:lvl1pPr>
              <a:defRPr/>
            </a:lvl1pPr>
          </a:lstStyle>
          <a:p>
            <a:endParaRPr lang="en-US"/>
          </a:p>
        </p:txBody>
      </p:sp>
      <p:sp>
        <p:nvSpPr>
          <p:cNvPr id="7" name="Чувар места за број слајда 6"/>
          <p:cNvSpPr>
            <a:spLocks noGrp="1"/>
          </p:cNvSpPr>
          <p:nvPr>
            <p:ph type="sldNum" sz="quarter" idx="12"/>
          </p:nvPr>
        </p:nvSpPr>
        <p:spPr/>
        <p:txBody>
          <a:bodyPr/>
          <a:lstStyle>
            <a:lvl1pPr>
              <a:defRPr/>
            </a:lvl1pPr>
          </a:lstStyle>
          <a:p>
            <a:fld id="{ADDA5A5C-A656-49AE-B199-50538A077BB6}" type="slidenum">
              <a:rPr lang="en-US"/>
              <a:pPr/>
              <a:t>‹#›</a:t>
            </a:fld>
            <a:endParaRPr lang="en-US"/>
          </a:p>
        </p:txBody>
      </p:sp>
    </p:spTree>
    <p:extLst>
      <p:ext uri="{BB962C8B-B14F-4D97-AF65-F5344CB8AC3E}">
        <p14:creationId xmlns:p14="http://schemas.microsoft.com/office/powerpoint/2010/main" val="152884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lvl1pPr>
              <a:defRPr/>
            </a:lvl1pPr>
          </a:lstStyle>
          <a:p>
            <a:r>
              <a:rPr lang="sr-Cyrl-CS" smtClean="0"/>
              <a:t>Кликните и уредите наслов</a:t>
            </a:r>
            <a:endParaRPr lang="sr-Cyrl-RS"/>
          </a:p>
        </p:txBody>
      </p:sp>
      <p:sp>
        <p:nvSpPr>
          <p:cNvPr id="3" name="Чувар места за 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Уредите стил текста мастера</a:t>
            </a:r>
          </a:p>
        </p:txBody>
      </p:sp>
      <p:sp>
        <p:nvSpPr>
          <p:cNvPr id="4" name="Чувар места за садржај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5" name="Чувар места за 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Уредите стил текста мастера</a:t>
            </a:r>
          </a:p>
        </p:txBody>
      </p:sp>
      <p:sp>
        <p:nvSpPr>
          <p:cNvPr id="6" name="Чувар места за садржај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7" name="Чувар места за датум 6"/>
          <p:cNvSpPr>
            <a:spLocks noGrp="1"/>
          </p:cNvSpPr>
          <p:nvPr>
            <p:ph type="dt" sz="half" idx="10"/>
          </p:nvPr>
        </p:nvSpPr>
        <p:spPr/>
        <p:txBody>
          <a:bodyPr/>
          <a:lstStyle>
            <a:lvl1pPr>
              <a:defRPr/>
            </a:lvl1pPr>
          </a:lstStyle>
          <a:p>
            <a:endParaRPr lang="en-US"/>
          </a:p>
        </p:txBody>
      </p:sp>
      <p:sp>
        <p:nvSpPr>
          <p:cNvPr id="8" name="Чувар места за подножје 7"/>
          <p:cNvSpPr>
            <a:spLocks noGrp="1"/>
          </p:cNvSpPr>
          <p:nvPr>
            <p:ph type="ftr" sz="quarter" idx="11"/>
          </p:nvPr>
        </p:nvSpPr>
        <p:spPr/>
        <p:txBody>
          <a:bodyPr/>
          <a:lstStyle>
            <a:lvl1pPr>
              <a:defRPr/>
            </a:lvl1pPr>
          </a:lstStyle>
          <a:p>
            <a:endParaRPr lang="en-US"/>
          </a:p>
        </p:txBody>
      </p:sp>
      <p:sp>
        <p:nvSpPr>
          <p:cNvPr id="9" name="Чувар места за број слајда 8"/>
          <p:cNvSpPr>
            <a:spLocks noGrp="1"/>
          </p:cNvSpPr>
          <p:nvPr>
            <p:ph type="sldNum" sz="quarter" idx="12"/>
          </p:nvPr>
        </p:nvSpPr>
        <p:spPr/>
        <p:txBody>
          <a:bodyPr/>
          <a:lstStyle>
            <a:lvl1pPr>
              <a:defRPr/>
            </a:lvl1pPr>
          </a:lstStyle>
          <a:p>
            <a:fld id="{D633D0F6-0E21-4ABD-BDEA-A2D08AED1840}" type="slidenum">
              <a:rPr lang="en-US"/>
              <a:pPr/>
              <a:t>‹#›</a:t>
            </a:fld>
            <a:endParaRPr lang="en-US"/>
          </a:p>
        </p:txBody>
      </p:sp>
    </p:spTree>
    <p:extLst>
      <p:ext uri="{BB962C8B-B14F-4D97-AF65-F5344CB8AC3E}">
        <p14:creationId xmlns:p14="http://schemas.microsoft.com/office/powerpoint/2010/main" val="398358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a:t>
            </a:r>
            <a:endParaRPr lang="sr-Cyrl-RS"/>
          </a:p>
        </p:txBody>
      </p:sp>
      <p:sp>
        <p:nvSpPr>
          <p:cNvPr id="3" name="Чувар места за датум 2"/>
          <p:cNvSpPr>
            <a:spLocks noGrp="1"/>
          </p:cNvSpPr>
          <p:nvPr>
            <p:ph type="dt" sz="half" idx="10"/>
          </p:nvPr>
        </p:nvSpPr>
        <p:spPr/>
        <p:txBody>
          <a:bodyPr/>
          <a:lstStyle>
            <a:lvl1pPr>
              <a:defRPr/>
            </a:lvl1pPr>
          </a:lstStyle>
          <a:p>
            <a:endParaRPr lang="en-US"/>
          </a:p>
        </p:txBody>
      </p:sp>
      <p:sp>
        <p:nvSpPr>
          <p:cNvPr id="4" name="Чувар места за подножје 3"/>
          <p:cNvSpPr>
            <a:spLocks noGrp="1"/>
          </p:cNvSpPr>
          <p:nvPr>
            <p:ph type="ftr" sz="quarter" idx="11"/>
          </p:nvPr>
        </p:nvSpPr>
        <p:spPr/>
        <p:txBody>
          <a:bodyPr/>
          <a:lstStyle>
            <a:lvl1pPr>
              <a:defRPr/>
            </a:lvl1pPr>
          </a:lstStyle>
          <a:p>
            <a:endParaRPr lang="en-US"/>
          </a:p>
        </p:txBody>
      </p:sp>
      <p:sp>
        <p:nvSpPr>
          <p:cNvPr id="5" name="Чувар места за број слајда 4"/>
          <p:cNvSpPr>
            <a:spLocks noGrp="1"/>
          </p:cNvSpPr>
          <p:nvPr>
            <p:ph type="sldNum" sz="quarter" idx="12"/>
          </p:nvPr>
        </p:nvSpPr>
        <p:spPr/>
        <p:txBody>
          <a:bodyPr/>
          <a:lstStyle>
            <a:lvl1pPr>
              <a:defRPr/>
            </a:lvl1pPr>
          </a:lstStyle>
          <a:p>
            <a:fld id="{90655A3F-3217-408A-AAF9-B51C83A7D9EA}" type="slidenum">
              <a:rPr lang="en-US"/>
              <a:pPr/>
              <a:t>‹#›</a:t>
            </a:fld>
            <a:endParaRPr lang="en-US"/>
          </a:p>
        </p:txBody>
      </p:sp>
    </p:spTree>
    <p:extLst>
      <p:ext uri="{BB962C8B-B14F-4D97-AF65-F5344CB8AC3E}">
        <p14:creationId xmlns:p14="http://schemas.microsoft.com/office/powerpoint/2010/main" val="189491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
        <p:nvSpPr>
          <p:cNvPr id="2" name="Чувар места за датум 1"/>
          <p:cNvSpPr>
            <a:spLocks noGrp="1"/>
          </p:cNvSpPr>
          <p:nvPr>
            <p:ph type="dt" sz="half" idx="10"/>
          </p:nvPr>
        </p:nvSpPr>
        <p:spPr/>
        <p:txBody>
          <a:bodyPr/>
          <a:lstStyle>
            <a:lvl1pPr>
              <a:defRPr/>
            </a:lvl1pPr>
          </a:lstStyle>
          <a:p>
            <a:endParaRPr lang="en-US"/>
          </a:p>
        </p:txBody>
      </p:sp>
      <p:sp>
        <p:nvSpPr>
          <p:cNvPr id="3" name="Чувар места за подножје 2"/>
          <p:cNvSpPr>
            <a:spLocks noGrp="1"/>
          </p:cNvSpPr>
          <p:nvPr>
            <p:ph type="ftr" sz="quarter" idx="11"/>
          </p:nvPr>
        </p:nvSpPr>
        <p:spPr/>
        <p:txBody>
          <a:bodyPr/>
          <a:lstStyle>
            <a:lvl1pPr>
              <a:defRPr/>
            </a:lvl1pPr>
          </a:lstStyle>
          <a:p>
            <a:endParaRPr lang="en-US"/>
          </a:p>
        </p:txBody>
      </p:sp>
      <p:sp>
        <p:nvSpPr>
          <p:cNvPr id="4" name="Чувар места за број слајда 3"/>
          <p:cNvSpPr>
            <a:spLocks noGrp="1"/>
          </p:cNvSpPr>
          <p:nvPr>
            <p:ph type="sldNum" sz="quarter" idx="12"/>
          </p:nvPr>
        </p:nvSpPr>
        <p:spPr/>
        <p:txBody>
          <a:bodyPr/>
          <a:lstStyle>
            <a:lvl1pPr>
              <a:defRPr/>
            </a:lvl1pPr>
          </a:lstStyle>
          <a:p>
            <a:fld id="{ED534748-2128-4740-A957-93E179174B6B}" type="slidenum">
              <a:rPr lang="en-US"/>
              <a:pPr/>
              <a:t>‹#›</a:t>
            </a:fld>
            <a:endParaRPr lang="en-US"/>
          </a:p>
        </p:txBody>
      </p:sp>
    </p:spTree>
    <p:extLst>
      <p:ext uri="{BB962C8B-B14F-4D97-AF65-F5344CB8AC3E}">
        <p14:creationId xmlns:p14="http://schemas.microsoft.com/office/powerpoint/2010/main" val="331809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адржај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457200" y="273050"/>
            <a:ext cx="3008313" cy="1162050"/>
          </a:xfrm>
        </p:spPr>
        <p:txBody>
          <a:bodyPr anchor="b"/>
          <a:lstStyle>
            <a:lvl1pPr algn="l">
              <a:defRPr sz="2000" b="1"/>
            </a:lvl1pPr>
          </a:lstStyle>
          <a:p>
            <a:r>
              <a:rPr lang="sr-Cyrl-CS" smtClean="0"/>
              <a:t>Кликните и уредите наслов</a:t>
            </a:r>
            <a:endParaRPr lang="sr-Cyrl-RS"/>
          </a:p>
        </p:txBody>
      </p:sp>
      <p:sp>
        <p:nvSpPr>
          <p:cNvPr id="3" name="Чувар места за садржај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Cyrl-CS" smtClean="0"/>
              <a:t>Уредите стил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RS"/>
          </a:p>
        </p:txBody>
      </p:sp>
      <p:sp>
        <p:nvSpPr>
          <p:cNvPr id="4" name="Чувар места за 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Уредите стил текста мастера</a:t>
            </a:r>
          </a:p>
        </p:txBody>
      </p:sp>
      <p:sp>
        <p:nvSpPr>
          <p:cNvPr id="5" name="Чувар места за датум 4"/>
          <p:cNvSpPr>
            <a:spLocks noGrp="1"/>
          </p:cNvSpPr>
          <p:nvPr>
            <p:ph type="dt" sz="half" idx="10"/>
          </p:nvPr>
        </p:nvSpPr>
        <p:spPr/>
        <p:txBody>
          <a:bodyPr/>
          <a:lstStyle>
            <a:lvl1pPr>
              <a:defRPr/>
            </a:lvl1pPr>
          </a:lstStyle>
          <a:p>
            <a:endParaRPr lang="en-US"/>
          </a:p>
        </p:txBody>
      </p:sp>
      <p:sp>
        <p:nvSpPr>
          <p:cNvPr id="6" name="Чувар места за подножје 5"/>
          <p:cNvSpPr>
            <a:spLocks noGrp="1"/>
          </p:cNvSpPr>
          <p:nvPr>
            <p:ph type="ftr" sz="quarter" idx="11"/>
          </p:nvPr>
        </p:nvSpPr>
        <p:spPr/>
        <p:txBody>
          <a:bodyPr/>
          <a:lstStyle>
            <a:lvl1pPr>
              <a:defRPr/>
            </a:lvl1pPr>
          </a:lstStyle>
          <a:p>
            <a:endParaRPr lang="en-US"/>
          </a:p>
        </p:txBody>
      </p:sp>
      <p:sp>
        <p:nvSpPr>
          <p:cNvPr id="7" name="Чувар места за број слајда 6"/>
          <p:cNvSpPr>
            <a:spLocks noGrp="1"/>
          </p:cNvSpPr>
          <p:nvPr>
            <p:ph type="sldNum" sz="quarter" idx="12"/>
          </p:nvPr>
        </p:nvSpPr>
        <p:spPr/>
        <p:txBody>
          <a:bodyPr/>
          <a:lstStyle>
            <a:lvl1pPr>
              <a:defRPr/>
            </a:lvl1pPr>
          </a:lstStyle>
          <a:p>
            <a:fld id="{6AF74375-E836-45BE-B6F1-3A7D1A2C63FC}" type="slidenum">
              <a:rPr lang="en-US"/>
              <a:pPr/>
              <a:t>‹#›</a:t>
            </a:fld>
            <a:endParaRPr lang="en-US"/>
          </a:p>
        </p:txBody>
      </p:sp>
    </p:spTree>
    <p:extLst>
      <p:ext uri="{BB962C8B-B14F-4D97-AF65-F5344CB8AC3E}">
        <p14:creationId xmlns:p14="http://schemas.microsoft.com/office/powerpoint/2010/main" val="154955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Слика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1792288" y="4800600"/>
            <a:ext cx="5486400" cy="566738"/>
          </a:xfrm>
        </p:spPr>
        <p:txBody>
          <a:bodyPr anchor="b"/>
          <a:lstStyle>
            <a:lvl1pPr algn="l">
              <a:defRPr sz="2000" b="1"/>
            </a:lvl1pPr>
          </a:lstStyle>
          <a:p>
            <a:r>
              <a:rPr lang="sr-Cyrl-CS" smtClean="0"/>
              <a:t>Кликните и уредите наслов</a:t>
            </a:r>
            <a:endParaRPr lang="sr-Cyrl-RS"/>
          </a:p>
        </p:txBody>
      </p:sp>
      <p:sp>
        <p:nvSpPr>
          <p:cNvPr id="3" name="Чувар места за слику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Чувар места за 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Уредите стил текста мастера</a:t>
            </a:r>
          </a:p>
        </p:txBody>
      </p:sp>
      <p:sp>
        <p:nvSpPr>
          <p:cNvPr id="5" name="Чувар места за датум 4"/>
          <p:cNvSpPr>
            <a:spLocks noGrp="1"/>
          </p:cNvSpPr>
          <p:nvPr>
            <p:ph type="dt" sz="half" idx="10"/>
          </p:nvPr>
        </p:nvSpPr>
        <p:spPr/>
        <p:txBody>
          <a:bodyPr/>
          <a:lstStyle>
            <a:lvl1pPr>
              <a:defRPr/>
            </a:lvl1pPr>
          </a:lstStyle>
          <a:p>
            <a:endParaRPr lang="en-US"/>
          </a:p>
        </p:txBody>
      </p:sp>
      <p:sp>
        <p:nvSpPr>
          <p:cNvPr id="6" name="Чувар места за подножје 5"/>
          <p:cNvSpPr>
            <a:spLocks noGrp="1"/>
          </p:cNvSpPr>
          <p:nvPr>
            <p:ph type="ftr" sz="quarter" idx="11"/>
          </p:nvPr>
        </p:nvSpPr>
        <p:spPr/>
        <p:txBody>
          <a:bodyPr/>
          <a:lstStyle>
            <a:lvl1pPr>
              <a:defRPr/>
            </a:lvl1pPr>
          </a:lstStyle>
          <a:p>
            <a:endParaRPr lang="en-US"/>
          </a:p>
        </p:txBody>
      </p:sp>
      <p:sp>
        <p:nvSpPr>
          <p:cNvPr id="7" name="Чувар места за број слајда 6"/>
          <p:cNvSpPr>
            <a:spLocks noGrp="1"/>
          </p:cNvSpPr>
          <p:nvPr>
            <p:ph type="sldNum" sz="quarter" idx="12"/>
          </p:nvPr>
        </p:nvSpPr>
        <p:spPr/>
        <p:txBody>
          <a:bodyPr/>
          <a:lstStyle>
            <a:lvl1pPr>
              <a:defRPr/>
            </a:lvl1pPr>
          </a:lstStyle>
          <a:p>
            <a:fld id="{0BD5773F-AAB3-4137-967C-9D35BCE3641E}" type="slidenum">
              <a:rPr lang="en-US"/>
              <a:pPr/>
              <a:t>‹#›</a:t>
            </a:fld>
            <a:endParaRPr lang="en-US"/>
          </a:p>
        </p:txBody>
      </p:sp>
    </p:spTree>
    <p:extLst>
      <p:ext uri="{BB962C8B-B14F-4D97-AF65-F5344CB8AC3E}">
        <p14:creationId xmlns:p14="http://schemas.microsoft.com/office/powerpoint/2010/main" val="297542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CE502A3-A222-417E-88A1-6CDC7FB2114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0082"/>
            </a:gs>
            <a:gs pos="30000">
              <a:srgbClr val="66008F"/>
            </a:gs>
            <a:gs pos="64999">
              <a:srgbClr val="BA0066"/>
            </a:gs>
            <a:gs pos="89999">
              <a:srgbClr val="FF0000"/>
            </a:gs>
            <a:gs pos="100000">
              <a:srgbClr val="FF8200"/>
            </a:gs>
          </a:gsLst>
          <a:lin ang="5400000" scaled="1"/>
        </a:gradFill>
        <a:effectLst/>
      </p:bgPr>
    </p:bg>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1676400" y="990600"/>
            <a:ext cx="6376988" cy="9334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a:ln w="9525">
                  <a:solidFill>
                    <a:srgbClr val="000000"/>
                  </a:solidFill>
                  <a:round/>
                  <a:headEnd/>
                  <a:tailEnd/>
                </a:ln>
                <a:solidFill>
                  <a:srgbClr val="FFFFFF"/>
                </a:solidFill>
                <a:latin typeface="Arial Black"/>
              </a:rPr>
              <a:t>NASLJEDNICI </a:t>
            </a:r>
            <a:endParaRPr lang="sr-Cyrl-RS" sz="3600" kern="10">
              <a:ln w="9525">
                <a:solidFill>
                  <a:srgbClr val="000000"/>
                </a:solidFill>
                <a:round/>
                <a:headEnd/>
                <a:tailEnd/>
              </a:ln>
              <a:solidFill>
                <a:srgbClr val="FFFFFF"/>
              </a:solidFill>
              <a:latin typeface="Arial Black"/>
            </a:endParaRPr>
          </a:p>
        </p:txBody>
      </p:sp>
      <p:sp>
        <p:nvSpPr>
          <p:cNvPr id="2054" name="WordArt 6"/>
          <p:cNvSpPr>
            <a:spLocks noChangeArrowheads="1" noChangeShapeType="1" noTextEdit="1"/>
          </p:cNvSpPr>
          <p:nvPr/>
        </p:nvSpPr>
        <p:spPr bwMode="auto">
          <a:xfrm>
            <a:off x="609600" y="3124200"/>
            <a:ext cx="8229600" cy="15430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a:ln w="9525">
                  <a:solidFill>
                    <a:srgbClr val="000000"/>
                  </a:solidFill>
                  <a:round/>
                  <a:headEnd/>
                  <a:tailEnd/>
                </a:ln>
                <a:solidFill>
                  <a:srgbClr val="FFFFFF"/>
                </a:solidFill>
                <a:latin typeface="Arial Black"/>
              </a:rPr>
              <a:t>SVETOGA SAVE</a:t>
            </a:r>
            <a:endParaRPr lang="sr-Cyrl-RS"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edge">
                                      <p:cBhvr>
                                        <p:cTn id="7" dur="2000"/>
                                        <p:tgtEl>
                                          <p:spTgt spid="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wedge">
                                      <p:cBhvr>
                                        <p:cTn id="12" dur="2000"/>
                                        <p:tgtEl>
                                          <p:spTgt spid="20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xit" presetSubtype="0" fill="hold" grpId="1" nodeType="clickEffect">
                                  <p:stCondLst>
                                    <p:cond delay="0"/>
                                  </p:stCondLst>
                                  <p:childTnLst>
                                    <p:animEffect transition="out" filter="wedge">
                                      <p:cBhvr>
                                        <p:cTn id="16" dur="2000"/>
                                        <p:tgtEl>
                                          <p:spTgt spid="2053"/>
                                        </p:tgtEl>
                                      </p:cBhvr>
                                    </p:animEffect>
                                    <p:set>
                                      <p:cBhvr>
                                        <p:cTn id="17" dur="1" fill="hold">
                                          <p:stCondLst>
                                            <p:cond delay="1999"/>
                                          </p:stCondLst>
                                        </p:cTn>
                                        <p:tgtEl>
                                          <p:spTgt spid="205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xit" presetSubtype="0" fill="hold" grpId="1" nodeType="clickEffect">
                                  <p:stCondLst>
                                    <p:cond delay="0"/>
                                  </p:stCondLst>
                                  <p:childTnLst>
                                    <p:animEffect transition="out" filter="wedge">
                                      <p:cBhvr>
                                        <p:cTn id="21" dur="2000"/>
                                        <p:tgtEl>
                                          <p:spTgt spid="2054"/>
                                        </p:tgtEl>
                                      </p:cBhvr>
                                    </p:animEffect>
                                    <p:set>
                                      <p:cBhvr>
                                        <p:cTn id="22" dur="1" fill="hold">
                                          <p:stCondLst>
                                            <p:cond delay="1999"/>
                                          </p:stCondLst>
                                        </p:cTn>
                                        <p:tgtEl>
                                          <p:spTgt spid="20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3" grpId="1" animBg="1"/>
      <p:bldP spid="2054" grpId="0" animBg="1"/>
      <p:bldP spid="205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3505200" y="1295400"/>
            <a:ext cx="5638800" cy="5562600"/>
          </a:xfrm>
        </p:spPr>
        <p:txBody>
          <a:bodyPr/>
          <a:lstStyle/>
          <a:p>
            <a:r>
              <a:rPr lang="sr-Latn-CS" sz="2400" b="1"/>
              <a:t>ZA 127 GODINA POSTOJANJA SAMOSTALNE SRPSKE ARHIEPISKOPIJE (1219-1346) IZMIJENJALO SE NA ARHIEPISKOPSKOM PRIJESTOLU SVEGA 12 ARHIEPISKOPA.</a:t>
            </a:r>
          </a:p>
          <a:p>
            <a:r>
              <a:rPr lang="sr-Latn-CS" sz="2400" b="1"/>
              <a:t>PRVI NASLJEDNIK SVETOGA SAVE BIO JE ARHIEPISKOP ARSENIJE (1233-1263), RODOM IZ SREMA. BIO JE VRLO SPOSOBAN ORGANIZATOR CRKVENOG ŽIVOTA, DOBAR GOVORNIK I CRKVENI POJAC.</a:t>
            </a:r>
            <a:endParaRPr lang="en-US" sz="2400" b="1"/>
          </a:p>
        </p:txBody>
      </p:sp>
      <p:pic>
        <p:nvPicPr>
          <p:cNvPr id="65540" name="Picture 4" descr="398px-Saint_Arsenije_I_Srem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3492500" cy="5256213"/>
          </a:xfrm>
          <a:prstGeom prst="rect">
            <a:avLst/>
          </a:prstGeom>
          <a:noFill/>
          <a:extLst>
            <a:ext uri="{909E8E84-426E-40DD-AFC4-6F175D3DCCD1}">
              <a14:hiddenFill xmlns:a14="http://schemas.microsoft.com/office/drawing/2010/main">
                <a:solidFill>
                  <a:srgbClr val="FFFFFF"/>
                </a:solidFill>
              </a14:hiddenFill>
            </a:ext>
          </a:extLst>
        </p:spPr>
      </p:pic>
      <p:sp>
        <p:nvSpPr>
          <p:cNvPr id="65541" name="WordArt 5"/>
          <p:cNvSpPr>
            <a:spLocks noChangeArrowheads="1" noChangeShapeType="1" noTextEdit="1"/>
          </p:cNvSpPr>
          <p:nvPr/>
        </p:nvSpPr>
        <p:spPr bwMode="auto">
          <a:xfrm>
            <a:off x="228600" y="152400"/>
            <a:ext cx="4724400" cy="4000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a:ln w="9525">
                  <a:solidFill>
                    <a:srgbClr val="000000"/>
                  </a:solidFill>
                  <a:round/>
                  <a:headEnd/>
                  <a:tailEnd/>
                </a:ln>
                <a:solidFill>
                  <a:srgbClr val="FFFFFF"/>
                </a:solidFill>
                <a:latin typeface="Arial Black"/>
              </a:rPr>
              <a:t>SVETI ARSENIJE SREMAC I</a:t>
            </a:r>
            <a:endParaRPr lang="sr-Cyrl-RS" sz="3600" kern="10">
              <a:ln w="9525">
                <a:solidFill>
                  <a:srgbClr val="000000"/>
                </a:solidFill>
                <a:round/>
                <a:headEnd/>
                <a:tailEnd/>
              </a:ln>
              <a:solidFill>
                <a:srgbClr val="FFFFFF"/>
              </a:solidFill>
              <a:latin typeface="Arial Black"/>
            </a:endParaRPr>
          </a:p>
        </p:txBody>
      </p:sp>
      <p:sp>
        <p:nvSpPr>
          <p:cNvPr id="65542" name="WordArt 6"/>
          <p:cNvSpPr>
            <a:spLocks noChangeArrowheads="1" noChangeShapeType="1" noTextEdit="1"/>
          </p:cNvSpPr>
          <p:nvPr/>
        </p:nvSpPr>
        <p:spPr bwMode="auto">
          <a:xfrm>
            <a:off x="2209800" y="609600"/>
            <a:ext cx="5638800" cy="4953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smtClean="0">
                <a:ln w="9525">
                  <a:solidFill>
                    <a:srgbClr val="000000"/>
                  </a:solidFill>
                  <a:round/>
                  <a:headEnd/>
                  <a:tailEnd/>
                </a:ln>
                <a:solidFill>
                  <a:srgbClr val="FFFFFF"/>
                </a:solidFill>
                <a:latin typeface="Arial Black"/>
              </a:rPr>
              <a:t>PODIZANJE </a:t>
            </a:r>
            <a:r>
              <a:rPr lang="sr-Latn-BA" sz="3600" kern="10">
                <a:ln w="9525">
                  <a:solidFill>
                    <a:srgbClr val="000000"/>
                  </a:solidFill>
                  <a:round/>
                  <a:headEnd/>
                  <a:tailEnd/>
                </a:ln>
                <a:solidFill>
                  <a:srgbClr val="FFFFFF"/>
                </a:solidFill>
                <a:latin typeface="Arial Black"/>
              </a:rPr>
              <a:t>PEĆKE PATRIJARŠIJE</a:t>
            </a:r>
            <a:endParaRPr lang="sr-Cyrl-RS" sz="3600" kern="10" dirty="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Effect transition="in" filter="plus(in)">
                                      <p:cBhvr>
                                        <p:cTn id="7" dur="2000"/>
                                        <p:tgtEl>
                                          <p:spTgt spid="655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65542"/>
                                        </p:tgtEl>
                                        <p:attrNameLst>
                                          <p:attrName>style.visibility</p:attrName>
                                        </p:attrNameLst>
                                      </p:cBhvr>
                                      <p:to>
                                        <p:strVal val="visible"/>
                                      </p:to>
                                    </p:set>
                                    <p:animEffect transition="in" filter="plus(in)">
                                      <p:cBhvr>
                                        <p:cTn id="12" dur="2000"/>
                                        <p:tgtEl>
                                          <p:spTgt spid="655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65540"/>
                                        </p:tgtEl>
                                        <p:attrNameLst>
                                          <p:attrName>style.visibility</p:attrName>
                                        </p:attrNameLst>
                                      </p:cBhvr>
                                      <p:to>
                                        <p:strVal val="visible"/>
                                      </p:to>
                                    </p:set>
                                    <p:animEffect transition="in" filter="plus(in)">
                                      <p:cBhvr>
                                        <p:cTn id="17" dur="2000"/>
                                        <p:tgtEl>
                                          <p:spTgt spid="655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65539">
                                            <p:txEl>
                                              <p:pRg st="0" end="0"/>
                                            </p:txEl>
                                          </p:spTgt>
                                        </p:tgtEl>
                                        <p:attrNameLst>
                                          <p:attrName>style.visibility</p:attrName>
                                        </p:attrNameLst>
                                      </p:cBhvr>
                                      <p:to>
                                        <p:strVal val="visible"/>
                                      </p:to>
                                    </p:set>
                                    <p:animEffect transition="in" filter="plus(in)">
                                      <p:cBhvr>
                                        <p:cTn id="22" dur="2000"/>
                                        <p:tgtEl>
                                          <p:spTgt spid="65539">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65539">
                                            <p:txEl>
                                              <p:pRg st="1" end="1"/>
                                            </p:txEl>
                                          </p:spTgt>
                                        </p:tgtEl>
                                        <p:attrNameLst>
                                          <p:attrName>style.visibility</p:attrName>
                                        </p:attrNameLst>
                                      </p:cBhvr>
                                      <p:to>
                                        <p:strVal val="visible"/>
                                      </p:to>
                                    </p:set>
                                    <p:animEffect transition="in" filter="plus(in)">
                                      <p:cBhvr>
                                        <p:cTn id="27" dur="2000"/>
                                        <p:tgtEl>
                                          <p:spTgt spid="65539">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xit" presetSubtype="16" fill="hold" grpId="1" nodeType="clickEffect">
                                  <p:stCondLst>
                                    <p:cond delay="0"/>
                                  </p:stCondLst>
                                  <p:childTnLst>
                                    <p:animEffect transition="out" filter="diamond(in)">
                                      <p:cBhvr>
                                        <p:cTn id="31" dur="2000"/>
                                        <p:tgtEl>
                                          <p:spTgt spid="65541"/>
                                        </p:tgtEl>
                                      </p:cBhvr>
                                    </p:animEffect>
                                    <p:set>
                                      <p:cBhvr>
                                        <p:cTn id="32" dur="1" fill="hold">
                                          <p:stCondLst>
                                            <p:cond delay="1999"/>
                                          </p:stCondLst>
                                        </p:cTn>
                                        <p:tgtEl>
                                          <p:spTgt spid="65541"/>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xit" presetSubtype="16" fill="hold" grpId="1" nodeType="clickEffect">
                                  <p:stCondLst>
                                    <p:cond delay="0"/>
                                  </p:stCondLst>
                                  <p:childTnLst>
                                    <p:animEffect transition="out" filter="diamond(in)">
                                      <p:cBhvr>
                                        <p:cTn id="36" dur="2000"/>
                                        <p:tgtEl>
                                          <p:spTgt spid="65542"/>
                                        </p:tgtEl>
                                      </p:cBhvr>
                                    </p:animEffect>
                                    <p:set>
                                      <p:cBhvr>
                                        <p:cTn id="37" dur="1" fill="hold">
                                          <p:stCondLst>
                                            <p:cond delay="1999"/>
                                          </p:stCondLst>
                                        </p:cTn>
                                        <p:tgtEl>
                                          <p:spTgt spid="6554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xit" presetSubtype="16" fill="hold" nodeType="clickEffect">
                                  <p:stCondLst>
                                    <p:cond delay="0"/>
                                  </p:stCondLst>
                                  <p:childTnLst>
                                    <p:animEffect transition="out" filter="box(in)">
                                      <p:cBhvr>
                                        <p:cTn id="41" dur="500"/>
                                        <p:tgtEl>
                                          <p:spTgt spid="65540"/>
                                        </p:tgtEl>
                                      </p:cBhvr>
                                    </p:animEffect>
                                    <p:set>
                                      <p:cBhvr>
                                        <p:cTn id="42" dur="1" fill="hold">
                                          <p:stCondLst>
                                            <p:cond delay="499"/>
                                          </p:stCondLst>
                                        </p:cTn>
                                        <p:tgtEl>
                                          <p:spTgt spid="65540"/>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xit" presetSubtype="4" fill="hold" grpId="1" nodeType="clickEffect">
                                  <p:stCondLst>
                                    <p:cond delay="0"/>
                                  </p:stCondLst>
                                  <p:childTnLst>
                                    <p:animEffect transition="out" filter="slide(fromBottom)">
                                      <p:cBhvr>
                                        <p:cTn id="46" dur="500"/>
                                        <p:tgtEl>
                                          <p:spTgt spid="65539">
                                            <p:txEl>
                                              <p:pRg st="0" end="0"/>
                                            </p:txEl>
                                          </p:spTgt>
                                        </p:tgtEl>
                                      </p:cBhvr>
                                    </p:animEffect>
                                    <p:set>
                                      <p:cBhvr>
                                        <p:cTn id="47" dur="1" fill="hold">
                                          <p:stCondLst>
                                            <p:cond delay="499"/>
                                          </p:stCondLst>
                                        </p:cTn>
                                        <p:tgtEl>
                                          <p:spTgt spid="65539">
                                            <p:txEl>
                                              <p:pRg st="0" end="0"/>
                                            </p:txEl>
                                          </p:spTgt>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xit" presetSubtype="4" fill="hold" grpId="1" nodeType="clickEffect">
                                  <p:stCondLst>
                                    <p:cond delay="0"/>
                                  </p:stCondLst>
                                  <p:childTnLst>
                                    <p:animEffect transition="out" filter="slide(fromBottom)">
                                      <p:cBhvr>
                                        <p:cTn id="51" dur="500"/>
                                        <p:tgtEl>
                                          <p:spTgt spid="65539">
                                            <p:txEl>
                                              <p:pRg st="1" end="1"/>
                                            </p:txEl>
                                          </p:spTgt>
                                        </p:tgtEl>
                                      </p:cBhvr>
                                    </p:animEffect>
                                    <p:set>
                                      <p:cBhvr>
                                        <p:cTn id="52" dur="1" fill="hold">
                                          <p:stCondLst>
                                            <p:cond delay="499"/>
                                          </p:stCondLst>
                                        </p:cTn>
                                        <p:tgtEl>
                                          <p:spTgt spid="65539">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39" grpId="1" build="p"/>
      <p:bldP spid="65541" grpId="0" animBg="1"/>
      <p:bldP spid="65541" grpId="1" animBg="1"/>
      <p:bldP spid="65542" grpId="0" animBg="1"/>
      <p:bldP spid="65542" grpId="1"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sr-Latn-CS" sz="4000" b="1">
                <a:solidFill>
                  <a:schemeClr val="tx1"/>
                </a:solidFill>
                <a:latin typeface="Arial Black" pitchFamily="34" charset="0"/>
              </a:rPr>
              <a:t>PRENOS SJEDIŠTA ARHIEPISKOPIJE</a:t>
            </a:r>
            <a:endParaRPr lang="en-US" sz="4000" b="1">
              <a:solidFill>
                <a:schemeClr val="tx1"/>
              </a:solidFill>
              <a:latin typeface="Arial Black" pitchFamily="34" charset="0"/>
            </a:endParaRPr>
          </a:p>
        </p:txBody>
      </p:sp>
      <p:sp>
        <p:nvSpPr>
          <p:cNvPr id="66563" name="Rectangle 3"/>
          <p:cNvSpPr>
            <a:spLocks noGrp="1" noChangeArrowheads="1"/>
          </p:cNvSpPr>
          <p:nvPr>
            <p:ph type="body" idx="1"/>
          </p:nvPr>
        </p:nvSpPr>
        <p:spPr>
          <a:xfrm>
            <a:off x="381000" y="1524000"/>
            <a:ext cx="8461375" cy="2286000"/>
          </a:xfrm>
        </p:spPr>
        <p:txBody>
          <a:bodyPr/>
          <a:lstStyle/>
          <a:p>
            <a:pPr>
              <a:lnSpc>
                <a:spcPct val="80000"/>
              </a:lnSpc>
            </a:pPr>
            <a:r>
              <a:rPr lang="sr-Latn-CS" sz="2000" b="1">
                <a:solidFill>
                  <a:srgbClr val="000000"/>
                </a:solidFill>
                <a:latin typeface="Arial Black" pitchFamily="34" charset="0"/>
              </a:rPr>
              <a:t>U VRIJEME ARSENIJEVE UPRAVE SRPSKOM CRKVOM SRBIJI JE ZAPRIJETILA VELIKA OPASNOST OD TATARA (MONGOLA) KOJI SU IZ UNUTRAŠNJOSTI AZIJE PRODRLI U EVROPU.</a:t>
            </a:r>
          </a:p>
          <a:p>
            <a:pPr>
              <a:lnSpc>
                <a:spcPct val="80000"/>
              </a:lnSpc>
            </a:pPr>
            <a:r>
              <a:rPr lang="sr-Latn-CS" sz="2000" b="1">
                <a:solidFill>
                  <a:srgbClr val="000000"/>
                </a:solidFill>
                <a:latin typeface="Arial Black" pitchFamily="34" charset="0"/>
              </a:rPr>
              <a:t>POŠTO SU PREGAZILI UGARSKU I HRVATSKU I DOŠLI DO JADRANSKOG MORA ONI SU U POVRATKU SA BALKANSKOG POLUOSTRVA PREŠLI PREKO SRBIJE I TOM PRILIKOM JE OPUSTOŠILI.</a:t>
            </a:r>
            <a:endParaRPr lang="en-US" sz="2000" b="1">
              <a:solidFill>
                <a:srgbClr val="000000"/>
              </a:solidFill>
              <a:latin typeface="Arial Black" pitchFamily="34" charset="0"/>
            </a:endParaRPr>
          </a:p>
        </p:txBody>
      </p:sp>
      <p:pic>
        <p:nvPicPr>
          <p:cNvPr id="66564" name="Picture 4" descr="800px-Verbreitungsgebiet_der_Tata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86200"/>
            <a:ext cx="7773988" cy="2638425"/>
          </a:xfrm>
          <a:prstGeom prst="rect">
            <a:avLst/>
          </a:prstGeom>
          <a:noFill/>
          <a:extLst>
            <a:ext uri="{909E8E84-426E-40DD-AFC4-6F175D3DCCD1}">
              <a14:hiddenFill xmlns:a14="http://schemas.microsoft.com/office/drawing/2010/main">
                <a:solidFill>
                  <a:srgbClr val="FFFFFF"/>
                </a:solidFill>
              </a14:hiddenFill>
            </a:ext>
          </a:extLst>
        </p:spPr>
      </p:pic>
      <p:sp>
        <p:nvSpPr>
          <p:cNvPr id="66565" name="WordArt 5"/>
          <p:cNvSpPr>
            <a:spLocks noChangeArrowheads="1" noChangeShapeType="1" noTextEdit="1"/>
          </p:cNvSpPr>
          <p:nvPr/>
        </p:nvSpPr>
        <p:spPr bwMode="auto">
          <a:xfrm>
            <a:off x="3352800" y="3962400"/>
            <a:ext cx="4953000" cy="266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a:ln w="9525">
                  <a:solidFill>
                    <a:srgbClr val="000000"/>
                  </a:solidFill>
                  <a:round/>
                  <a:headEnd/>
                  <a:tailEnd/>
                </a:ln>
                <a:solidFill>
                  <a:srgbClr val="FFFFFF"/>
                </a:solidFill>
                <a:latin typeface="Arial Black"/>
              </a:rPr>
              <a:t>PROSTOR GDJE ŽIVE TATARI</a:t>
            </a:r>
            <a:endParaRPr lang="sr-Cyrl-RS"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to="" calcmode="lin" valueType="num">
                                      <p:cBhvr>
                                        <p:cTn id="7" dur="1" fill="hold"/>
                                        <p:tgtEl>
                                          <p:spTgt spid="6656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 to="" calcmode="lin" valueType="num">
                                      <p:cBhvr>
                                        <p:cTn id="12" dur="1" fill="hold"/>
                                        <p:tgtEl>
                                          <p:spTgt spid="6656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 to="" calcmode="lin" valueType="num">
                                      <p:cBhvr>
                                        <p:cTn id="17" dur="1" fill="hold"/>
                                        <p:tgtEl>
                                          <p:spTgt spid="6656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66564"/>
                                        </p:tgtEl>
                                        <p:attrNameLst>
                                          <p:attrName>style.visibility</p:attrName>
                                        </p:attrNameLst>
                                      </p:cBhvr>
                                      <p:to>
                                        <p:strVal val="visible"/>
                                      </p:to>
                                    </p:set>
                                    <p:anim to="" calcmode="lin" valueType="num">
                                      <p:cBhvr>
                                        <p:cTn id="22" dur="1" fill="hold"/>
                                        <p:tgtEl>
                                          <p:spTgt spid="66564"/>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6565"/>
                                        </p:tgtEl>
                                        <p:attrNameLst>
                                          <p:attrName>style.visibility</p:attrName>
                                        </p:attrNameLst>
                                      </p:cBhvr>
                                      <p:to>
                                        <p:strVal val="visible"/>
                                      </p:to>
                                    </p:set>
                                    <p:animEffect transition="in" filter="blinds(horizontal)">
                                      <p:cBhvr>
                                        <p:cTn id="27" dur="500"/>
                                        <p:tgtEl>
                                          <p:spTgt spid="6656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66562"/>
                                        </p:tgtEl>
                                      </p:cBhvr>
                                    </p:animEffect>
                                    <p:set>
                                      <p:cBhvr>
                                        <p:cTn id="32" dur="1" fill="hold">
                                          <p:stCondLst>
                                            <p:cond delay="499"/>
                                          </p:stCondLst>
                                        </p:cTn>
                                        <p:tgtEl>
                                          <p:spTgt spid="66562"/>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xit" presetSubtype="4" fill="hold" grpId="1" nodeType="clickEffect">
                                  <p:stCondLst>
                                    <p:cond delay="0"/>
                                  </p:stCondLst>
                                  <p:childTnLst>
                                    <p:animEffect transition="out" filter="slide(fromBottom)">
                                      <p:cBhvr>
                                        <p:cTn id="36" dur="500"/>
                                        <p:tgtEl>
                                          <p:spTgt spid="66563">
                                            <p:txEl>
                                              <p:pRg st="0" end="0"/>
                                            </p:txEl>
                                          </p:spTgt>
                                        </p:tgtEl>
                                      </p:cBhvr>
                                    </p:animEffect>
                                    <p:set>
                                      <p:cBhvr>
                                        <p:cTn id="37" dur="1" fill="hold">
                                          <p:stCondLst>
                                            <p:cond delay="499"/>
                                          </p:stCondLst>
                                        </p:cTn>
                                        <p:tgtEl>
                                          <p:spTgt spid="66563">
                                            <p:txEl>
                                              <p:pRg st="0" end="0"/>
                                            </p:txEl>
                                          </p:spTgt>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xit" presetSubtype="4" fill="hold" grpId="1" nodeType="clickEffect">
                                  <p:stCondLst>
                                    <p:cond delay="0"/>
                                  </p:stCondLst>
                                  <p:childTnLst>
                                    <p:animEffect transition="out" filter="slide(fromBottom)">
                                      <p:cBhvr>
                                        <p:cTn id="41" dur="500"/>
                                        <p:tgtEl>
                                          <p:spTgt spid="66563">
                                            <p:txEl>
                                              <p:pRg st="1" end="1"/>
                                            </p:txEl>
                                          </p:spTgt>
                                        </p:tgtEl>
                                      </p:cBhvr>
                                    </p:animEffect>
                                    <p:set>
                                      <p:cBhvr>
                                        <p:cTn id="42" dur="1" fill="hold">
                                          <p:stCondLst>
                                            <p:cond delay="499"/>
                                          </p:stCondLst>
                                        </p:cTn>
                                        <p:tgtEl>
                                          <p:spTgt spid="66563">
                                            <p:txEl>
                                              <p:pRg st="1" end="1"/>
                                            </p:txEl>
                                          </p:spTgt>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xit" presetSubtype="16" fill="hold" nodeType="clickEffect">
                                  <p:stCondLst>
                                    <p:cond delay="0"/>
                                  </p:stCondLst>
                                  <p:childTnLst>
                                    <p:animEffect transition="out" filter="diamond(in)">
                                      <p:cBhvr>
                                        <p:cTn id="46" dur="2000"/>
                                        <p:tgtEl>
                                          <p:spTgt spid="66564"/>
                                        </p:tgtEl>
                                      </p:cBhvr>
                                    </p:animEffect>
                                    <p:set>
                                      <p:cBhvr>
                                        <p:cTn id="47" dur="1" fill="hold">
                                          <p:stCondLst>
                                            <p:cond delay="1999"/>
                                          </p:stCondLst>
                                        </p:cTn>
                                        <p:tgtEl>
                                          <p:spTgt spid="66564"/>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xit" presetSubtype="16" fill="hold" grpId="1" nodeType="clickEffect">
                                  <p:stCondLst>
                                    <p:cond delay="0"/>
                                  </p:stCondLst>
                                  <p:childTnLst>
                                    <p:animEffect transition="out" filter="diamond(in)">
                                      <p:cBhvr>
                                        <p:cTn id="51" dur="2000"/>
                                        <p:tgtEl>
                                          <p:spTgt spid="66565"/>
                                        </p:tgtEl>
                                      </p:cBhvr>
                                    </p:animEffect>
                                    <p:set>
                                      <p:cBhvr>
                                        <p:cTn id="52" dur="1" fill="hold">
                                          <p:stCondLst>
                                            <p:cond delay="1999"/>
                                          </p:stCondLst>
                                        </p:cTn>
                                        <p:tgtEl>
                                          <p:spTgt spid="665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2" grpId="1"/>
      <p:bldP spid="66563" grpId="0" build="p"/>
      <p:bldP spid="66563" grpId="1" build="p"/>
      <p:bldP spid="66565" grpId="0" animBg="1"/>
      <p:bldP spid="6656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E3B7"/>
            </a:gs>
            <a:gs pos="8999">
              <a:srgbClr val="A28949"/>
            </a:gs>
            <a:gs pos="15500">
              <a:srgbClr val="835E17"/>
            </a:gs>
            <a:gs pos="16500">
              <a:srgbClr val="BD922A"/>
            </a:gs>
            <a:gs pos="18500">
              <a:srgbClr val="FBE4AE"/>
            </a:gs>
            <a:gs pos="39500">
              <a:srgbClr val="BD922A"/>
            </a:gs>
            <a:gs pos="43500">
              <a:srgbClr val="BD922A"/>
            </a:gs>
            <a:gs pos="50000">
              <a:srgbClr val="FBE4AE"/>
            </a:gs>
            <a:gs pos="56500">
              <a:srgbClr val="BD922A"/>
            </a:gs>
            <a:gs pos="60501">
              <a:srgbClr val="BD922A"/>
            </a:gs>
            <a:gs pos="81500">
              <a:srgbClr val="FBE4AE"/>
            </a:gs>
            <a:gs pos="83500">
              <a:srgbClr val="BD922A"/>
            </a:gs>
            <a:gs pos="84500">
              <a:srgbClr val="835E17"/>
            </a:gs>
            <a:gs pos="91001">
              <a:srgbClr val="A28949"/>
            </a:gs>
            <a:gs pos="100000">
              <a:srgbClr val="FAE3B7"/>
            </a:gs>
          </a:gsLst>
          <a:lin ang="5400000" scaled="1"/>
        </a:gradFill>
        <a:effectLst/>
      </p:bgPr>
    </p:bg>
    <p:spTree>
      <p:nvGrpSpPr>
        <p:cNvPr id="1" name=""/>
        <p:cNvGrpSpPr/>
        <p:nvPr/>
      </p:nvGrpSpPr>
      <p:grpSpPr>
        <a:xfrm>
          <a:off x="0" y="0"/>
          <a:ext cx="0" cy="0"/>
          <a:chOff x="0" y="0"/>
          <a:chExt cx="0" cy="0"/>
        </a:xfrm>
      </p:grpSpPr>
      <p:sp>
        <p:nvSpPr>
          <p:cNvPr id="67606" name="Rectangle 22"/>
          <p:cNvSpPr>
            <a:spLocks noGrp="1" noChangeArrowheads="1"/>
          </p:cNvSpPr>
          <p:nvPr>
            <p:ph type="title"/>
          </p:nvPr>
        </p:nvSpPr>
        <p:spPr>
          <a:xfrm>
            <a:off x="914400" y="3048000"/>
            <a:ext cx="7162800" cy="762000"/>
          </a:xfrm>
        </p:spPr>
        <p:txBody>
          <a:bodyPr/>
          <a:lstStyle/>
          <a:p>
            <a:r>
              <a:rPr lang="sr-Latn-CS" sz="2400" b="1">
                <a:latin typeface="Arial Black" pitchFamily="34" charset="0"/>
              </a:rPr>
              <a:t>POSLIJE TATARSKE NAJEZDE NEZADOVOLJNA VLASTELA ZBACILA JE KRALJA VLADISLAVASA SA PRIJESTOLA I PROGLASILA KRALJEM NJEGOVOGA NAJMLADJEG BRATA UROŠA (1242-1276).</a:t>
            </a:r>
            <a:br>
              <a:rPr lang="sr-Latn-CS" sz="2400" b="1">
                <a:latin typeface="Arial Black" pitchFamily="34" charset="0"/>
              </a:rPr>
            </a:br>
            <a:r>
              <a:rPr lang="sr-Latn-CS" sz="2400" b="1">
                <a:latin typeface="Arial Black" pitchFamily="34" charset="0"/>
              </a:rPr>
              <a:t>ZA VLADIAVINE UROŠA DOŠLO JE DO TAKMIČENJA OKO PRESTIŽA IZMEĐU BARSKE I DUBROVAČKE RIMOKATOLIČKE ARHIEPISKOPIJE, ALI JE ZBOG TOGA DOLAZILO DO SUKOBA IZMEĐU UROŠA I DUBROVNIKA.</a:t>
            </a:r>
            <a:br>
              <a:rPr lang="sr-Latn-CS" sz="2400" b="1">
                <a:latin typeface="Arial Black" pitchFamily="34" charset="0"/>
              </a:rPr>
            </a:br>
            <a:r>
              <a:rPr lang="sr-Latn-CS" sz="2400" b="1">
                <a:latin typeface="Arial Black" pitchFamily="34" charset="0"/>
              </a:rPr>
              <a:t>DUBROVČANIMA SU POMOGLI BUGARI KOJI SU PRODRLI U SRBIJU  OPUSTOŠILI DOLINU LIMA I OPLJAČKALI MANASTIR SVETOG PETRAKOD BIJELOG POLJA.</a:t>
            </a:r>
            <a:endParaRPr lang="en-US" sz="2400" b="1">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7606"/>
                                        </p:tgtEl>
                                        <p:attrNameLst>
                                          <p:attrName>style.visibility</p:attrName>
                                        </p:attrNameLst>
                                      </p:cBhvr>
                                      <p:to>
                                        <p:strVal val="visible"/>
                                      </p:to>
                                    </p:set>
                                    <p:anim to="" calcmode="lin" valueType="num">
                                      <p:cBhvr>
                                        <p:cTn id="7" dur="1" fill="hold"/>
                                        <p:tgtEl>
                                          <p:spTgt spid="6760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67606"/>
                                        </p:tgtEl>
                                      </p:cBhvr>
                                    </p:animEffect>
                                    <p:set>
                                      <p:cBhvr>
                                        <p:cTn id="12" dur="1" fill="hold">
                                          <p:stCondLst>
                                            <p:cond delay="499"/>
                                          </p:stCondLst>
                                        </p:cTn>
                                        <p:tgtEl>
                                          <p:spTgt spid="676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6" grpId="0"/>
      <p:bldP spid="6760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2951" name="Rectangle 7"/>
          <p:cNvSpPr>
            <a:spLocks noGrp="1" noChangeArrowheads="1"/>
          </p:cNvSpPr>
          <p:nvPr>
            <p:ph type="title"/>
          </p:nvPr>
        </p:nvSpPr>
        <p:spPr>
          <a:xfrm>
            <a:off x="4876800" y="2057400"/>
            <a:ext cx="4038600" cy="2743200"/>
          </a:xfrm>
        </p:spPr>
        <p:txBody>
          <a:bodyPr/>
          <a:lstStyle/>
          <a:p>
            <a:r>
              <a:rPr lang="sr-Latn-CS" sz="1800" b="1">
                <a:latin typeface="Arial Black" pitchFamily="34" charset="0"/>
              </a:rPr>
              <a:t>U NESIGURNIM POLITIČKIM OKOLNOSTIMA KRALJ UROŠ I ARHIEPISKOP ARSENIJE ODLUČE DA PRENESU SJEDIŠTE SRPSKE ARHIEPISKOPIJE IZ BLIZINE UGARSKO SRPSKE GRANICE DUBLJE U UNUTRAŠNJOST DRŽAVE. BLIZU PEĆI, PRI ULAZU U ŽIVOPISNURUGOVSKU KLISURU PUNU PEĆINA (OTUDA NAZIV PEĆ) ,PODIGAO JE ARHIEPISKOP ARSENIJE OKO 1250. GODINE CRKVU SVETIH APOSTOLA I TU OKO 1253 GODINE PRENIO SJEDIŠTE ARHIEPISKOPIJE, RADI VEĆE SIGURNOSTI.</a:t>
            </a:r>
            <a:r>
              <a:rPr lang="en-US" sz="1800" b="1">
                <a:latin typeface="Arial Black" pitchFamily="34" charset="0"/>
              </a:rPr>
              <a:t/>
            </a:r>
            <a:br>
              <a:rPr lang="en-US" sz="1800" b="1">
                <a:latin typeface="Arial Black" pitchFamily="34" charset="0"/>
              </a:rPr>
            </a:br>
            <a:endParaRPr lang="en-US" sz="1800" b="1">
              <a:latin typeface="Arial Black" pitchFamily="34" charset="0"/>
            </a:endParaRPr>
          </a:p>
        </p:txBody>
      </p:sp>
      <p:pic>
        <p:nvPicPr>
          <p:cNvPr id="82953" name="Picture 9" descr="Uro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09600"/>
            <a:ext cx="4648200" cy="563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2953"/>
                                        </p:tgtEl>
                                        <p:attrNameLst>
                                          <p:attrName>style.visibility</p:attrName>
                                        </p:attrNameLst>
                                      </p:cBhvr>
                                      <p:to>
                                        <p:strVal val="visible"/>
                                      </p:to>
                                    </p:set>
                                    <p:animEffect transition="in" filter="checkerboard(across)">
                                      <p:cBhvr>
                                        <p:cTn id="7" dur="500"/>
                                        <p:tgtEl>
                                          <p:spTgt spid="829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2951"/>
                                        </p:tgtEl>
                                        <p:attrNameLst>
                                          <p:attrName>style.visibility</p:attrName>
                                        </p:attrNameLst>
                                      </p:cBhvr>
                                      <p:to>
                                        <p:strVal val="visible"/>
                                      </p:to>
                                    </p:set>
                                    <p:animEffect transition="in" filter="wedge">
                                      <p:cBhvr>
                                        <p:cTn id="12" dur="2000"/>
                                        <p:tgtEl>
                                          <p:spTgt spid="829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nodeType="clickEffect">
                                  <p:stCondLst>
                                    <p:cond delay="0"/>
                                  </p:stCondLst>
                                  <p:childTnLst>
                                    <p:animEffect transition="out" filter="box(in)">
                                      <p:cBhvr>
                                        <p:cTn id="16" dur="500"/>
                                        <p:tgtEl>
                                          <p:spTgt spid="82953"/>
                                        </p:tgtEl>
                                      </p:cBhvr>
                                    </p:animEffect>
                                    <p:set>
                                      <p:cBhvr>
                                        <p:cTn id="17" dur="1" fill="hold">
                                          <p:stCondLst>
                                            <p:cond delay="499"/>
                                          </p:stCondLst>
                                        </p:cTn>
                                        <p:tgtEl>
                                          <p:spTgt spid="8295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xit" presetSubtype="0" fill="hold" grpId="1" nodeType="clickEffect">
                                  <p:stCondLst>
                                    <p:cond delay="0"/>
                                  </p:stCondLst>
                                  <p:childTnLst>
                                    <p:animEffect transition="out" filter="wedge">
                                      <p:cBhvr>
                                        <p:cTn id="21" dur="2000"/>
                                        <p:tgtEl>
                                          <p:spTgt spid="82951"/>
                                        </p:tgtEl>
                                      </p:cBhvr>
                                    </p:animEffect>
                                    <p:set>
                                      <p:cBhvr>
                                        <p:cTn id="22" dur="1" fill="hold">
                                          <p:stCondLst>
                                            <p:cond delay="1999"/>
                                          </p:stCondLst>
                                        </p:cTn>
                                        <p:tgtEl>
                                          <p:spTgt spid="829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1" grpId="0"/>
      <p:bldP spid="82951"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7528" name="Rectangle 8"/>
          <p:cNvSpPr>
            <a:spLocks noGrp="1" noChangeArrowheads="1"/>
          </p:cNvSpPr>
          <p:nvPr>
            <p:ph type="subTitle" idx="1"/>
          </p:nvPr>
        </p:nvSpPr>
        <p:spPr>
          <a:xfrm>
            <a:off x="5562600" y="838200"/>
            <a:ext cx="3581400" cy="6248400"/>
          </a:xfrm>
        </p:spPr>
        <p:txBody>
          <a:bodyPr/>
          <a:lstStyle/>
          <a:p>
            <a:pPr algn="l"/>
            <a:r>
              <a:rPr lang="sr-Latn-CS" sz="1800">
                <a:solidFill>
                  <a:schemeClr val="bg1"/>
                </a:solidFill>
                <a:latin typeface="Arial Black" pitchFamily="34" charset="0"/>
              </a:rPr>
              <a:t>POŠTO JE ARSENIJE BOLOVAO OD PARALIZE, TE VIŠE NIJE MOGAO VRŠITI SVOJU DUŽNOST, 1264. GODINE USTUPA STARJEŠINSTVO NAD SRPSKOM CRKVOM ARHIEPISKOPU SAVI II. ARHIEPISKOP ARSENIJE UMRO JE 1266. GODINE. SAHRANJEN JE U SVOJOJ ZADUŽBINI, CRKVI SVETIH APOSTOLA U PEĆU. KRATKO VRIJEME POSLIJE SMRTI PROGLAŠEN JE SVETITELJEM I NAPISANA MU JE SLUŽBA.</a:t>
            </a:r>
            <a:endParaRPr lang="en-US" sz="1800">
              <a:solidFill>
                <a:schemeClr val="bg1"/>
              </a:solidFill>
              <a:latin typeface="Arial Black" pitchFamily="34" charset="0"/>
            </a:endParaRPr>
          </a:p>
        </p:txBody>
      </p:sp>
      <p:sp>
        <p:nvSpPr>
          <p:cNvPr id="107530" name="AutoShape 10"/>
          <p:cNvSpPr>
            <a:spLocks noChangeArrowheads="1"/>
          </p:cNvSpPr>
          <p:nvPr/>
        </p:nvSpPr>
        <p:spPr bwMode="auto">
          <a:xfrm>
            <a:off x="914400" y="762000"/>
            <a:ext cx="3657600" cy="3810000"/>
          </a:xfrm>
          <a:prstGeom prst="smileyFace">
            <a:avLst>
              <a:gd name="adj" fmla="val -4653"/>
            </a:avLst>
          </a:prstGeom>
          <a:solidFill>
            <a:schemeClr val="accent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r-Latn-R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withEffect">
                                  <p:stCondLst>
                                    <p:cond delay="0"/>
                                  </p:stCondLst>
                                  <p:childTnLst>
                                    <p:animRot by="43200000">
                                      <p:cBhvr>
                                        <p:cTn id="6" dur="2000" fill="hold"/>
                                        <p:tgtEl>
                                          <p:spTgt spid="107530"/>
                                        </p:tgtEl>
                                        <p:attrNameLst>
                                          <p:attrName>r</p:attrName>
                                        </p:attrNameLst>
                                      </p:cBhvr>
                                    </p:animRot>
                                  </p:childTnLst>
                                </p:cTn>
                              </p:par>
                              <p:par>
                                <p:cTn id="7" presetID="8" presetClass="emph" presetSubtype="0" fill="hold" grpId="1" nodeType="withEffect">
                                  <p:stCondLst>
                                    <p:cond delay="0"/>
                                  </p:stCondLst>
                                  <p:childTnLst>
                                    <p:animRot by="43200000">
                                      <p:cBhvr>
                                        <p:cTn id="8" dur="2000" fill="hold"/>
                                        <p:tgtEl>
                                          <p:spTgt spid="107530"/>
                                        </p:tgtEl>
                                        <p:attrNameLst>
                                          <p:attrName>r</p:attrName>
                                        </p:attrNameLst>
                                      </p:cBhvr>
                                    </p:animRot>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07528">
                                            <p:txEl>
                                              <p:pRg st="0" end="0"/>
                                            </p:txEl>
                                          </p:spTgt>
                                        </p:tgtEl>
                                        <p:attrNameLst>
                                          <p:attrName>style.visibility</p:attrName>
                                        </p:attrNameLst>
                                      </p:cBhvr>
                                      <p:to>
                                        <p:strVal val="visible"/>
                                      </p:to>
                                    </p:set>
                                    <p:animEffect transition="in" filter="diamond(in)">
                                      <p:cBhvr>
                                        <p:cTn id="13" dur="2000"/>
                                        <p:tgtEl>
                                          <p:spTgt spid="10752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xit" presetSubtype="10" fill="hold" grpId="1" nodeType="clickEffect">
                                  <p:stCondLst>
                                    <p:cond delay="0"/>
                                  </p:stCondLst>
                                  <p:childTnLst>
                                    <p:animEffect transition="out" filter="blinds(horizontal)">
                                      <p:cBhvr>
                                        <p:cTn id="17" dur="500"/>
                                        <p:tgtEl>
                                          <p:spTgt spid="107528">
                                            <p:txEl>
                                              <p:pRg st="0" end="0"/>
                                            </p:txEl>
                                          </p:spTgt>
                                        </p:tgtEl>
                                      </p:cBhvr>
                                    </p:animEffect>
                                    <p:set>
                                      <p:cBhvr>
                                        <p:cTn id="18" dur="1" fill="hold">
                                          <p:stCondLst>
                                            <p:cond delay="499"/>
                                          </p:stCondLst>
                                        </p:cTn>
                                        <p:tgtEl>
                                          <p:spTgt spid="10752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8" grpId="0" build="p"/>
      <p:bldP spid="107528" grpId="1" build="p"/>
      <p:bldP spid="107530" grpId="0" animBg="1"/>
      <p:bldP spid="10753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0597" name="Rectangle 5"/>
          <p:cNvSpPr>
            <a:spLocks noGrp="1" noChangeArrowheads="1"/>
          </p:cNvSpPr>
          <p:nvPr>
            <p:ph type="subTitle" idx="1"/>
          </p:nvPr>
        </p:nvSpPr>
        <p:spPr>
          <a:xfrm>
            <a:off x="5867400" y="1447800"/>
            <a:ext cx="3124200" cy="5638800"/>
          </a:xfrm>
        </p:spPr>
        <p:txBody>
          <a:bodyPr/>
          <a:lstStyle/>
          <a:p>
            <a:pPr algn="l"/>
            <a:r>
              <a:rPr lang="sr-Latn-CS" sz="1800" b="1">
                <a:latin typeface="Arial Black" pitchFamily="34" charset="0"/>
              </a:rPr>
              <a:t>SAM MANASTIR PEĆKA PATRIJARŠIJA SASTOJI SE OD VIŠE UZASTOPNO OZIDANIH GRAĐEVINA. NA CRKVU SVETIH APOSTOLA KOJU JE SAGRADIO SVETI ARSENIJE U PERIODU OD 1316. G. DO 1324. GODINE, ARHIEPISKOP NIKODIM SAZIDAO JE, SA SJEVERNE STRANE, MANJU CRKVU SV. DIMITRIJA</a:t>
            </a:r>
            <a:endParaRPr lang="en-US" sz="1800" b="1">
              <a:latin typeface="Arial Black" pitchFamily="34" charset="0"/>
            </a:endParaRPr>
          </a:p>
        </p:txBody>
      </p:sp>
      <p:pic>
        <p:nvPicPr>
          <p:cNvPr id="1105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14400"/>
            <a:ext cx="5181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0599" name="WordArt 7"/>
          <p:cNvSpPr>
            <a:spLocks noChangeArrowheads="1" noChangeShapeType="1" noTextEdit="1"/>
          </p:cNvSpPr>
          <p:nvPr/>
        </p:nvSpPr>
        <p:spPr bwMode="auto">
          <a:xfrm>
            <a:off x="1600200" y="0"/>
            <a:ext cx="563880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a:ln w="9525">
                  <a:solidFill>
                    <a:srgbClr val="000000"/>
                  </a:solidFill>
                  <a:round/>
                  <a:headEnd/>
                  <a:tailEnd/>
                </a:ln>
                <a:solidFill>
                  <a:srgbClr val="FFFFFF"/>
                </a:solidFill>
                <a:latin typeface="Arial Black"/>
              </a:rPr>
              <a:t>PEĆKA PATRIJARŠIJA</a:t>
            </a:r>
            <a:endParaRPr lang="sr-Cyrl-RS" sz="3600" kern="10">
              <a:ln w="9525">
                <a:solidFill>
                  <a:srgbClr val="000000"/>
                </a:solidFill>
                <a:round/>
                <a:headEnd/>
                <a:tailEnd/>
              </a:ln>
              <a:solidFill>
                <a:srgbClr val="FFFFFF"/>
              </a:solidFill>
              <a:latin typeface="Arial Black"/>
            </a:endParaRPr>
          </a:p>
        </p:txBody>
      </p:sp>
      <p:sp>
        <p:nvSpPr>
          <p:cNvPr id="110600" name="Rectangle 8"/>
          <p:cNvSpPr>
            <a:spLocks noGrp="1" noChangeArrowheads="1"/>
          </p:cNvSpPr>
          <p:nvPr>
            <p:ph type="ctrTitle"/>
          </p:nvPr>
        </p:nvSpPr>
        <p:spPr>
          <a:xfrm>
            <a:off x="228600" y="5768975"/>
            <a:ext cx="8686800" cy="1089025"/>
          </a:xfrm>
        </p:spPr>
        <p:txBody>
          <a:bodyPr/>
          <a:lstStyle/>
          <a:p>
            <a:pPr algn="l"/>
            <a:r>
              <a:rPr lang="sr-Latn-CS" sz="1800" b="1">
                <a:latin typeface="Arial Black" pitchFamily="34" charset="0"/>
              </a:rPr>
              <a:t>A ARHIEPISKOP DANILO II SAGRADIO JE 1330 G. S JUŽNE STRANE CRKVU SV. BOGORODICE, A UZ NJUPARAKLIS SV. NIKOLE.POTOM JE SAGRADIO PRIPRATU ISPRED SVE TRI CRKVENE FASADE.</a:t>
            </a:r>
            <a:endParaRPr lang="en-US" sz="1800" b="1">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0597">
                                            <p:txEl>
                                              <p:pRg st="0" end="0"/>
                                            </p:txEl>
                                          </p:spTgt>
                                        </p:tgtEl>
                                        <p:attrNameLst>
                                          <p:attrName>style.visibility</p:attrName>
                                        </p:attrNameLst>
                                      </p:cBhvr>
                                      <p:to>
                                        <p:strVal val="visible"/>
                                      </p:to>
                                    </p:set>
                                    <p:animEffect transition="in" filter="checkerboard(across)">
                                      <p:cBhvr>
                                        <p:cTn id="7" dur="500"/>
                                        <p:tgtEl>
                                          <p:spTgt spid="1105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0600"/>
                                        </p:tgtEl>
                                        <p:attrNameLst>
                                          <p:attrName>style.visibility</p:attrName>
                                        </p:attrNameLst>
                                      </p:cBhvr>
                                      <p:to>
                                        <p:strVal val="visible"/>
                                      </p:to>
                                    </p:set>
                                    <p:animEffect transition="in" filter="checkerboard(across)">
                                      <p:cBhvr>
                                        <p:cTn id="12" dur="500"/>
                                        <p:tgtEl>
                                          <p:spTgt spid="1106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xit" presetSubtype="12" fill="hold" grpId="1" nodeType="clickEffect">
                                  <p:stCondLst>
                                    <p:cond delay="0"/>
                                  </p:stCondLst>
                                  <p:childTnLst>
                                    <p:animEffect transition="out" filter="strips(downLeft)">
                                      <p:cBhvr>
                                        <p:cTn id="16" dur="500"/>
                                        <p:tgtEl>
                                          <p:spTgt spid="110600"/>
                                        </p:tgtEl>
                                      </p:cBhvr>
                                    </p:animEffect>
                                    <p:set>
                                      <p:cBhvr>
                                        <p:cTn id="17" dur="1" fill="hold">
                                          <p:stCondLst>
                                            <p:cond delay="499"/>
                                          </p:stCondLst>
                                        </p:cTn>
                                        <p:tgtEl>
                                          <p:spTgt spid="110600"/>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xit" presetSubtype="12" fill="hold" grpId="1" nodeType="clickEffect">
                                  <p:stCondLst>
                                    <p:cond delay="0"/>
                                  </p:stCondLst>
                                  <p:childTnLst>
                                    <p:animEffect transition="out" filter="strips(downLeft)">
                                      <p:cBhvr>
                                        <p:cTn id="21" dur="500"/>
                                        <p:tgtEl>
                                          <p:spTgt spid="110597">
                                            <p:txEl>
                                              <p:pRg st="0" end="0"/>
                                            </p:txEl>
                                          </p:spTgt>
                                        </p:tgtEl>
                                      </p:cBhvr>
                                    </p:animEffect>
                                    <p:set>
                                      <p:cBhvr>
                                        <p:cTn id="22" dur="1" fill="hold">
                                          <p:stCondLst>
                                            <p:cond delay="499"/>
                                          </p:stCondLst>
                                        </p:cTn>
                                        <p:tgtEl>
                                          <p:spTgt spid="11059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build="p"/>
      <p:bldP spid="110597" grpId="1" build="p"/>
      <p:bldP spid="110600" grpId="0"/>
      <p:bldP spid="110600"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2644" name="WordArt 4"/>
          <p:cNvSpPr>
            <a:spLocks noChangeArrowheads="1" noChangeShapeType="1" noTextEdit="1"/>
          </p:cNvSpPr>
          <p:nvPr/>
        </p:nvSpPr>
        <p:spPr bwMode="auto">
          <a:xfrm rot="-1171500">
            <a:off x="685800" y="1143000"/>
            <a:ext cx="289560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49833"/>
              </a:avLst>
            </a:prstTxWarp>
          </a:bodyPr>
          <a:lstStyle/>
          <a:p>
            <a:pPr algn="ctr"/>
            <a:r>
              <a:rPr lang="sr-Latn-BA" sz="3600" kern="10">
                <a:ln w="9525">
                  <a:solidFill>
                    <a:srgbClr val="000000"/>
                  </a:solidFill>
                  <a:round/>
                  <a:headEnd/>
                  <a:tailEnd/>
                </a:ln>
                <a:solidFill>
                  <a:srgbClr val="FFFFFF"/>
                </a:solidFill>
                <a:latin typeface="Arial Black"/>
              </a:rPr>
              <a:t>RADILI SU :</a:t>
            </a:r>
            <a:endParaRPr lang="sr-Cyrl-RS" sz="3600" kern="10">
              <a:ln w="9525">
                <a:solidFill>
                  <a:srgbClr val="000000"/>
                </a:solidFill>
                <a:round/>
                <a:headEnd/>
                <a:tailEnd/>
              </a:ln>
              <a:solidFill>
                <a:srgbClr val="FFFFFF"/>
              </a:solidFill>
              <a:latin typeface="Arial Black"/>
            </a:endParaRPr>
          </a:p>
        </p:txBody>
      </p:sp>
      <p:sp>
        <p:nvSpPr>
          <p:cNvPr id="112645" name="WordArt 5"/>
          <p:cNvSpPr>
            <a:spLocks noChangeArrowheads="1" noChangeShapeType="1" noTextEdit="1"/>
          </p:cNvSpPr>
          <p:nvPr/>
        </p:nvSpPr>
        <p:spPr bwMode="auto">
          <a:xfrm rot="-1180357">
            <a:off x="-26988" y="2144713"/>
            <a:ext cx="8929688" cy="8001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49884"/>
              </a:avLst>
            </a:prstTxWarp>
          </a:bodyPr>
          <a:lstStyle/>
          <a:p>
            <a:pPr algn="ctr"/>
            <a:r>
              <a:rPr lang="sr-Latn-BA" sz="3600" kern="10">
                <a:ln w="9525">
                  <a:solidFill>
                    <a:srgbClr val="000000"/>
                  </a:solidFill>
                  <a:round/>
                  <a:headEnd/>
                  <a:tailEnd/>
                </a:ln>
                <a:solidFill>
                  <a:srgbClr val="FFFFFF"/>
                </a:solidFill>
                <a:latin typeface="Arial Black"/>
              </a:rPr>
              <a:t>VLADIMIR BJELOBRK        I</a:t>
            </a:r>
            <a:endParaRPr lang="sr-Cyrl-RS" sz="3600" kern="10">
              <a:ln w="9525">
                <a:solidFill>
                  <a:srgbClr val="000000"/>
                </a:solidFill>
                <a:round/>
                <a:headEnd/>
                <a:tailEnd/>
              </a:ln>
              <a:solidFill>
                <a:srgbClr val="FFFFFF"/>
              </a:solidFill>
              <a:latin typeface="Arial Black"/>
            </a:endParaRPr>
          </a:p>
        </p:txBody>
      </p:sp>
      <p:sp>
        <p:nvSpPr>
          <p:cNvPr id="112646" name="WordArt 6"/>
          <p:cNvSpPr>
            <a:spLocks noChangeArrowheads="1" noChangeShapeType="1" noTextEdit="1"/>
          </p:cNvSpPr>
          <p:nvPr/>
        </p:nvSpPr>
        <p:spPr bwMode="auto">
          <a:xfrm rot="-1163456">
            <a:off x="1524000" y="4267200"/>
            <a:ext cx="7315200" cy="952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r-Latn-BA" sz="3600" kern="10" dirty="0" smtClean="0">
                <a:ln w="9525">
                  <a:solidFill>
                    <a:srgbClr val="000000"/>
                  </a:solidFill>
                  <a:round/>
                  <a:headEnd/>
                  <a:tailEnd/>
                </a:ln>
                <a:solidFill>
                  <a:srgbClr val="FFFFFF"/>
                </a:solidFill>
                <a:latin typeface="Arial Black"/>
              </a:rPr>
              <a:t>DRAGAN </a:t>
            </a:r>
            <a:r>
              <a:rPr lang="sr-Latn-BA" sz="3600" kern="10" dirty="0">
                <a:ln w="9525">
                  <a:solidFill>
                    <a:srgbClr val="000000"/>
                  </a:solidFill>
                  <a:round/>
                  <a:headEnd/>
                  <a:tailEnd/>
                </a:ln>
                <a:solidFill>
                  <a:srgbClr val="FFFFFF"/>
                </a:solidFill>
                <a:latin typeface="Arial Black"/>
              </a:rPr>
              <a:t>LEKIĆ</a:t>
            </a:r>
            <a:endParaRPr lang="sr-Cyrl-RS" sz="3600" kern="10" dirty="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200</TotalTime>
  <Words>352</Words>
  <Application>Microsoft Office PowerPoint</Application>
  <PresentationFormat>Пројекција на екрану (4:3)</PresentationFormat>
  <Paragraphs>19</Paragraphs>
  <Slides>8</Slides>
  <Notes>0</Notes>
  <HiddenSlides>0</HiddenSlides>
  <MMClips>0</MMClips>
  <ScaleCrop>false</ScaleCrop>
  <HeadingPairs>
    <vt:vector size="4" baseType="variant">
      <vt:variant>
        <vt:lpstr>Тема</vt:lpstr>
      </vt:variant>
      <vt:variant>
        <vt:i4>1</vt:i4>
      </vt:variant>
      <vt:variant>
        <vt:lpstr>Наслови слајдова</vt:lpstr>
      </vt:variant>
      <vt:variant>
        <vt:i4>8</vt:i4>
      </vt:variant>
    </vt:vector>
  </HeadingPairs>
  <TitlesOfParts>
    <vt:vector size="9" baseType="lpstr">
      <vt:lpstr>Default Design</vt:lpstr>
      <vt:lpstr>PowerPoint презентација</vt:lpstr>
      <vt:lpstr>PowerPoint презентација</vt:lpstr>
      <vt:lpstr>PRENOS SJEDIŠTA ARHIEPISKOPIJE</vt:lpstr>
      <vt:lpstr>POSLIJE TATARSKE NAJEZDE NEZADOVOLJNA VLASTELA ZBACILA JE KRALJA VLADISLAVASA SA PRIJESTOLA I PROGLASILA KRALJEM NJEGOVOGA NAJMLADJEG BRATA UROŠA (1242-1276). ZA VLADIAVINE UROŠA DOŠLO JE DO TAKMIČENJA OKO PRESTIŽA IZMEĐU BARSKE I DUBROVAČKE RIMOKATOLIČKE ARHIEPISKOPIJE, ALI JE ZBOG TOGA DOLAZILO DO SUKOBA IZMEĐU UROŠA I DUBROVNIKA. DUBROVČANIMA SU POMOGLI BUGARI KOJI SU PRODRLI U SRBIJU  OPUSTOŠILI DOLINU LIMA I OPLJAČKALI MANASTIR SVETOG PETRAKOD BIJELOG POLJA.</vt:lpstr>
      <vt:lpstr>U NESIGURNIM POLITIČKIM OKOLNOSTIMA KRALJ UROŠ I ARHIEPISKOP ARSENIJE ODLUČE DA PRENESU SJEDIŠTE SRPSKE ARHIEPISKOPIJE IZ BLIZINE UGARSKO SRPSKE GRANICE DUBLJE U UNUTRAŠNJOST DRŽAVE. BLIZU PEĆI, PRI ULAZU U ŽIVOPISNURUGOVSKU KLISURU PUNU PEĆINA (OTUDA NAZIV PEĆ) ,PODIGAO JE ARHIEPISKOP ARSENIJE OKO 1250. GODINE CRKVU SVETIH APOSTOLA I TU OKO 1253 GODINE PRENIO SJEDIŠTE ARHIEPISKOPIJE, RADI VEĆE SIGURNOSTI. </vt:lpstr>
      <vt:lpstr>PowerPoint презентација</vt:lpstr>
      <vt:lpstr>A ARHIEPISKOP DANILO II SAGRADIO JE 1330 G. S JUŽNE STRANE CRKVU SV. BOGORODICE, A UZ NJUPARAKLIS SV. NIKOLE.POTOM JE SAGRADIO PRIPRATU ISPRED SVE TRI CRKVENE FASADE.</vt:lpstr>
      <vt:lpstr>PowerPoint презентација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dc:creator>
  <cp:lastModifiedBy>user</cp:lastModifiedBy>
  <cp:revision>5</cp:revision>
  <dcterms:created xsi:type="dcterms:W3CDTF">2011-12-14T17:06:21Z</dcterms:created>
  <dcterms:modified xsi:type="dcterms:W3CDTF">2011-12-15T13:50:16Z</dcterms:modified>
</cp:coreProperties>
</file>