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8F-513E-4CB0-A24D-16AC1E1D31A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4395-1AD0-4ADA-BA65-581FD23C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45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8F-513E-4CB0-A24D-16AC1E1D31A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4395-1AD0-4ADA-BA65-581FD23C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6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8F-513E-4CB0-A24D-16AC1E1D31A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4395-1AD0-4ADA-BA65-581FD23C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4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8F-513E-4CB0-A24D-16AC1E1D31A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4395-1AD0-4ADA-BA65-581FD23C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1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8F-513E-4CB0-A24D-16AC1E1D31A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4395-1AD0-4ADA-BA65-581FD23C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9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8F-513E-4CB0-A24D-16AC1E1D31A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4395-1AD0-4ADA-BA65-581FD23C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6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8F-513E-4CB0-A24D-16AC1E1D31A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4395-1AD0-4ADA-BA65-581FD23C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2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8F-513E-4CB0-A24D-16AC1E1D31A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4395-1AD0-4ADA-BA65-581FD23C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9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8F-513E-4CB0-A24D-16AC1E1D31A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4395-1AD0-4ADA-BA65-581FD23C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7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8F-513E-4CB0-A24D-16AC1E1D31A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4395-1AD0-4ADA-BA65-581FD23C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6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8A78F-513E-4CB0-A24D-16AC1E1D31A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4395-1AD0-4ADA-BA65-581FD23C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6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8A78F-513E-4CB0-A24D-16AC1E1D31A8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E4395-1AD0-4ADA-BA65-581FD23C0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1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558646"/>
              </p:ext>
            </p:extLst>
          </p:nvPr>
        </p:nvGraphicFramePr>
        <p:xfrm>
          <a:off x="1710461" y="952049"/>
          <a:ext cx="8520064" cy="47961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065008"/>
                <a:gridCol w="1065008"/>
                <a:gridCol w="1065008"/>
                <a:gridCol w="1065008"/>
                <a:gridCol w="1065008"/>
                <a:gridCol w="1065008"/>
                <a:gridCol w="1065008"/>
                <a:gridCol w="1065008"/>
              </a:tblGrid>
              <a:tr h="959224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hlinkClick r:id="rId2" action="ppaction://hlinksldjump"/>
                        </a:rPr>
                        <a:t>1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hlinkClick r:id="rId3" action="ppaction://hlinksldjump"/>
                        </a:rPr>
                        <a:t>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hlinkClick r:id="rId4" action="ppaction://hlinksldjump"/>
                        </a:rPr>
                        <a:t>3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hlinkClick r:id="rId5" action="ppaction://hlinksldjump"/>
                        </a:rPr>
                        <a:t>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hlinkClick r:id="rId6" action="ppaction://hlinksldjump"/>
                        </a:rPr>
                        <a:t>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hlinkClick r:id="rId7" action="ppaction://hlinksldjump"/>
                        </a:rPr>
                        <a:t>6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hlinkClick r:id="rId8" action="ppaction://hlinksldjump"/>
                        </a:rPr>
                        <a:t>7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hlinkClick r:id="rId9" action="ppaction://hlinksldjump"/>
                        </a:rPr>
                        <a:t>8</a:t>
                      </a:r>
                      <a:endParaRPr lang="en-US" sz="4400" dirty="0"/>
                    </a:p>
                  </a:txBody>
                  <a:tcPr/>
                </a:tc>
              </a:tr>
              <a:tr h="959224"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10" action="ppaction://hlinksldjump"/>
                        </a:rPr>
                        <a:t>9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11" action="ppaction://hlinksldjump"/>
                        </a:rPr>
                        <a:t>10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12" action="ppaction://hlinksldjump"/>
                        </a:rPr>
                        <a:t>11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13" action="ppaction://hlinksldjump"/>
                        </a:rPr>
                        <a:t>12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14" action="ppaction://hlinksldjump"/>
                        </a:rPr>
                        <a:t>13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15" action="ppaction://hlinksldjump"/>
                        </a:rPr>
                        <a:t>14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16" action="ppaction://hlinksldjump"/>
                        </a:rPr>
                        <a:t>15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17" action="ppaction://hlinksldjump"/>
                        </a:rPr>
                        <a:t>16</a:t>
                      </a:r>
                      <a:endParaRPr lang="en-US" sz="4400" b="1" dirty="0"/>
                    </a:p>
                  </a:txBody>
                  <a:tcPr/>
                </a:tc>
              </a:tr>
              <a:tr h="959224"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18" action="ppaction://hlinksldjump"/>
                        </a:rPr>
                        <a:t>17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19" action="ppaction://hlinksldjump"/>
                        </a:rPr>
                        <a:t>18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20" action="ppaction://hlinksldjump"/>
                        </a:rPr>
                        <a:t>19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21" action="ppaction://hlinksldjump"/>
                        </a:rPr>
                        <a:t>20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22" action="ppaction://hlinksldjump"/>
                        </a:rPr>
                        <a:t>21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23" action="ppaction://hlinksldjump"/>
                        </a:rPr>
                        <a:t>22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24" action="ppaction://hlinksldjump"/>
                        </a:rPr>
                        <a:t>23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25" action="ppaction://hlinksldjump"/>
                        </a:rPr>
                        <a:t>24</a:t>
                      </a:r>
                      <a:endParaRPr lang="en-US" sz="4400" b="1" dirty="0"/>
                    </a:p>
                  </a:txBody>
                  <a:tcPr/>
                </a:tc>
              </a:tr>
              <a:tr h="959224"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26" action="ppaction://hlinksldjump"/>
                        </a:rPr>
                        <a:t>25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27" action="ppaction://hlinksldjump"/>
                        </a:rPr>
                        <a:t>26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28" action="ppaction://hlinksldjump"/>
                        </a:rPr>
                        <a:t>27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29" action="ppaction://hlinksldjump"/>
                        </a:rPr>
                        <a:t>28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30" action="ppaction://hlinksldjump"/>
                        </a:rPr>
                        <a:t>29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31" action="ppaction://hlinksldjump"/>
                        </a:rPr>
                        <a:t>30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32" action="ppaction://hlinksldjump"/>
                        </a:rPr>
                        <a:t>31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33" action="ppaction://hlinksldjump"/>
                        </a:rPr>
                        <a:t>32</a:t>
                      </a:r>
                      <a:endParaRPr lang="en-US" sz="4400" b="1" dirty="0"/>
                    </a:p>
                  </a:txBody>
                  <a:tcPr/>
                </a:tc>
              </a:tr>
              <a:tr h="959224"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34" action="ppaction://hlinksldjump"/>
                        </a:rPr>
                        <a:t>33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35" action="ppaction://hlinksldjump"/>
                        </a:rPr>
                        <a:t>34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36" action="ppaction://hlinksldjump"/>
                        </a:rPr>
                        <a:t>35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37" action="ppaction://hlinksldjump"/>
                        </a:rPr>
                        <a:t>36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38" action="ppaction://hlinksldjump"/>
                        </a:rPr>
                        <a:t>37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39" action="ppaction://hlinksldjump"/>
                        </a:rPr>
                        <a:t>38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40" action="ppaction://hlinksldjump"/>
                        </a:rPr>
                        <a:t>39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400" b="1" dirty="0" smtClean="0">
                          <a:hlinkClick r:id="rId41" action="ppaction://hlinksldjump"/>
                        </a:rPr>
                        <a:t>40</a:t>
                      </a:r>
                      <a:endParaRPr lang="en-US" sz="4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10288" y="6239435"/>
            <a:ext cx="6981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Питања припремили Бранко и Кристина Бандобрански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04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/>
          </a:p>
          <a:p>
            <a:pPr marL="0" indent="0" algn="ctr">
              <a:buNone/>
            </a:pPr>
            <a:r>
              <a:rPr lang="sr-Cyrl-RS" sz="4800" b="1" dirty="0" smtClean="0"/>
              <a:t>9. КАКО СУ СЕ ЗВАЛИ РОДИТЕЉИ СВЕТОГ ЈОВАНА КРСТИТЕЉА?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60919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800" b="1" dirty="0" smtClean="0"/>
              <a:t>10. ДА ЛИ ЈЕ СТАРИЈИ ГОСПОД ИСУС ХРИСТОС ИЛИ СВЕТИ ЈОВАН КРСТИТЕЉ?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1083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en-US" sz="4800" b="1" dirty="0" smtClean="0"/>
              <a:t>11. </a:t>
            </a:r>
            <a:r>
              <a:rPr lang="sr-Cyrl-RS" sz="4800" b="1" dirty="0" smtClean="0"/>
              <a:t>КО ЈЕ РЕКАО „НЕ“ БОГУ, НАСУПРОТ ПРЕСВЕТОЈ БОГОРОДИЦИ?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04461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12. НА КОЈИ НАЧИН ЕВА НИЈЕ ПОСЛУШАЛА БОГА?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71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13. ШТА СУ ПРАЗНИЦИ?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5706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14. КАКО СЕ ДЕЛЕ ПРАЗНИЦИ?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55530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15. НАБРОЈ 5 ГОСПОДЊИХ ПРАЗНИКА.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72158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16. НАБРОЈ 5 СВЕТИТЕЉСКИХ ПРАЗНИКА.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22598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17. НАБРОЈ 5 НАЈВЕЋИХ БОГОРОДИЧИНИХ ПРАЗНИКА.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83463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18. КАДА СЕ СЛАВИ МАЛА ГОСПОЈИНА?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7951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2532"/>
            <a:ext cx="10515600" cy="4351338"/>
          </a:xfrm>
        </p:spPr>
        <p:txBody>
          <a:bodyPr>
            <a:normAutofit/>
          </a:bodyPr>
          <a:lstStyle/>
          <a:p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1. КАКО СЕ ЗОВЕ МАЈКА ИСУСА ХРИСТА?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02020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19. ШТА СЕ ДОГОДИЛО НА ПРАЗНИК МАЛА ГОСПОЈИНА?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161549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800" b="1" dirty="0" smtClean="0"/>
              <a:t>20. ШТА СУ СЕ ЗАВЕТОВАЛИ ЈОАКИМ И АНА КАД СУ САЗНАЛИ ДА ЋЕ ДОБИТИ ДЕТЕ?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180074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800" b="1" dirty="0" smtClean="0"/>
              <a:t>21. КОЈА ТРИ РОЂЕЊА СЕ ПРОСЛАВЉАЈУ У ПРАВОСЛАВНОЈ ЦРКВИ?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166685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800" b="1" dirty="0" smtClean="0"/>
              <a:t>22. КАДА СЕ СЛАВИ ВАВЕДЕЊЕ ПРЕСВЕТЕ БОГОРОДИЦЕ У ЈЕРУСАЛИМСКИ ХРАМ?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88021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23. ШТА СЕ ДОГОДИЛО НА ПРАЗНИК ВАВЕДЕЊА ПРЕСВЕТЕ БОГОРОДИЦЕ?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178665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800" b="1" dirty="0" smtClean="0"/>
              <a:t>24. КОЛИКО ГОДИНА ЈЕ ИМАЛА ПРЕСВЕТА БОГОРОДИЦА КАДА СУ ЈЕ УВЕЛИ У ЈЕРУСАЛИМСКИ ХРАМ?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2939079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800" b="1" dirty="0" smtClean="0"/>
              <a:t>25. КО ЈЕ САЧЕКАО ПРЕСВЕТУ БОГОРОДИЦУ КАДА СУ ЈЕ РОДИТЕЉИ ДОВЕЛИ У ХРАМ?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9403916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26. КАДА СЕ СЛАВЕ БЛАГОВЕСТИ?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5590094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27. ШТА СЕ ДОГОДИЛО НА ПРАЗНИК БЛАГОВЕСТИ?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4286350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28. КАДА СЕ СЛАВИ ПРАЗНИК СРЕТЕЊЕ ГОСПОДЊЕ?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28331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2. КАКО СУ СЕ ЗВАЛИ БОГОРОДИЧИНИ РОДИТЕЉИ?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7044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29. ШТА СЕ ДЕСИЛО НА ДАН СРЕТЕЊА ГОСПОДЊЕГ?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4607470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800" b="1" dirty="0" smtClean="0"/>
              <a:t>30. КО ЈЕ ПРИМИО ГОСПОДА ИСУСА ХРИСТА У ЈЕРУСАЛИМСКИ ХРАМ, У ЧЕТРДЕСЕТИ ДАН ПО РОЂЕЊУ?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989634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31. КАДА СЕ СЛАВИ ПРАЗНИК ВЕЛИКА ГОСПОЈИНА?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3676024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32. ШТА СЕ ДОГОДИЛО НА ПРАЗНИК ВЕЛИКА ГОСПОЈИНА?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3577066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33. КАДА СЕ СЛАВИ БОЖИЋ?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8000809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34. ГДЕ ЈЕ РОЂЕН ГОСПОД ИСУС ХРИСТОС?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5098275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9483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sr-Cyrl-RS" sz="4800" b="1" dirty="0" smtClean="0"/>
              <a:t>35. КАКО СЕ ЗОВЕ ЦАР КОЈИ ЈЕ НАРЕДИО ДА СЕ ИЗВРШИ ПОПИС СТАНОВНИКА ЗА ВРЕМЕ ДОК ЈЕ ПРЕСВЕТА БОГОРОДИЦА БИЛА ТРУДНА?</a:t>
            </a:r>
            <a:r>
              <a:rPr lang="sr-Cyrl-R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12990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800" b="1" dirty="0" smtClean="0"/>
              <a:t>36. КОЈИ ЗНАК НА НЕБУ ЈЕ МУДРАЦЕ ДОВЕО ДО ПЕЋИНЕ У КОЈОЈ СЕ ГОСПОД ИСУС ХРИСТОС РОДИО?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6196588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800" b="1" dirty="0" smtClean="0"/>
              <a:t>37. КОЛИКО МУДРАЦА ЈЕ ДОШЛО У ПЕЋИНУ У КОЈОЈ СЕ ГОСПОД ИСУС ХРИСТОС РОДИО?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15076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38.  ШТА СУ МУДРАЦИ ПОКЛОНИЛИ ГОСПОДУ ИСУСУ ХРИСТУ?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942761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800" b="1" dirty="0" smtClean="0"/>
              <a:t>3. КОЛИКО ГОДИНА ЈЕ ИМАЛА ДЈЕВА МАРИЈА КАДА СУ ЈЕ ЈОАКИМ И АНА ОДВЕЛИ У ЈЕРУСАЛИМСКИ ХРАМ?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75087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39. ШТА ЈЕ НАРЕДИО ЦАР ИРОД КАД ЈЕ ВИДЕО ДА СЕ МУДРАЦИ НЕ ВРАЋАЈУ?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1155386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957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800" b="1" dirty="0" smtClean="0"/>
              <a:t>40. ГДЕ СУ ОТИШЛИ ЈОСИФ, ПРЕСВЕТА БОГОРОДИЦА И ИСУС ХРИСТОС КАДА ЈЕ ЦАР ИРОД НАРЕДИО ДА СЕ ПОБИЈУ СВА ПРВОРОЂЕНА МУШКА ДЕЦА ДО </a:t>
            </a:r>
            <a:r>
              <a:rPr lang="sr-Cyrl-RS" sz="4800" b="1" smtClean="0"/>
              <a:t>ДВЕ ГОДИНЕ СТАРОСТИ?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4610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4800" b="1" dirty="0" smtClean="0"/>
          </a:p>
          <a:p>
            <a:pPr marL="0" indent="0" algn="ctr">
              <a:buNone/>
            </a:pPr>
            <a:r>
              <a:rPr lang="sr-Cyrl-RS" sz="4800" b="1" dirty="0" smtClean="0"/>
              <a:t>4. ЗА КОГА СЕ „УДАЛА“ МАРИЈА ДЈЕВА?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9012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800" b="1" dirty="0" smtClean="0"/>
              <a:t>5. КОЛИКО ГОДИНА ЈЕ ИМАО ЈОСИФ КАДА ЈЕ „УЗЕО ЗА ЖЕНУ“ ДЈЕВУ МАРИЈУ?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10138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6. KAKO </a:t>
            </a:r>
            <a:r>
              <a:rPr lang="sr-Cyrl-RS" sz="4800" b="1" dirty="0" smtClean="0"/>
              <a:t>СЕ ЗОВЕ АРХАНГЕЛ КОЈИ ЈЕ ПРЕСВЕТОЈ БОГОРОДИЦИ ЈАВИО РАДОСНУ ВЕСТ?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2962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800" b="1" dirty="0" smtClean="0"/>
              <a:t>7. ШТА ЈЕ ПРЕСВЕТА БОГОРОДИЦА ОДГОВОРИЛА АРХАНГЕЛУ КАДА ЈОЈ ЈЕ РЕКАО ДА ЋЕ РОДИТИ СИНА?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3112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800" b="1" dirty="0" smtClean="0"/>
              <a:t>8. КОД КОГА ЈЕ ПРВО ПРЕСВЕТА БОГОРОДИЦА ОТИШЛА ДА ЈАВИ РАДОСНУ ВЕСТ ДА ЋЕ РОДИТИ СИНА?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1743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587</Words>
  <Application>Microsoft Office PowerPoint</Application>
  <PresentationFormat>Widescreen</PresentationFormat>
  <Paragraphs>147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Times New Roman</vt:lpstr>
      <vt:lpstr>Office Theme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dell</dc:creator>
  <cp:lastModifiedBy>Dragan</cp:lastModifiedBy>
  <cp:revision>20</cp:revision>
  <dcterms:created xsi:type="dcterms:W3CDTF">2016-12-07T14:46:57Z</dcterms:created>
  <dcterms:modified xsi:type="dcterms:W3CDTF">2017-06-18T17:26:39Z</dcterms:modified>
</cp:coreProperties>
</file>