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6" r:id="rId11"/>
    <p:sldId id="267" r:id="rId12"/>
    <p:sldId id="268" r:id="rId13"/>
    <p:sldId id="270" r:id="rId14"/>
    <p:sldId id="271" r:id="rId15"/>
    <p:sldId id="269" r:id="rId16"/>
    <p:sldId id="262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47" autoAdjust="0"/>
  </p:normalViewPr>
  <p:slideViewPr>
    <p:cSldViewPr>
      <p:cViewPr>
        <p:scale>
          <a:sx n="50" d="100"/>
          <a:sy n="50" d="100"/>
        </p:scale>
        <p:origin x="-1956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2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D6F39-65BB-4D80-9AD2-4E592F445AC9}" type="doc">
      <dgm:prSet loTypeId="urn:microsoft.com/office/officeart/2005/8/layout/hProcess6" loCatId="process" qsTypeId="urn:microsoft.com/office/officeart/2005/8/quickstyle/3d6" qsCatId="3D" csTypeId="urn:microsoft.com/office/officeart/2005/8/colors/accent3_3" csCatId="accent3" phldr="1"/>
      <dgm:spPr/>
      <dgm:t>
        <a:bodyPr/>
        <a:lstStyle/>
        <a:p>
          <a:endParaRPr lang="sr-Cyrl-RS"/>
        </a:p>
      </dgm:t>
    </dgm:pt>
    <dgm:pt modelId="{850B585A-9746-4227-B8CA-5D77F0AA60C2}">
      <dgm:prSet phldrT="[Текст]"/>
      <dgm:spPr>
        <a:solidFill>
          <a:srgbClr val="00B0F0"/>
        </a:solidFill>
      </dgm:spPr>
      <dgm:t>
        <a:bodyPr/>
        <a:lstStyle/>
        <a:p>
          <a:r>
            <a:rPr lang="sr-Cyrl-RS" dirty="0" smtClean="0"/>
            <a:t>ИЗМЕЂУ</a:t>
          </a:r>
          <a:endParaRPr lang="sr-Cyrl-RS" dirty="0"/>
        </a:p>
      </dgm:t>
    </dgm:pt>
    <dgm:pt modelId="{B8928D9F-8265-4976-8C2B-BCE125AE5583}" type="parTrans" cxnId="{1B3DDB61-EB6D-43D5-BCAC-180781786B93}">
      <dgm:prSet/>
      <dgm:spPr/>
      <dgm:t>
        <a:bodyPr/>
        <a:lstStyle/>
        <a:p>
          <a:endParaRPr lang="sr-Cyrl-RS"/>
        </a:p>
      </dgm:t>
    </dgm:pt>
    <dgm:pt modelId="{A8E1266C-E523-429B-A14E-0196FD7C7377}" type="sibTrans" cxnId="{1B3DDB61-EB6D-43D5-BCAC-180781786B93}">
      <dgm:prSet/>
      <dgm:spPr/>
      <dgm:t>
        <a:bodyPr/>
        <a:lstStyle/>
        <a:p>
          <a:endParaRPr lang="sr-Cyrl-RS"/>
        </a:p>
      </dgm:t>
    </dgm:pt>
    <dgm:pt modelId="{7C4C6BC3-0ACE-4E07-9FE0-FE717833E3AD}">
      <dgm:prSet phldrT="[Текст]"/>
      <dgm:spPr>
        <a:solidFill>
          <a:srgbClr val="FFFF00"/>
        </a:solidFill>
      </dgm:spPr>
      <dgm:t>
        <a:bodyPr/>
        <a:lstStyle/>
        <a:p>
          <a:r>
            <a:rPr lang="sr-Cyrl-RS" dirty="0" err="1" smtClean="0"/>
            <a:t>21.марта</a:t>
          </a:r>
          <a:endParaRPr lang="sr-Cyrl-RS" dirty="0"/>
        </a:p>
      </dgm:t>
    </dgm:pt>
    <dgm:pt modelId="{C3858FCC-7853-45AF-B26E-16AB1B526CB7}" type="parTrans" cxnId="{CAD8289B-79E6-4A3A-8844-63850D3F5AB8}">
      <dgm:prSet/>
      <dgm:spPr/>
      <dgm:t>
        <a:bodyPr/>
        <a:lstStyle/>
        <a:p>
          <a:endParaRPr lang="sr-Cyrl-RS"/>
        </a:p>
      </dgm:t>
    </dgm:pt>
    <dgm:pt modelId="{6A14BAB2-80AA-41AE-AE3A-10D5BAC12600}" type="sibTrans" cxnId="{CAD8289B-79E6-4A3A-8844-63850D3F5AB8}">
      <dgm:prSet/>
      <dgm:spPr/>
      <dgm:t>
        <a:bodyPr/>
        <a:lstStyle/>
        <a:p>
          <a:endParaRPr lang="sr-Cyrl-RS"/>
        </a:p>
      </dgm:t>
    </dgm:pt>
    <dgm:pt modelId="{C162A9CB-3BE0-41DD-A6E2-70322C9A210E}">
      <dgm:prSet phldrT="[Текст]"/>
      <dgm:spPr>
        <a:solidFill>
          <a:srgbClr val="FFFF00"/>
        </a:solidFill>
      </dgm:spPr>
      <dgm:t>
        <a:bodyPr/>
        <a:lstStyle/>
        <a:p>
          <a:r>
            <a:rPr lang="sr-Cyrl-RS" dirty="0" smtClean="0"/>
            <a:t>184</a:t>
          </a:r>
          <a:r>
            <a:rPr lang="sr-Latn-BA" dirty="0" smtClean="0"/>
            <a:t>4</a:t>
          </a:r>
          <a:endParaRPr lang="sr-Cyrl-RS" dirty="0"/>
        </a:p>
      </dgm:t>
    </dgm:pt>
    <dgm:pt modelId="{5FD764A1-439F-4829-94D8-C136B7E599A2}" type="parTrans" cxnId="{7EF4C087-2921-4507-AF39-ECA5E26F2AE2}">
      <dgm:prSet/>
      <dgm:spPr/>
      <dgm:t>
        <a:bodyPr/>
        <a:lstStyle/>
        <a:p>
          <a:endParaRPr lang="sr-Cyrl-RS"/>
        </a:p>
      </dgm:t>
    </dgm:pt>
    <dgm:pt modelId="{4F2AA516-6966-4C89-9618-BAF63E42F425}" type="sibTrans" cxnId="{7EF4C087-2921-4507-AF39-ECA5E26F2AE2}">
      <dgm:prSet/>
      <dgm:spPr/>
      <dgm:t>
        <a:bodyPr/>
        <a:lstStyle/>
        <a:p>
          <a:endParaRPr lang="sr-Cyrl-RS"/>
        </a:p>
      </dgm:t>
    </dgm:pt>
    <dgm:pt modelId="{5B6A6CE1-33E8-4462-8761-F65F3D4D2E3C}">
      <dgm:prSet phldrT="[Текст]"/>
      <dgm:spPr>
        <a:solidFill>
          <a:srgbClr val="00B0F0"/>
        </a:solidFill>
      </dgm:spPr>
      <dgm:t>
        <a:bodyPr/>
        <a:lstStyle/>
        <a:p>
          <a:r>
            <a:rPr lang="sr-Cyrl-RS" dirty="0" smtClean="0"/>
            <a:t>И</a:t>
          </a:r>
          <a:endParaRPr lang="sr-Cyrl-RS" dirty="0"/>
        </a:p>
      </dgm:t>
    </dgm:pt>
    <dgm:pt modelId="{EB70E280-2678-4935-878A-6D7DAAC53709}" type="parTrans" cxnId="{3E274AF2-E163-41E9-8ED1-DBF6A19D2AED}">
      <dgm:prSet/>
      <dgm:spPr/>
      <dgm:t>
        <a:bodyPr/>
        <a:lstStyle/>
        <a:p>
          <a:endParaRPr lang="sr-Cyrl-RS"/>
        </a:p>
      </dgm:t>
    </dgm:pt>
    <dgm:pt modelId="{3B61CE2C-A07C-4931-9022-2C27EA5F7A3F}" type="sibTrans" cxnId="{3E274AF2-E163-41E9-8ED1-DBF6A19D2AED}">
      <dgm:prSet/>
      <dgm:spPr/>
      <dgm:t>
        <a:bodyPr/>
        <a:lstStyle/>
        <a:p>
          <a:endParaRPr lang="sr-Cyrl-RS"/>
        </a:p>
      </dgm:t>
    </dgm:pt>
    <dgm:pt modelId="{0D098C12-77E5-417A-9DAC-A0C373195D8C}">
      <dgm:prSet phldrT="[Текст]"/>
      <dgm:spPr>
        <a:solidFill>
          <a:srgbClr val="FFFF00"/>
        </a:solidFill>
      </dgm:spPr>
      <dgm:t>
        <a:bodyPr/>
        <a:lstStyle/>
        <a:p>
          <a:r>
            <a:rPr lang="sr-Cyrl-RS" dirty="0" smtClean="0"/>
            <a:t>2</a:t>
          </a:r>
          <a:r>
            <a:rPr lang="sr-Latn-BA" dirty="0" smtClean="0"/>
            <a:t>2</a:t>
          </a:r>
          <a:r>
            <a:rPr lang="sr-Cyrl-RS" dirty="0" smtClean="0"/>
            <a:t>.октобар </a:t>
          </a:r>
          <a:r>
            <a:rPr lang="sr-Cyrl-RS" dirty="0" err="1" smtClean="0"/>
            <a:t>1844.год</a:t>
          </a:r>
          <a:r>
            <a:rPr lang="sr-Cyrl-RS" dirty="0" smtClean="0"/>
            <a:t>.</a:t>
          </a:r>
          <a:endParaRPr lang="sr-Cyrl-RS" dirty="0"/>
        </a:p>
      </dgm:t>
    </dgm:pt>
    <dgm:pt modelId="{436A934B-45BC-47BD-8E08-79CC0579D364}" type="parTrans" cxnId="{74DC2C85-3B8A-488F-93D3-BF7406B00C3A}">
      <dgm:prSet/>
      <dgm:spPr/>
      <dgm:t>
        <a:bodyPr/>
        <a:lstStyle/>
        <a:p>
          <a:endParaRPr lang="sr-Cyrl-RS"/>
        </a:p>
      </dgm:t>
    </dgm:pt>
    <dgm:pt modelId="{905BEFBC-E30D-45A6-85B3-7ED7F191AC24}" type="sibTrans" cxnId="{74DC2C85-3B8A-488F-93D3-BF7406B00C3A}">
      <dgm:prSet/>
      <dgm:spPr/>
      <dgm:t>
        <a:bodyPr/>
        <a:lstStyle/>
        <a:p>
          <a:endParaRPr lang="sr-Cyrl-RS"/>
        </a:p>
      </dgm:t>
    </dgm:pt>
    <dgm:pt modelId="{244E6081-84E6-49DA-8E17-C44C194D9ABA}" type="pres">
      <dgm:prSet presAssocID="{4B7D6F39-65BB-4D80-9AD2-4E592F445AC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Cyrl-RS"/>
        </a:p>
      </dgm:t>
    </dgm:pt>
    <dgm:pt modelId="{87DE8F6A-96BA-49EA-97D9-4EB62664EE82}" type="pres">
      <dgm:prSet presAssocID="{850B585A-9746-4227-B8CA-5D77F0AA60C2}" presName="compNode" presStyleCnt="0"/>
      <dgm:spPr/>
    </dgm:pt>
    <dgm:pt modelId="{62DB15D7-7370-4154-9550-6988CEAD0448}" type="pres">
      <dgm:prSet presAssocID="{850B585A-9746-4227-B8CA-5D77F0AA60C2}" presName="noGeometry" presStyleCnt="0"/>
      <dgm:spPr/>
    </dgm:pt>
    <dgm:pt modelId="{D4D13165-8A5B-4C18-B83B-CA5C62C4A8E1}" type="pres">
      <dgm:prSet presAssocID="{850B585A-9746-4227-B8CA-5D77F0AA60C2}" presName="childTextVisible" presStyleLbl="bgAccFollowNode1" presStyleIdx="0" presStyleCnt="2" custLinFactNeighborX="2555" custLinFactNeighborY="-40829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091B1F6D-77EE-42C9-B6BB-E81EDB3C0353}" type="pres">
      <dgm:prSet presAssocID="{850B585A-9746-4227-B8CA-5D77F0AA60C2}" presName="childTextHidden" presStyleLbl="bgAccFollowNode1" presStyleIdx="0" presStyleCnt="2"/>
      <dgm:spPr/>
      <dgm:t>
        <a:bodyPr/>
        <a:lstStyle/>
        <a:p>
          <a:endParaRPr lang="sr-Cyrl-RS"/>
        </a:p>
      </dgm:t>
    </dgm:pt>
    <dgm:pt modelId="{482F6690-CE3B-447C-BE9B-FADF82DAED1F}" type="pres">
      <dgm:prSet presAssocID="{850B585A-9746-4227-B8CA-5D77F0AA60C2}" presName="parentText" presStyleLbl="node1" presStyleIdx="0" presStyleCnt="2" custScaleX="101876" custScaleY="104726" custLinFactX="-11036" custLinFactNeighborX="-100000" custLinFactNeighborY="-64880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49A2A0E5-3960-4172-8C3F-B4C35BAB6D5F}" type="pres">
      <dgm:prSet presAssocID="{850B585A-9746-4227-B8CA-5D77F0AA60C2}" presName="aSpace" presStyleCnt="0"/>
      <dgm:spPr/>
    </dgm:pt>
    <dgm:pt modelId="{1ACCA255-2AA6-407C-8792-416912EB84A7}" type="pres">
      <dgm:prSet presAssocID="{5B6A6CE1-33E8-4462-8761-F65F3D4D2E3C}" presName="compNode" presStyleCnt="0"/>
      <dgm:spPr/>
    </dgm:pt>
    <dgm:pt modelId="{8747169C-9632-4D99-9D9D-A62112CE3405}" type="pres">
      <dgm:prSet presAssocID="{5B6A6CE1-33E8-4462-8761-F65F3D4D2E3C}" presName="noGeometry" presStyleCnt="0"/>
      <dgm:spPr/>
    </dgm:pt>
    <dgm:pt modelId="{E68F3E0F-389A-44C1-9349-72966DB4AB79}" type="pres">
      <dgm:prSet presAssocID="{5B6A6CE1-33E8-4462-8761-F65F3D4D2E3C}" presName="childTextVisible" presStyleLbl="bgAccFollowNode1" presStyleIdx="1" presStyleCnt="2" custLinFactNeighborX="-5910" custLinFactNeighborY="-50010">
        <dgm:presLayoutVars>
          <dgm:bulletEnabled val="1"/>
        </dgm:presLayoutVars>
      </dgm:prSet>
      <dgm:spPr/>
      <dgm:t>
        <a:bodyPr/>
        <a:lstStyle/>
        <a:p>
          <a:endParaRPr lang="sr-Cyrl-RS"/>
        </a:p>
      </dgm:t>
    </dgm:pt>
    <dgm:pt modelId="{3D1DC6AC-5ECA-4B4F-B8A7-3354F9A4D46D}" type="pres">
      <dgm:prSet presAssocID="{5B6A6CE1-33E8-4462-8761-F65F3D4D2E3C}" presName="childTextHidden" presStyleLbl="bgAccFollowNode1" presStyleIdx="1" presStyleCnt="2"/>
      <dgm:spPr/>
      <dgm:t>
        <a:bodyPr/>
        <a:lstStyle/>
        <a:p>
          <a:endParaRPr lang="sr-Cyrl-RS"/>
        </a:p>
      </dgm:t>
    </dgm:pt>
    <dgm:pt modelId="{CCB21D9F-EDE7-44D3-A767-9C1A834C28BA}" type="pres">
      <dgm:prSet presAssocID="{5B6A6CE1-33E8-4462-8761-F65F3D4D2E3C}" presName="parentText" presStyleLbl="node1" presStyleIdx="1" presStyleCnt="2" custLinFactNeighborX="-40364" custLinFactNeighborY="-82952">
        <dgm:presLayoutVars>
          <dgm:chMax val="1"/>
          <dgm:bulletEnabled val="1"/>
        </dgm:presLayoutVars>
      </dgm:prSet>
      <dgm:spPr/>
      <dgm:t>
        <a:bodyPr/>
        <a:lstStyle/>
        <a:p>
          <a:endParaRPr lang="sr-Cyrl-RS"/>
        </a:p>
      </dgm:t>
    </dgm:pt>
  </dgm:ptLst>
  <dgm:cxnLst>
    <dgm:cxn modelId="{DCEAA9DA-8DEA-4D33-9120-F0CAE07EFFC2}" type="presOf" srcId="{C162A9CB-3BE0-41DD-A6E2-70322C9A210E}" destId="{D4D13165-8A5B-4C18-B83B-CA5C62C4A8E1}" srcOrd="0" destOrd="1" presId="urn:microsoft.com/office/officeart/2005/8/layout/hProcess6"/>
    <dgm:cxn modelId="{00ED189A-ED5E-4083-A808-6EA07761F4E3}" type="presOf" srcId="{850B585A-9746-4227-B8CA-5D77F0AA60C2}" destId="{482F6690-CE3B-447C-BE9B-FADF82DAED1F}" srcOrd="0" destOrd="0" presId="urn:microsoft.com/office/officeart/2005/8/layout/hProcess6"/>
    <dgm:cxn modelId="{2984D867-6DE3-4AF2-8AFD-A63B98E1356C}" type="presOf" srcId="{0D098C12-77E5-417A-9DAC-A0C373195D8C}" destId="{3D1DC6AC-5ECA-4B4F-B8A7-3354F9A4D46D}" srcOrd="1" destOrd="0" presId="urn:microsoft.com/office/officeart/2005/8/layout/hProcess6"/>
    <dgm:cxn modelId="{36FE7A13-3647-4591-A706-B8C77CD78B4D}" type="presOf" srcId="{C162A9CB-3BE0-41DD-A6E2-70322C9A210E}" destId="{091B1F6D-77EE-42C9-B6BB-E81EDB3C0353}" srcOrd="1" destOrd="1" presId="urn:microsoft.com/office/officeart/2005/8/layout/hProcess6"/>
    <dgm:cxn modelId="{9279D30F-3D30-4C2C-BD59-15C450337B64}" type="presOf" srcId="{4B7D6F39-65BB-4D80-9AD2-4E592F445AC9}" destId="{244E6081-84E6-49DA-8E17-C44C194D9ABA}" srcOrd="0" destOrd="0" presId="urn:microsoft.com/office/officeart/2005/8/layout/hProcess6"/>
    <dgm:cxn modelId="{5EC38924-B641-46E2-BE36-0B3CFE72D1FD}" type="presOf" srcId="{5B6A6CE1-33E8-4462-8761-F65F3D4D2E3C}" destId="{CCB21D9F-EDE7-44D3-A767-9C1A834C28BA}" srcOrd="0" destOrd="0" presId="urn:microsoft.com/office/officeart/2005/8/layout/hProcess6"/>
    <dgm:cxn modelId="{1B3DDB61-EB6D-43D5-BCAC-180781786B93}" srcId="{4B7D6F39-65BB-4D80-9AD2-4E592F445AC9}" destId="{850B585A-9746-4227-B8CA-5D77F0AA60C2}" srcOrd="0" destOrd="0" parTransId="{B8928D9F-8265-4976-8C2B-BCE125AE5583}" sibTransId="{A8E1266C-E523-429B-A14E-0196FD7C7377}"/>
    <dgm:cxn modelId="{7D45F2BC-74E9-4313-8F0C-6ABB179D2638}" type="presOf" srcId="{7C4C6BC3-0ACE-4E07-9FE0-FE717833E3AD}" destId="{091B1F6D-77EE-42C9-B6BB-E81EDB3C0353}" srcOrd="1" destOrd="0" presId="urn:microsoft.com/office/officeart/2005/8/layout/hProcess6"/>
    <dgm:cxn modelId="{44E4A7D0-F49D-4664-B632-D7AC9D1DC120}" type="presOf" srcId="{0D098C12-77E5-417A-9DAC-A0C373195D8C}" destId="{E68F3E0F-389A-44C1-9349-72966DB4AB79}" srcOrd="0" destOrd="0" presId="urn:microsoft.com/office/officeart/2005/8/layout/hProcess6"/>
    <dgm:cxn modelId="{74DC2C85-3B8A-488F-93D3-BF7406B00C3A}" srcId="{5B6A6CE1-33E8-4462-8761-F65F3D4D2E3C}" destId="{0D098C12-77E5-417A-9DAC-A0C373195D8C}" srcOrd="0" destOrd="0" parTransId="{436A934B-45BC-47BD-8E08-79CC0579D364}" sibTransId="{905BEFBC-E30D-45A6-85B3-7ED7F191AC24}"/>
    <dgm:cxn modelId="{7EF4C087-2921-4507-AF39-ECA5E26F2AE2}" srcId="{850B585A-9746-4227-B8CA-5D77F0AA60C2}" destId="{C162A9CB-3BE0-41DD-A6E2-70322C9A210E}" srcOrd="1" destOrd="0" parTransId="{5FD764A1-439F-4829-94D8-C136B7E599A2}" sibTransId="{4F2AA516-6966-4C89-9618-BAF63E42F425}"/>
    <dgm:cxn modelId="{CAD8289B-79E6-4A3A-8844-63850D3F5AB8}" srcId="{850B585A-9746-4227-B8CA-5D77F0AA60C2}" destId="{7C4C6BC3-0ACE-4E07-9FE0-FE717833E3AD}" srcOrd="0" destOrd="0" parTransId="{C3858FCC-7853-45AF-B26E-16AB1B526CB7}" sibTransId="{6A14BAB2-80AA-41AE-AE3A-10D5BAC12600}"/>
    <dgm:cxn modelId="{3E274AF2-E163-41E9-8ED1-DBF6A19D2AED}" srcId="{4B7D6F39-65BB-4D80-9AD2-4E592F445AC9}" destId="{5B6A6CE1-33E8-4462-8761-F65F3D4D2E3C}" srcOrd="1" destOrd="0" parTransId="{EB70E280-2678-4935-878A-6D7DAAC53709}" sibTransId="{3B61CE2C-A07C-4931-9022-2C27EA5F7A3F}"/>
    <dgm:cxn modelId="{123EC4D9-12DF-4CE9-A99C-53A8CDA83124}" type="presOf" srcId="{7C4C6BC3-0ACE-4E07-9FE0-FE717833E3AD}" destId="{D4D13165-8A5B-4C18-B83B-CA5C62C4A8E1}" srcOrd="0" destOrd="0" presId="urn:microsoft.com/office/officeart/2005/8/layout/hProcess6"/>
    <dgm:cxn modelId="{B4B11211-B727-4D10-A5E6-04B061D67AC0}" type="presParOf" srcId="{244E6081-84E6-49DA-8E17-C44C194D9ABA}" destId="{87DE8F6A-96BA-49EA-97D9-4EB62664EE82}" srcOrd="0" destOrd="0" presId="urn:microsoft.com/office/officeart/2005/8/layout/hProcess6"/>
    <dgm:cxn modelId="{9DDF0006-D956-4334-8ABB-5FEED6359047}" type="presParOf" srcId="{87DE8F6A-96BA-49EA-97D9-4EB62664EE82}" destId="{62DB15D7-7370-4154-9550-6988CEAD0448}" srcOrd="0" destOrd="0" presId="urn:microsoft.com/office/officeart/2005/8/layout/hProcess6"/>
    <dgm:cxn modelId="{4AB2558B-E9FB-4201-9AC0-AFC8722237D8}" type="presParOf" srcId="{87DE8F6A-96BA-49EA-97D9-4EB62664EE82}" destId="{D4D13165-8A5B-4C18-B83B-CA5C62C4A8E1}" srcOrd="1" destOrd="0" presId="urn:microsoft.com/office/officeart/2005/8/layout/hProcess6"/>
    <dgm:cxn modelId="{E0BFD263-CF87-4600-9215-197BF2E63FC7}" type="presParOf" srcId="{87DE8F6A-96BA-49EA-97D9-4EB62664EE82}" destId="{091B1F6D-77EE-42C9-B6BB-E81EDB3C0353}" srcOrd="2" destOrd="0" presId="urn:microsoft.com/office/officeart/2005/8/layout/hProcess6"/>
    <dgm:cxn modelId="{88605B06-5874-435B-9C9E-A61A6BBA3EDA}" type="presParOf" srcId="{87DE8F6A-96BA-49EA-97D9-4EB62664EE82}" destId="{482F6690-CE3B-447C-BE9B-FADF82DAED1F}" srcOrd="3" destOrd="0" presId="urn:microsoft.com/office/officeart/2005/8/layout/hProcess6"/>
    <dgm:cxn modelId="{81359534-52C2-49AB-9319-31CD26710C53}" type="presParOf" srcId="{244E6081-84E6-49DA-8E17-C44C194D9ABA}" destId="{49A2A0E5-3960-4172-8C3F-B4C35BAB6D5F}" srcOrd="1" destOrd="0" presId="urn:microsoft.com/office/officeart/2005/8/layout/hProcess6"/>
    <dgm:cxn modelId="{B31160DA-32DB-4353-8C71-ACCF36CA48E1}" type="presParOf" srcId="{244E6081-84E6-49DA-8E17-C44C194D9ABA}" destId="{1ACCA255-2AA6-407C-8792-416912EB84A7}" srcOrd="2" destOrd="0" presId="urn:microsoft.com/office/officeart/2005/8/layout/hProcess6"/>
    <dgm:cxn modelId="{5A276B2E-5CE2-4204-B05A-8EDB7C133BE4}" type="presParOf" srcId="{1ACCA255-2AA6-407C-8792-416912EB84A7}" destId="{8747169C-9632-4D99-9D9D-A62112CE3405}" srcOrd="0" destOrd="0" presId="urn:microsoft.com/office/officeart/2005/8/layout/hProcess6"/>
    <dgm:cxn modelId="{C20493EC-90AE-44E4-BE3F-6439052C1DC8}" type="presParOf" srcId="{1ACCA255-2AA6-407C-8792-416912EB84A7}" destId="{E68F3E0F-389A-44C1-9349-72966DB4AB79}" srcOrd="1" destOrd="0" presId="urn:microsoft.com/office/officeart/2005/8/layout/hProcess6"/>
    <dgm:cxn modelId="{D69E8975-ED79-41FB-B962-76CC297424BF}" type="presParOf" srcId="{1ACCA255-2AA6-407C-8792-416912EB84A7}" destId="{3D1DC6AC-5ECA-4B4F-B8A7-3354F9A4D46D}" srcOrd="2" destOrd="0" presId="urn:microsoft.com/office/officeart/2005/8/layout/hProcess6"/>
    <dgm:cxn modelId="{1F6A2104-1879-408A-9839-E868CEF04CA5}" type="presParOf" srcId="{1ACCA255-2AA6-407C-8792-416912EB84A7}" destId="{CCB21D9F-EDE7-44D3-A767-9C1A834C28B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13165-8A5B-4C18-B83B-CA5C62C4A8E1}">
      <dsp:nvSpPr>
        <dsp:cNvPr id="0" name=""/>
        <dsp:cNvSpPr/>
      </dsp:nvSpPr>
      <dsp:spPr>
        <a:xfrm>
          <a:off x="998892" y="0"/>
          <a:ext cx="3561159" cy="3112901"/>
        </a:xfrm>
        <a:prstGeom prst="rightArrow">
          <a:avLst>
            <a:gd name="adj1" fmla="val 7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isometricLeftDown" fov="0">
            <a:rot lat="0" lon="0" rev="0"/>
          </a:camera>
          <a:lightRig rig="harsh" dir="tl">
            <a:rot lat="0" lon="0" rev="8400000"/>
          </a:lightRig>
        </a:scene3d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16510" rIns="3302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600" kern="1200" dirty="0" err="1" smtClean="0"/>
            <a:t>21.марта</a:t>
          </a:r>
          <a:endParaRPr lang="sr-Cyrl-R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2600" kern="1200" dirty="0" smtClean="0"/>
            <a:t>184</a:t>
          </a:r>
          <a:r>
            <a:rPr lang="sr-Latn-BA" sz="2600" kern="1200" dirty="0" smtClean="0"/>
            <a:t>4</a:t>
          </a:r>
          <a:endParaRPr lang="sr-Cyrl-RS" sz="2600" kern="1200" dirty="0"/>
        </a:p>
      </dsp:txBody>
      <dsp:txXfrm>
        <a:off x="1889182" y="466935"/>
        <a:ext cx="1736065" cy="2179031"/>
      </dsp:txXfrm>
    </dsp:sp>
    <dsp:sp modelId="{482F6690-CE3B-447C-BE9B-FADF82DAED1F}">
      <dsp:nvSpPr>
        <dsp:cNvPr id="0" name=""/>
        <dsp:cNvSpPr/>
      </dsp:nvSpPr>
      <dsp:spPr>
        <a:xfrm>
          <a:off x="0" y="548574"/>
          <a:ext cx="1813983" cy="1864729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isometricLeftDown" fov="0">
            <a:rot lat="0" lon="0" rev="0"/>
          </a:camera>
          <a:lightRig rig="harsh" dir="tl">
            <a:rot lat="0" lon="0" rev="84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300" kern="1200" dirty="0" smtClean="0"/>
            <a:t>ИЗМЕЂУ</a:t>
          </a:r>
          <a:endParaRPr lang="sr-Cyrl-RS" sz="2300" kern="1200" dirty="0"/>
        </a:p>
      </dsp:txBody>
      <dsp:txXfrm>
        <a:off x="265652" y="821657"/>
        <a:ext cx="1282679" cy="1318563"/>
      </dsp:txXfrm>
    </dsp:sp>
    <dsp:sp modelId="{E68F3E0F-389A-44C1-9349-72966DB4AB79}">
      <dsp:nvSpPr>
        <dsp:cNvPr id="0" name=""/>
        <dsp:cNvSpPr/>
      </dsp:nvSpPr>
      <dsp:spPr>
        <a:xfrm>
          <a:off x="5371462" y="0"/>
          <a:ext cx="3561159" cy="3112901"/>
        </a:xfrm>
        <a:prstGeom prst="rightArrow">
          <a:avLst>
            <a:gd name="adj1" fmla="val 7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isometricLeftDown" fov="0">
            <a:rot lat="0" lon="0" rev="0"/>
          </a:camera>
          <a:lightRig rig="harsh" dir="tl">
            <a:rot lat="0" lon="0" rev="8400000"/>
          </a:lightRig>
        </a:scene3d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40" tIns="16510" rIns="3302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kern="1200" dirty="0" smtClean="0"/>
            <a:t>2</a:t>
          </a:r>
          <a:r>
            <a:rPr lang="sr-Latn-BA" sz="2600" kern="1200" dirty="0" smtClean="0"/>
            <a:t>2</a:t>
          </a:r>
          <a:r>
            <a:rPr lang="sr-Cyrl-RS" sz="2600" kern="1200" dirty="0" smtClean="0"/>
            <a:t>.октобар </a:t>
          </a:r>
          <a:r>
            <a:rPr lang="sr-Cyrl-RS" sz="2600" kern="1200" dirty="0" err="1" smtClean="0"/>
            <a:t>1844.год</a:t>
          </a:r>
          <a:r>
            <a:rPr lang="sr-Cyrl-RS" sz="2600" kern="1200" dirty="0" smtClean="0"/>
            <a:t>.</a:t>
          </a:r>
          <a:endParaRPr lang="sr-Cyrl-RS" sz="2600" kern="1200" dirty="0"/>
        </a:p>
      </dsp:txBody>
      <dsp:txXfrm>
        <a:off x="6261752" y="466935"/>
        <a:ext cx="1736065" cy="2179031"/>
      </dsp:txXfrm>
    </dsp:sp>
    <dsp:sp modelId="{CCB21D9F-EDE7-44D3-A767-9C1A834C28BA}">
      <dsp:nvSpPr>
        <dsp:cNvPr id="0" name=""/>
        <dsp:cNvSpPr/>
      </dsp:nvSpPr>
      <dsp:spPr>
        <a:xfrm>
          <a:off x="3972923" y="268863"/>
          <a:ext cx="1780579" cy="1780579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isometricLeftDown" fov="0">
            <a:rot lat="0" lon="0" rev="0"/>
          </a:camera>
          <a:lightRig rig="harsh" dir="tl">
            <a:rot lat="0" lon="0" rev="84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300" kern="1200" dirty="0" smtClean="0"/>
            <a:t>И</a:t>
          </a:r>
          <a:endParaRPr lang="sr-Cyrl-RS" sz="2300" kern="1200" dirty="0"/>
        </a:p>
      </dsp:txBody>
      <dsp:txXfrm>
        <a:off x="4233683" y="529623"/>
        <a:ext cx="1259059" cy="1259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F6CD41-62E0-4934-AF62-30A78BF6F917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14F2D9-A910-47DB-9500-DB55337C1AE9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r-Cyrl-R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D41-62E0-4934-AF62-30A78BF6F917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F2D9-A910-47DB-9500-DB55337C1AE9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Cyrl-CS" smtClean="0"/>
              <a:t>Кликните и уредите наслов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D41-62E0-4934-AF62-30A78BF6F917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F2D9-A910-47DB-9500-DB55337C1AE9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F6CD41-62E0-4934-AF62-30A78BF6F917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14F2D9-A910-47DB-9500-DB55337C1AE9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r-Cyrl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D41-62E0-4934-AF62-30A78BF6F917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F2D9-A910-47DB-9500-DB55337C1AE9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D41-62E0-4934-AF62-30A78BF6F917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F2D9-A910-47DB-9500-DB55337C1AE9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F2D9-A910-47DB-9500-DB55337C1AE9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D41-62E0-4934-AF62-30A78BF6F917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D41-62E0-4934-AF62-30A78BF6F917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F2D9-A910-47DB-9500-DB55337C1AE9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D41-62E0-4934-AF62-30A78BF6F917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F2D9-A910-47DB-9500-DB55337C1AE9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адржај са нат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D41-62E0-4934-AF62-30A78BF6F917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14F2D9-A910-47DB-9500-DB55337C1AE9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Слика са нат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6CD41-62E0-4934-AF62-30A78BF6F917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14F2D9-A910-47DB-9500-DB55337C1AE9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sr-Cyrl-CS" smtClean="0"/>
              <a:t>Кликните на икону да бисте додали слику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6AF6CD41-62E0-4934-AF62-30A78BF6F917}" type="datetimeFigureOut">
              <a:rPr lang="sr-Cyrl-RS" smtClean="0"/>
              <a:t>22.10.2011</a:t>
            </a:fld>
            <a:endParaRPr lang="sr-Cyrl-R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sr-Cyrl-R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7014F2D9-A910-47DB-9500-DB55337C1AE9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 idx="4294967295"/>
          </p:nvPr>
        </p:nvSpPr>
        <p:spPr>
          <a:xfrm>
            <a:off x="347093" y="2852936"/>
            <a:ext cx="8305800" cy="1295400"/>
          </a:xfrm>
        </p:spPr>
        <p:txBody>
          <a:bodyPr>
            <a:prstTxWarp prst="textButton">
              <a:avLst/>
            </a:prstTxWarp>
          </a:bodyPr>
          <a:lstStyle/>
          <a:p>
            <a:r>
              <a:rPr lang="sr-Cyrl-RS" sz="7200" b="1" dirty="0" smtClean="0">
                <a:solidFill>
                  <a:srgbClr val="0070C0"/>
                </a:solidFill>
              </a:rPr>
              <a:t>АДВЕНТИСТИ </a:t>
            </a:r>
            <a:endParaRPr lang="sr-Cyrl-RS" b="1" dirty="0">
              <a:solidFill>
                <a:srgbClr val="0070C0"/>
              </a:solidFill>
            </a:endParaRPr>
          </a:p>
        </p:txBody>
      </p:sp>
      <p:sp>
        <p:nvSpPr>
          <p:cNvPr id="3" name="Поднаслов 2"/>
          <p:cNvSpPr>
            <a:spLocks noGrp="1"/>
          </p:cNvSpPr>
          <p:nvPr>
            <p:ph type="subTitle" idx="4294967295"/>
          </p:nvPr>
        </p:nvSpPr>
        <p:spPr>
          <a:xfrm>
            <a:off x="2703513" y="6303963"/>
            <a:ext cx="6440487" cy="554037"/>
          </a:xfrm>
        </p:spPr>
        <p:txBody>
          <a:bodyPr>
            <a:normAutofit fontScale="92500"/>
          </a:bodyPr>
          <a:lstStyle/>
          <a:p>
            <a:r>
              <a:rPr lang="sr-Cyrl-RS" dirty="0" smtClean="0"/>
              <a:t>Припремио: </a:t>
            </a:r>
            <a:r>
              <a:rPr lang="sr-Cyrl-RS" dirty="0" err="1" smtClean="0"/>
              <a:t>вјероучитељ</a:t>
            </a:r>
            <a:r>
              <a:rPr lang="sr-Cyrl-RS" dirty="0" smtClean="0"/>
              <a:t> Драган Ђурић</a:t>
            </a:r>
            <a:endParaRPr lang="sr-Cyrl-RS" dirty="0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241" y="3356992"/>
            <a:ext cx="2071092" cy="2071092"/>
          </a:xfrm>
          <a:prstGeom prst="rect">
            <a:avLst/>
          </a:prstGeom>
        </p:spPr>
      </p:pic>
      <p:sp>
        <p:nvSpPr>
          <p:cNvPr id="5" name="Правоугаоник 4"/>
          <p:cNvSpPr/>
          <p:nvPr/>
        </p:nvSpPr>
        <p:spPr>
          <a:xfrm>
            <a:off x="4499993" y="620688"/>
            <a:ext cx="4320480" cy="27363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12262582"/>
              </a:avLst>
            </a:prstTxWarp>
            <a:spAutoFit/>
          </a:bodyPr>
          <a:lstStyle/>
          <a:p>
            <a:pPr algn="ctr"/>
            <a:r>
              <a:rPr lang="sr-Cyrl-C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за 8. разред</a:t>
            </a:r>
            <a:endParaRPr lang="sr-Cyrl-C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авоугаоник 5"/>
          <p:cNvSpPr/>
          <p:nvPr/>
        </p:nvSpPr>
        <p:spPr>
          <a:xfrm>
            <a:off x="2536226" y="836712"/>
            <a:ext cx="302679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 Е К Т Е</a:t>
            </a:r>
            <a:endParaRPr lang="sr-Cyrl-C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8" name="Објека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751827"/>
              </p:ext>
            </p:extLst>
          </p:nvPr>
        </p:nvGraphicFramePr>
        <p:xfrm>
          <a:off x="2627784" y="4566876"/>
          <a:ext cx="2520280" cy="174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showAsIcon="1" r:id="rId6" imgW="914400" imgH="792360" progId="Word.Document.12">
                  <p:embed/>
                </p:oleObj>
              </mc:Choice>
              <mc:Fallback>
                <p:oleObj name="Document" showAsIcon="1" r:id="rId6" imgW="914400" imgH="792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7784" y="4566876"/>
                        <a:ext cx="2520280" cy="1746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95736" y="5916066"/>
            <a:ext cx="4295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00B0F0"/>
                </a:solidFill>
              </a:rPr>
              <a:t>ИСПОВИЈЕСТ БИВШЕГ АДВЕНТИСТЕ</a:t>
            </a:r>
            <a:endParaRPr lang="sr-Cyrl-R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9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830"/>
                            </p:stCondLst>
                            <p:childTnLst>
                              <p:par>
                                <p:cTn id="13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251520" y="260648"/>
            <a:ext cx="835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СЕКТИНЕ СЕКТЕ СЕКТА</a:t>
            </a:r>
            <a:endParaRPr lang="sr-Cyrl-C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Наслов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Чувар места за садржај 4"/>
          <p:cNvSpPr>
            <a:spLocks noGrp="1"/>
          </p:cNvSpPr>
          <p:nvPr>
            <p:ph sz="quarter" idx="1"/>
          </p:nvPr>
        </p:nvSpPr>
        <p:spPr>
          <a:xfrm>
            <a:off x="19153" y="1784648"/>
            <a:ext cx="4409632" cy="507335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sr-Cyrl-RS" b="1" dirty="0">
                <a:solidFill>
                  <a:srgbClr val="FFFF00"/>
                </a:solidFill>
              </a:rPr>
              <a:t>ПОСЛИЈЕ ОВОЛИКО ПОДЈЕЛА (БИЛА ЈЕ ЈОШ ЈЕДНА </a:t>
            </a:r>
            <a:r>
              <a:rPr lang="sr-Cyrl-RS" b="1" dirty="0" err="1">
                <a:solidFill>
                  <a:srgbClr val="FFFF00"/>
                </a:solidFill>
              </a:rPr>
              <a:t>1915.год</a:t>
            </a:r>
            <a:r>
              <a:rPr lang="sr-Cyrl-RS" b="1" dirty="0">
                <a:solidFill>
                  <a:srgbClr val="FFFF00"/>
                </a:solidFill>
              </a:rPr>
              <a:t>. Када су се подијелили да ли требају учествовати у рату) МОЖЕМО СЛОБОДНО НАПИСАТИ ОВАКАВ НАСЛОВ КАКАВ ЈЕ НАПИСАН.</a:t>
            </a:r>
          </a:p>
          <a:p>
            <a:endParaRPr lang="sr-Cyrl-RS" dirty="0"/>
          </a:p>
        </p:txBody>
      </p:sp>
      <p:sp>
        <p:nvSpPr>
          <p:cNvPr id="6" name="Чувар места за садржај 5"/>
          <p:cNvSpPr>
            <a:spLocks noGrp="1"/>
          </p:cNvSpPr>
          <p:nvPr>
            <p:ph sz="quarter" idx="2"/>
          </p:nvPr>
        </p:nvSpPr>
        <p:spPr>
          <a:xfrm>
            <a:off x="4428785" y="1524000"/>
            <a:ext cx="4715215" cy="5334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sr-Cyrl-RS" sz="3200" b="1" dirty="0" smtClean="0">
                <a:solidFill>
                  <a:srgbClr val="00B050"/>
                </a:solidFill>
              </a:rPr>
              <a:t>ЗАТО ШТО:</a:t>
            </a:r>
          </a:p>
          <a:p>
            <a:r>
              <a:rPr lang="sr-Cyrl-RS" sz="3200" b="1" dirty="0" smtClean="0">
                <a:solidFill>
                  <a:srgbClr val="00B0F0"/>
                </a:solidFill>
              </a:rPr>
              <a:t>ЛУТЕР СЕ ОДВОЈИО ОД ПАПЕ</a:t>
            </a:r>
          </a:p>
          <a:p>
            <a:r>
              <a:rPr lang="sr-Cyrl-RS" sz="3200" b="1" dirty="0" smtClean="0">
                <a:solidFill>
                  <a:srgbClr val="00B0F0"/>
                </a:solidFill>
              </a:rPr>
              <a:t>БАПТИСТИ ОД ЛУТЕРА</a:t>
            </a:r>
          </a:p>
          <a:p>
            <a:r>
              <a:rPr lang="sr-Cyrl-RS" sz="3200" b="1" dirty="0" smtClean="0">
                <a:solidFill>
                  <a:srgbClr val="00B0F0"/>
                </a:solidFill>
              </a:rPr>
              <a:t>МИЛЕР ИСКЉУЧЕН ОД БАПТИСТА</a:t>
            </a:r>
          </a:p>
          <a:p>
            <a:r>
              <a:rPr lang="sr-Cyrl-RS" sz="3200" b="1" dirty="0" smtClean="0">
                <a:solidFill>
                  <a:srgbClr val="00B0F0"/>
                </a:solidFill>
              </a:rPr>
              <a:t>А ОД МИЛЕРА СУ СЕ ОДВОЈИЛИ СУБОТАРИ…</a:t>
            </a:r>
            <a:endParaRPr lang="sr-Cyrl-R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9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6000"/>
                                  </p:iterate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60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1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74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74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454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6940"/>
                            </p:stCondLst>
                            <p:childTnLst>
                              <p:par>
                                <p:cTn id="7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894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 bldLvl="3" animBg="1" advAuto="5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0" y="22657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sr-Cyrl-C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УЧЕЊЕ АДВЕНТИСТА (СУБОТАРА)</a:t>
            </a:r>
            <a:endParaRPr lang="sr-Cyrl-C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510" y="1268760"/>
            <a:ext cx="842493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rgbClr val="00B0F0"/>
                </a:solidFill>
              </a:rPr>
              <a:t>СВЕТО ПИСМО ЈЕДИНИ ИЗВОР ВЈЕРЕ </a:t>
            </a:r>
          </a:p>
          <a:p>
            <a:r>
              <a:rPr lang="sr-Cyrl-RS" sz="2400" b="1" dirty="0" smtClean="0">
                <a:solidFill>
                  <a:srgbClr val="00B0F0"/>
                </a:solidFill>
              </a:rPr>
              <a:t>  ( </a:t>
            </a:r>
            <a:r>
              <a:rPr lang="sr-Cyrl-RS" sz="2400" b="1" dirty="0" err="1" smtClean="0">
                <a:solidFill>
                  <a:srgbClr val="00B0F0"/>
                </a:solidFill>
              </a:rPr>
              <a:t>ТЈ.ОДБАЦУЈУ</a:t>
            </a:r>
            <a:r>
              <a:rPr lang="sr-Cyrl-RS" sz="2400" b="1" dirty="0" smtClean="0">
                <a:solidFill>
                  <a:srgbClr val="00B0F0"/>
                </a:solidFill>
              </a:rPr>
              <a:t> СВЕТО ПРЕДАЊЕ).ОДБИЈАЈУ НОШЕЊЕ ОРУЖЈА У ВОЈСЦИ.</a:t>
            </a:r>
            <a:endParaRPr lang="sr-Cyrl-RS" sz="2400" b="1" dirty="0">
              <a:solidFill>
                <a:srgbClr val="00B0F0"/>
              </a:solidFill>
            </a:endParaRPr>
          </a:p>
        </p:txBody>
      </p:sp>
      <p:sp>
        <p:nvSpPr>
          <p:cNvPr id="4" name="Правоугаоник 3"/>
          <p:cNvSpPr/>
          <p:nvPr/>
        </p:nvSpPr>
        <p:spPr>
          <a:xfrm>
            <a:off x="-293397" y="2371837"/>
            <a:ext cx="9320116" cy="584775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sr-Cyrl-C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ПОШТУЈУ ИКОНЕ, КРСТ,МОНАШТВО</a:t>
            </a:r>
            <a:endParaRPr lang="sr-Cyrl-C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авоугаоник 4"/>
          <p:cNvSpPr/>
          <p:nvPr/>
        </p:nvSpPr>
        <p:spPr>
          <a:xfrm>
            <a:off x="533302" y="2967335"/>
            <a:ext cx="807740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 ТРЕБА СЕ МОЛИТИ БОГОРОДИЦИ</a:t>
            </a:r>
          </a:p>
          <a:p>
            <a:pPr algn="ctr"/>
            <a:r>
              <a:rPr lang="sr-Cyrl-C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НИТИ СВЕТИТЕЉИМА,</a:t>
            </a:r>
            <a:endParaRPr lang="sr-Cyrl-CS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sr-Cyrl-C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ЈЕР ЈЕ ХРИСТОС ЈЕДИНИ ПОСРЕДНИК</a:t>
            </a:r>
            <a:endParaRPr lang="sr-Cyrl-C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авоугаоник 5"/>
          <p:cNvSpPr/>
          <p:nvPr/>
        </p:nvSpPr>
        <p:spPr>
          <a:xfrm>
            <a:off x="179512" y="4721661"/>
            <a:ext cx="8922546" cy="2062103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r-Cyrl-CS" sz="3200" b="1" cap="none" spc="0" dirty="0" smtClean="0">
                <a:ln/>
                <a:solidFill>
                  <a:srgbClr val="FFFF00"/>
                </a:solidFill>
                <a:effectLst/>
              </a:rPr>
              <a:t>ПРИЗНАЈУ САМО ДВИЈЕ СВЕТЕ ТАЈНЕ: КРШТЕЊЕ И ПРИЧЕШЋЕ</a:t>
            </a:r>
          </a:p>
          <a:p>
            <a:pPr algn="ctr"/>
            <a:r>
              <a:rPr lang="sr-Cyrl-CS" sz="3200" b="1" dirty="0" smtClean="0">
                <a:ln/>
                <a:solidFill>
                  <a:srgbClr val="FFFF00"/>
                </a:solidFill>
              </a:rPr>
              <a:t>С  ТИМ ДА НЕ ВЈЕРУЈУ ДА СЕ ВИНО И ХЉЕБ ПРЕТВАРАЈУ У КРВ ХРИСТОВУ</a:t>
            </a:r>
            <a:endParaRPr lang="sr-Cyrl-CS" sz="32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307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15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4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build="p" bldLvl="4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r-Cyrl-C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СУБОТА</a:t>
            </a:r>
            <a:endParaRPr lang="sr-Cyrl-C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Чувар места за садржај 4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572000" cy="5334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sr-Cyrl-C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ЊИХОВОМ УЧЕЊУ СУБОТА ЈЕ СЕМИ ДАН И ЗАТО</a:t>
            </a:r>
          </a:p>
          <a:p>
            <a:pPr algn="ctr"/>
            <a:r>
              <a:rPr lang="sr-Cyrl-C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УВИЈЕК ПОЧИЊУ ПРИЧУ О СУБОТИ (</a:t>
            </a:r>
            <a:r>
              <a:rPr lang="sr-Cyrl-CS" sz="3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ЗБОГ ТОГА </a:t>
            </a:r>
            <a:r>
              <a:rPr lang="sr-Cyrl-CS" sz="3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ИХ ЈЕ НАШ НАРОД И НАЗВАО СУБОТАРИМА)</a:t>
            </a:r>
          </a:p>
          <a:p>
            <a:endParaRPr lang="sr-Cyrl-RS" dirty="0"/>
          </a:p>
        </p:txBody>
      </p:sp>
      <p:sp>
        <p:nvSpPr>
          <p:cNvPr id="6" name="Чувар места за садржај 5"/>
          <p:cNvSpPr>
            <a:spLocks noGrp="1"/>
          </p:cNvSpPr>
          <p:nvPr>
            <p:ph sz="quarter" idx="2"/>
          </p:nvPr>
        </p:nvSpPr>
        <p:spPr>
          <a:xfrm>
            <a:off x="4355976" y="1524000"/>
            <a:ext cx="4788024" cy="5334000"/>
          </a:xfrm>
        </p:spPr>
        <p:txBody>
          <a:bodyPr>
            <a:noAutofit/>
            <a:scene3d>
              <a:camera prst="isometricOffAxis2Lef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sr-Cyrl-R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АДВЕНТИСТИ СУБОТОМ (ТЈ. ОД ПЕТКА У 18.00 ДО СУБОТЕ 18.00)  НЕЋЕ РАДИТИ НИШТА ШТО НИЈЕ УПУЋЕНО НА БОГА (НЕЋЕ ИЋИ НА УТАКМИЦУ, НЕЋЕ ИЋИ У ШКОЛУ, ФАКУЛТЕТ,НЕЋЕ РАДИТИ НИКАКАВ ПОСАО</a:t>
            </a:r>
            <a:r>
              <a:rPr lang="sr-Cyrl-R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</a:t>
            </a:r>
            <a:endParaRPr lang="sr-Latn-BA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9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25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725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/>
      <p:bldP spid="6" grpId="0" build="p" bldLvl="2" advAuto="5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чић са линијом 3 1"/>
          <p:cNvSpPr/>
          <p:nvPr/>
        </p:nvSpPr>
        <p:spPr>
          <a:xfrm>
            <a:off x="683568" y="404664"/>
            <a:ext cx="3888432" cy="5819874"/>
          </a:xfrm>
          <a:prstGeom prst="borderCallout3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3600" b="1" dirty="0">
                <a:ln w="50800"/>
                <a:solidFill>
                  <a:srgbClr val="FFFF00"/>
                </a:solidFill>
              </a:rPr>
              <a:t>СУБОТАРИ  СУ ВЕГЕТАРИЈАНЦИ ТЈ. ДИЈЕЛЕ ЈЕЛА НА ЧИСТА И НЕЧИСТА</a:t>
            </a:r>
          </a:p>
        </p:txBody>
      </p:sp>
      <p:sp>
        <p:nvSpPr>
          <p:cNvPr id="3" name="Правоугаоник 2"/>
          <p:cNvSpPr/>
          <p:nvPr/>
        </p:nvSpPr>
        <p:spPr>
          <a:xfrm>
            <a:off x="5220072" y="36240"/>
            <a:ext cx="255287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ХРАНА</a:t>
            </a:r>
            <a:endParaRPr lang="sr-Cyrl-C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Облачић са линијом 3 4"/>
          <p:cNvSpPr/>
          <p:nvPr/>
        </p:nvSpPr>
        <p:spPr>
          <a:xfrm>
            <a:off x="5076056" y="1268760"/>
            <a:ext cx="4067944" cy="5589240"/>
          </a:xfrm>
          <a:prstGeom prst="borderCallout3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FFC000"/>
                </a:solidFill>
              </a:rPr>
              <a:t>НЕЧИСТА ЈЕЛА</a:t>
            </a:r>
          </a:p>
          <a:p>
            <a:pPr algn="ctr"/>
            <a:r>
              <a:rPr lang="sr-Cyrl-RS" sz="2400" b="1" dirty="0" smtClean="0"/>
              <a:t> </a:t>
            </a:r>
            <a:r>
              <a:rPr lang="sr-Cyrl-RS" sz="2400" b="1" dirty="0" smtClean="0">
                <a:solidFill>
                  <a:schemeClr val="bg1"/>
                </a:solidFill>
              </a:rPr>
              <a:t>( преузет0 из </a:t>
            </a:r>
            <a:r>
              <a:rPr lang="sr-Cyrl-RS" sz="2400" b="1" dirty="0" err="1" smtClean="0">
                <a:solidFill>
                  <a:schemeClr val="bg1"/>
                </a:solidFill>
              </a:rPr>
              <a:t>11.главе</a:t>
            </a:r>
            <a:r>
              <a:rPr lang="sr-Cyrl-RS" sz="2400" b="1" dirty="0" smtClean="0">
                <a:solidFill>
                  <a:schemeClr val="bg1"/>
                </a:solidFill>
              </a:rPr>
              <a:t> </a:t>
            </a:r>
            <a:r>
              <a:rPr lang="sr-Cyrl-RS" sz="2400" b="1" dirty="0" err="1" smtClean="0">
                <a:solidFill>
                  <a:schemeClr val="bg1"/>
                </a:solidFill>
              </a:rPr>
              <a:t>Левитског</a:t>
            </a:r>
            <a:r>
              <a:rPr lang="sr-Cyrl-RS" sz="2400" b="1" dirty="0" smtClean="0">
                <a:solidFill>
                  <a:schemeClr val="bg1"/>
                </a:solidFill>
              </a:rPr>
              <a:t> закона</a:t>
            </a:r>
            <a:r>
              <a:rPr lang="sr-Cyrl-RS" dirty="0" smtClean="0">
                <a:solidFill>
                  <a:schemeClr val="bg1"/>
                </a:solidFill>
              </a:rPr>
              <a:t>):</a:t>
            </a:r>
          </a:p>
          <a:p>
            <a:pPr algn="ctr"/>
            <a:r>
              <a:rPr lang="sr-Cyrl-RS" sz="2800" b="1" dirty="0" smtClean="0">
                <a:solidFill>
                  <a:srgbClr val="FFFF00"/>
                </a:solidFill>
              </a:rPr>
              <a:t>СВИЊЕТИНА, ШКОЉКЕ, „СВЕ ШТО У ВОДИ НЕМА ПЕРАЈЕ И ЉУСКЕ“, ОРАО,ЈАСТРИЈЕБ, СОКО, ТЕТРИЈЕБ, „СВАКА ЖИВОТИЊА КОЈА ПО ТЛУ ГМИЖЕ</a:t>
            </a:r>
            <a:r>
              <a:rPr lang="sr-Cyrl-RS" sz="2400" b="1" dirty="0" smtClean="0"/>
              <a:t>“</a:t>
            </a:r>
            <a:endParaRPr lang="sr-Cyrl-RS" sz="2400" b="1" dirty="0"/>
          </a:p>
        </p:txBody>
      </p:sp>
    </p:spTree>
    <p:extLst>
      <p:ext uri="{BB962C8B-B14F-4D97-AF65-F5344CB8AC3E}">
        <p14:creationId xmlns:p14="http://schemas.microsoft.com/office/powerpoint/2010/main" val="19765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1646467" y="260648"/>
            <a:ext cx="558172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ХРАНА И ПИЋЕ</a:t>
            </a:r>
            <a:endParaRPr lang="sr-Cyrl-C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лачић 2"/>
          <p:cNvSpPr/>
          <p:nvPr/>
        </p:nvSpPr>
        <p:spPr>
          <a:xfrm>
            <a:off x="0" y="1844824"/>
            <a:ext cx="3995936" cy="453650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FFFF00"/>
                </a:solidFill>
              </a:rPr>
              <a:t>НЕ ПИЈУ АЛКОХОЛ, НЕ КОРИСТЕ ДУВАН НИТИ ДРОГУ</a:t>
            </a:r>
            <a:endParaRPr lang="sr-Cyrl-RS" sz="2800" b="1" dirty="0">
              <a:solidFill>
                <a:srgbClr val="FFFF00"/>
              </a:solidFill>
            </a:endParaRPr>
          </a:p>
        </p:txBody>
      </p:sp>
      <p:sp>
        <p:nvSpPr>
          <p:cNvPr id="4" name="Правоугаоник 3"/>
          <p:cNvSpPr/>
          <p:nvPr/>
        </p:nvSpPr>
        <p:spPr>
          <a:xfrm>
            <a:off x="4139951" y="1340768"/>
            <a:ext cx="500404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ЏОН КЕЛОГ</a:t>
            </a:r>
            <a:r>
              <a:rPr lang="sr-Latn-B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endParaRPr lang="sr-Cyrl-RS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sr-Cyrl-R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адвентиста</a:t>
            </a:r>
            <a:endParaRPr lang="sr-Cyrl-CS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sr-Cyrl-C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ЈЕ ОСНОВАО</a:t>
            </a:r>
          </a:p>
          <a:p>
            <a:pPr algn="ctr"/>
            <a:r>
              <a:rPr lang="sr-Cyrl-C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КОМПАНИЈУ</a:t>
            </a:r>
          </a:p>
          <a:p>
            <a:pPr algn="ctr"/>
            <a:r>
              <a:rPr lang="sr-Latn-B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„CORN FLAKES“</a:t>
            </a:r>
            <a:endParaRPr lang="sr-Cyrl-C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Облачић са стрелицом надоле 4"/>
          <p:cNvSpPr/>
          <p:nvPr/>
        </p:nvSpPr>
        <p:spPr>
          <a:xfrm>
            <a:off x="3995936" y="3895313"/>
            <a:ext cx="5148062" cy="3422119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FFFF00"/>
                </a:solidFill>
              </a:rPr>
              <a:t>У ЈЕДНОМ ЧЛАНКУ ИЗ „НАЦИОНАЛНЕ ГЕОГРАФИЈЕ“ ИЗ </a:t>
            </a:r>
            <a:r>
              <a:rPr lang="sr-Cyrl-RS" sz="2400" b="1" dirty="0" err="1" smtClean="0">
                <a:solidFill>
                  <a:srgbClr val="FFFF00"/>
                </a:solidFill>
              </a:rPr>
              <a:t>2005.ГОД</a:t>
            </a:r>
            <a:r>
              <a:rPr lang="sr-Cyrl-RS" sz="2400" b="1" dirty="0" smtClean="0">
                <a:solidFill>
                  <a:srgbClr val="FFFF00"/>
                </a:solidFill>
              </a:rPr>
              <a:t>. АДВЕНТИСТИ ТВРДЕ ДА ЖИВЕ ДУЖЕ ОД НЕАДВЕНТИСТА У ПРОСЈЕКУ 4-10 ГОДИНА</a:t>
            </a:r>
            <a:r>
              <a:rPr lang="sr-Cyrl-RS" sz="2400" b="1" dirty="0" smtClean="0"/>
              <a:t>.</a:t>
            </a:r>
            <a:endParaRPr lang="sr-Cyrl-RS" sz="2400" b="1" dirty="0"/>
          </a:p>
        </p:txBody>
      </p:sp>
    </p:spTree>
    <p:extLst>
      <p:ext uri="{BB962C8B-B14F-4D97-AF65-F5344CB8AC3E}">
        <p14:creationId xmlns:p14="http://schemas.microsoft.com/office/powerpoint/2010/main" val="197430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00"/>
                            </p:stCondLst>
                            <p:childTnLst>
                              <p:par>
                                <p:cTn id="11" presetID="1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14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94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-29907" y="188640"/>
            <a:ext cx="8585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ЛИТЕРАТУРА И МЕДИЈИ</a:t>
            </a:r>
            <a:endParaRPr lang="sr-Cyrl-C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дсечак 2"/>
          <p:cNvSpPr/>
          <p:nvPr/>
        </p:nvSpPr>
        <p:spPr>
          <a:xfrm>
            <a:off x="107504" y="908720"/>
            <a:ext cx="5184576" cy="4693294"/>
          </a:xfrm>
          <a:prstGeom prst="chord">
            <a:avLst/>
          </a:prstGeom>
          <a:solidFill>
            <a:srgbClr val="00B0F0"/>
          </a:solid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srgbClr val="FFFF00"/>
                </a:solidFill>
              </a:rPr>
              <a:t>ЧАСОПИС АДВЕНТИСТА </a:t>
            </a:r>
          </a:p>
          <a:p>
            <a:pPr algn="ctr"/>
            <a:r>
              <a:rPr lang="sr-Cyrl-RS" sz="3200" b="1" dirty="0" smtClean="0">
                <a:solidFill>
                  <a:srgbClr val="FFFF00"/>
                </a:solidFill>
              </a:rPr>
              <a:t>СЕ ЗОВЕ</a:t>
            </a:r>
          </a:p>
          <a:p>
            <a:pPr algn="ctr"/>
            <a:r>
              <a:rPr lang="sr-Cyrl-RS" sz="3200" b="1" dirty="0" smtClean="0">
                <a:solidFill>
                  <a:srgbClr val="FFFF00"/>
                </a:solidFill>
              </a:rPr>
              <a:t>„ЗНАЦИ ВРЕМЕНА“</a:t>
            </a:r>
            <a:endParaRPr lang="sr-Cyrl-RS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960" y="1232756"/>
            <a:ext cx="4045222" cy="404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авоугаоник 3"/>
          <p:cNvSpPr/>
          <p:nvPr/>
        </p:nvSpPr>
        <p:spPr>
          <a:xfrm>
            <a:off x="-29907" y="5413568"/>
            <a:ext cx="8999579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АДВЕНТИСТИ У БЕОГРАДУ ИМАЈУ</a:t>
            </a:r>
          </a:p>
          <a:p>
            <a:pPr algn="ctr"/>
            <a:r>
              <a:rPr lang="sr-Cyrl-C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РАДИО СТАНИЦУ „ГЛАС НАДЕ“</a:t>
            </a:r>
            <a:endParaRPr lang="sr-Cyrl-C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70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аслов 1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sr-Cyrl-RS" sz="4400" b="1" dirty="0" smtClean="0">
                <a:solidFill>
                  <a:srgbClr val="00B0F0"/>
                </a:solidFill>
              </a:rPr>
              <a:t>СЛИКЕ</a:t>
            </a:r>
            <a:endParaRPr lang="sr-Cyrl-RS" b="1" dirty="0">
              <a:solidFill>
                <a:srgbClr val="00B0F0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2420888"/>
            <a:ext cx="2331720" cy="214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Чувар места за садржај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FFFF00"/>
                </a:solidFill>
              </a:rPr>
              <a:t>Лого АДВЕНТИСТА</a:t>
            </a:r>
            <a:endParaRPr lang="sr-Cyrl-RS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60960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700808"/>
            <a:ext cx="4464496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dirty="0" smtClean="0"/>
              <a:t>ЗГРАДА АДВЕНТИСТА У НОВОМ САДУ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633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-101253" y="1593374"/>
            <a:ext cx="9245253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4400" b="1" cap="none" spc="0" dirty="0" smtClean="0">
                <a:ln w="11430"/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Адвентисти су узели свој назив </a:t>
            </a:r>
          </a:p>
          <a:p>
            <a:pPr algn="ctr"/>
            <a:r>
              <a:rPr lang="sr-Cyrl-CS" sz="4400" b="1" dirty="0">
                <a:ln w="11430"/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sr-Cyrl-CS" sz="4400" b="1" dirty="0" smtClean="0">
                <a:ln w="11430"/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 латинске ријечи</a:t>
            </a:r>
            <a:r>
              <a:rPr lang="sr-Latn-BA" sz="4400" b="1" dirty="0" smtClean="0">
                <a:ln w="11430"/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sr-Latn-BA" sz="44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„ADVENTUS</a:t>
            </a:r>
            <a:r>
              <a:rPr lang="sr-Latn-BA" sz="4400" b="1" dirty="0" smtClean="0">
                <a:ln w="11430"/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endParaRPr lang="sr-Cyrl-RS" sz="4400" b="1" dirty="0" smtClean="0">
              <a:ln w="11430"/>
              <a:solidFill>
                <a:srgbClr val="00B0F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sr-Cyrl-RS" sz="4400" b="1" dirty="0">
                <a:ln w="11430"/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r>
              <a:rPr lang="sr-Cyrl-RS" sz="4400" b="1" cap="none" spc="0" dirty="0" smtClean="0">
                <a:ln w="11430"/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 значи </a:t>
            </a:r>
            <a:r>
              <a:rPr lang="sr-Cyrl-RS" sz="4400" b="1" cap="none" spc="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ДОЛАЗАК</a:t>
            </a:r>
            <a:r>
              <a:rPr lang="sr-Cyrl-RS" sz="4400" b="1" cap="none" spc="0" dirty="0" smtClean="0">
                <a:ln w="11430"/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sr-Cyrl-CS" sz="4400" b="1" cap="none" spc="0" dirty="0">
              <a:ln w="11430"/>
              <a:solidFill>
                <a:srgbClr val="00B0F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Хоризонтални пергамент 2"/>
          <p:cNvSpPr/>
          <p:nvPr/>
        </p:nvSpPr>
        <p:spPr>
          <a:xfrm>
            <a:off x="179512" y="3717032"/>
            <a:ext cx="8568952" cy="259228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b="1" dirty="0" smtClean="0">
                <a:solidFill>
                  <a:srgbClr val="00B0F0"/>
                </a:solidFill>
              </a:rPr>
              <a:t>П0д ријечју Долазак мисли се на ДРУГИ ХРИСТОВ ДОЛАЗАК који и ми православни чекамо</a:t>
            </a:r>
            <a:endParaRPr lang="sr-Cyrl-RS" sz="3600" b="1" dirty="0">
              <a:solidFill>
                <a:srgbClr val="00B0F0"/>
              </a:solidFill>
            </a:endParaRPr>
          </a:p>
        </p:txBody>
      </p:sp>
      <p:sp>
        <p:nvSpPr>
          <p:cNvPr id="4" name="Правоугаоник 3"/>
          <p:cNvSpPr/>
          <p:nvPr/>
        </p:nvSpPr>
        <p:spPr>
          <a:xfrm>
            <a:off x="1691680" y="0"/>
            <a:ext cx="5472608" cy="11967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sr-Cyrl-R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НАЗИВ</a:t>
            </a:r>
            <a:endParaRPr lang="sr-Cyrl-R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28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8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98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Чувар места за текст 4"/>
          <p:cNvSpPr>
            <a:spLocks noGrp="1"/>
          </p:cNvSpPr>
          <p:nvPr>
            <p:ph type="body" idx="1"/>
          </p:nvPr>
        </p:nvSpPr>
        <p:spPr>
          <a:solidFill>
            <a:srgbClr val="00B0F0">
              <a:alpha val="83000"/>
            </a:srgbClr>
          </a:solidFill>
        </p:spPr>
        <p:txBody>
          <a:bodyPr/>
          <a:lstStyle/>
          <a:p>
            <a:r>
              <a:rPr lang="sr-Cyrl-RS" sz="2800" b="1" dirty="0">
                <a:solidFill>
                  <a:srgbClr val="FFFF00"/>
                </a:solidFill>
              </a:rPr>
              <a:t>В</a:t>
            </a:r>
            <a:r>
              <a:rPr lang="sr-Cyrl-RS" sz="2800" b="1" dirty="0" smtClean="0">
                <a:solidFill>
                  <a:srgbClr val="FFFF00"/>
                </a:solidFill>
              </a:rPr>
              <a:t>ИЛИЈАМ МИЛЕР</a:t>
            </a:r>
            <a:endParaRPr lang="sr-Cyrl-RS" sz="2800" b="1" dirty="0">
              <a:solidFill>
                <a:srgbClr val="FFFF00"/>
              </a:solidFill>
            </a:endParaRPr>
          </a:p>
        </p:txBody>
      </p:sp>
      <p:sp>
        <p:nvSpPr>
          <p:cNvPr id="6" name="Чувар места за садржај 5"/>
          <p:cNvSpPr>
            <a:spLocks noGrp="1"/>
          </p:cNvSpPr>
          <p:nvPr>
            <p:ph sz="quarter" idx="2"/>
          </p:nvPr>
        </p:nvSpPr>
        <p:spPr>
          <a:xfrm>
            <a:off x="0" y="2220558"/>
            <a:ext cx="4495800" cy="463744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rgbClr val="0070C0"/>
                </a:solidFill>
              </a:rPr>
              <a:t>РОЂЕН </a:t>
            </a:r>
            <a:r>
              <a:rPr lang="sr-Cyrl-RS" b="1" dirty="0" err="1" smtClean="0">
                <a:solidFill>
                  <a:srgbClr val="0070C0"/>
                </a:solidFill>
              </a:rPr>
              <a:t>1782.год</a:t>
            </a:r>
            <a:r>
              <a:rPr lang="sr-Cyrl-RS" b="1" dirty="0" smtClean="0">
                <a:solidFill>
                  <a:srgbClr val="0070C0"/>
                </a:solidFill>
              </a:rPr>
              <a:t>. (САД)</a:t>
            </a:r>
          </a:p>
          <a:p>
            <a:r>
              <a:rPr lang="sr-Cyrl-RS" b="1" dirty="0" smtClean="0">
                <a:solidFill>
                  <a:schemeClr val="bg1"/>
                </a:solidFill>
              </a:rPr>
              <a:t>По занимању је био фармер, који је много читао књиге</a:t>
            </a:r>
          </a:p>
          <a:p>
            <a:r>
              <a:rPr lang="sr-Cyrl-RS" b="1" dirty="0" smtClean="0">
                <a:solidFill>
                  <a:srgbClr val="00B0F0"/>
                </a:solidFill>
              </a:rPr>
              <a:t>Читајући библијску књигу о пророку Данилу он је закључио да се датум Христовог доласка може израчунати</a:t>
            </a:r>
            <a:endParaRPr lang="sr-Cyrl-RS" b="1" dirty="0">
              <a:solidFill>
                <a:srgbClr val="00B0F0"/>
              </a:solidFill>
            </a:endParaRPr>
          </a:p>
        </p:txBody>
      </p:sp>
      <p:sp>
        <p:nvSpPr>
          <p:cNvPr id="8" name="Чувар места за садржај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sr-Cyrl-RS" sz="4800" b="1" dirty="0" smtClean="0">
                <a:solidFill>
                  <a:srgbClr val="0070C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ОСНИВАЧ</a:t>
            </a:r>
            <a:endParaRPr lang="sr-Cyrl-RS" sz="4800" b="1" dirty="0">
              <a:solidFill>
                <a:srgbClr val="0070C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Чувар места за текст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sr-Cyrl-RS" dirty="0" smtClean="0"/>
              <a:t>Фото В. МИЛЕР</a:t>
            </a:r>
            <a:endParaRPr lang="sr-Cyrl-R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74441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04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2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751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2" grpId="0" animBg="1"/>
      <p:bldP spid="7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текст 1"/>
          <p:cNvSpPr>
            <a:spLocks noGrp="1"/>
          </p:cNvSpPr>
          <p:nvPr>
            <p:ph type="body" idx="1"/>
          </p:nvPr>
        </p:nvSpPr>
        <p:spPr>
          <a:solidFill>
            <a:srgbClr val="FFFF00">
              <a:alpha val="83000"/>
            </a:srgbClr>
          </a:solidFill>
        </p:spPr>
        <p:txBody>
          <a:bodyPr/>
          <a:lstStyle/>
          <a:p>
            <a:r>
              <a:rPr lang="sr-Cyrl-RS" sz="3600" b="1" dirty="0" smtClean="0">
                <a:solidFill>
                  <a:srgbClr val="00B0F0"/>
                </a:solidFill>
              </a:rPr>
              <a:t>ЖИВОТ</a:t>
            </a:r>
            <a:endParaRPr lang="sr-Cyrl-RS" sz="3600" b="1" dirty="0">
              <a:solidFill>
                <a:srgbClr val="00B0F0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По вјери је припадао БАПТИСТ-има</a:t>
            </a:r>
          </a:p>
          <a:p>
            <a:r>
              <a:rPr lang="sr-Cyrl-RS" b="1" dirty="0" smtClean="0">
                <a:solidFill>
                  <a:srgbClr val="FFFF00"/>
                </a:solidFill>
              </a:rPr>
              <a:t>Био је доброг имовног стања (посједовао је кућу , земљу и 2 коња)</a:t>
            </a:r>
          </a:p>
          <a:p>
            <a:r>
              <a:rPr lang="sr-Cyrl-RS" b="1" dirty="0" smtClean="0">
                <a:solidFill>
                  <a:srgbClr val="FFFF00"/>
                </a:solidFill>
              </a:rPr>
              <a:t>Служио је у војној полицији и имао чин поручника</a:t>
            </a:r>
            <a:endParaRPr lang="sr-Cyrl-RS" b="1" dirty="0">
              <a:solidFill>
                <a:srgbClr val="FFFF00"/>
              </a:solidFill>
            </a:endParaRPr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quarter" idx="4"/>
          </p:nvPr>
        </p:nvSpPr>
        <p:spPr>
          <a:xfrm>
            <a:off x="4427984" y="2220558"/>
            <a:ext cx="4608512" cy="4637442"/>
          </a:xfrm>
        </p:spPr>
        <p:txBody>
          <a:bodyPr>
            <a:noAutofit/>
          </a:bodyPr>
          <a:lstStyle/>
          <a:p>
            <a:r>
              <a:rPr lang="sr-Cyrl-RS" b="1" dirty="0" smtClean="0">
                <a:solidFill>
                  <a:srgbClr val="FFFF00"/>
                </a:solidFill>
              </a:rPr>
              <a:t>Одбацио је </a:t>
            </a:r>
            <a:r>
              <a:rPr lang="sr-Cyrl-RS" b="1" dirty="0" err="1" smtClean="0">
                <a:solidFill>
                  <a:srgbClr val="FFFF00"/>
                </a:solidFill>
              </a:rPr>
              <a:t>баптизам</a:t>
            </a:r>
            <a:r>
              <a:rPr lang="sr-Cyrl-RS" b="1" dirty="0" smtClean="0">
                <a:solidFill>
                  <a:srgbClr val="FFFF00"/>
                </a:solidFill>
              </a:rPr>
              <a:t> и постао ДЕИСТА (</a:t>
            </a:r>
            <a:r>
              <a:rPr lang="ru-RU" b="1" dirty="0">
                <a:solidFill>
                  <a:srgbClr val="FFFF00"/>
                </a:solidFill>
              </a:rPr>
              <a:t>Деизам је становиште по којем основа </a:t>
            </a:r>
            <a:r>
              <a:rPr lang="ru-RU" b="1" dirty="0" smtClean="0">
                <a:solidFill>
                  <a:srgbClr val="FFFF00"/>
                </a:solidFill>
              </a:rPr>
              <a:t>вјеровања </a:t>
            </a:r>
            <a:r>
              <a:rPr lang="ru-RU" b="1" dirty="0">
                <a:solidFill>
                  <a:srgbClr val="FFFF00"/>
                </a:solidFill>
              </a:rPr>
              <a:t>у </a:t>
            </a:r>
            <a:r>
              <a:rPr lang="ru-RU" b="1" dirty="0" smtClean="0">
                <a:solidFill>
                  <a:srgbClr val="FFFF00"/>
                </a:solidFill>
              </a:rPr>
              <a:t>Бога </a:t>
            </a:r>
            <a:r>
              <a:rPr lang="ru-RU" b="1" dirty="0">
                <a:solidFill>
                  <a:srgbClr val="FFFF00"/>
                </a:solidFill>
              </a:rPr>
              <a:t>треба да буде разум и наука, а не откровења и тврдње </a:t>
            </a:r>
            <a:r>
              <a:rPr lang="ru-RU" b="1" dirty="0" smtClean="0">
                <a:solidFill>
                  <a:srgbClr val="FFFF00"/>
                </a:solidFill>
              </a:rPr>
              <a:t>појединаца</a:t>
            </a:r>
          </a:p>
          <a:p>
            <a:endParaRPr lang="sr-Cyrl-RS" b="1" dirty="0">
              <a:solidFill>
                <a:srgbClr val="FFFF00"/>
              </a:solidFill>
            </a:endParaRPr>
          </a:p>
        </p:txBody>
      </p:sp>
      <p:sp>
        <p:nvSpPr>
          <p:cNvPr id="5" name="Наслов 4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b="1" dirty="0" smtClean="0">
                <a:solidFill>
                  <a:srgbClr val="00B0F0"/>
                </a:solidFill>
              </a:rPr>
              <a:t> О ОСНИВАЧУ</a:t>
            </a:r>
            <a:endParaRPr lang="sr-Cyrl-RS" b="1" dirty="0">
              <a:solidFill>
                <a:srgbClr val="00B0F0"/>
              </a:solidFill>
            </a:endParaRPr>
          </a:p>
        </p:txBody>
      </p:sp>
      <p:sp>
        <p:nvSpPr>
          <p:cNvPr id="6" name="Чувар места за текст 5"/>
          <p:cNvSpPr>
            <a:spLocks noGrp="1"/>
          </p:cNvSpPr>
          <p:nvPr>
            <p:ph type="body" idx="3"/>
          </p:nvPr>
        </p:nvSpPr>
        <p:spPr>
          <a:solidFill>
            <a:srgbClr val="00B050">
              <a:alpha val="83000"/>
            </a:srgbClr>
          </a:solidFill>
        </p:spPr>
        <p:txBody>
          <a:bodyPr/>
          <a:lstStyle/>
          <a:p>
            <a:r>
              <a:rPr lang="sr-Cyrl-RS" sz="3200" b="1" dirty="0" smtClean="0"/>
              <a:t>ДЕИЗАМ</a:t>
            </a:r>
            <a:endParaRPr lang="sr-Cyrl-R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86375"/>
            <a:ext cx="2267744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20272" y="6525344"/>
            <a:ext cx="1894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Кућа </a:t>
            </a:r>
            <a:r>
              <a:rPr lang="sr-Cyrl-RS" dirty="0" err="1" smtClean="0"/>
              <a:t>В.МИЛЕРА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97413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16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36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5" grpId="0" animBg="1"/>
      <p:bldP spid="6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3d extrusionH="57150">
              <a:bevelT w="82550" h="38100" prst="coolSlant"/>
            </a:sp3d>
          </a:bodyPr>
          <a:lstStyle/>
          <a:p>
            <a:pPr algn="ctr"/>
            <a:r>
              <a:rPr lang="sr-Cyrl-RS" dirty="0" smtClean="0"/>
              <a:t>ЈОШ О ОСНИВАЧУ</a:t>
            </a:r>
            <a:endParaRPr lang="sr-Cyrl-R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quarter" idx="1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sr-Cyrl-RS" dirty="0" smtClean="0"/>
              <a:t>ПОСЛИЈЕ СМРТИ ОЦА И СЕСТРЕ , А И ПО ПОВРАТКУ ИЗ РАТА (1815. г. КАО ВОЈНИК) ПОСТАО ЈЕ ОКУПИРАН ПИТАЊЕМ ЖИВОТА ПОСЛИЈЕ СМРТИ</a:t>
            </a:r>
            <a:endParaRPr lang="sr-Cyrl-RS" dirty="0"/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</a:rPr>
              <a:t>Читајући књигу пророка Данила гдје се говори о 2300 дана он је закључио  да ће тада Христос поново доћи а земља бити очишћена од гријеха</a:t>
            </a:r>
            <a:endParaRPr lang="sr-Cyrl-R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6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850"/>
                            </p:stCondLst>
                            <p:childTnLst>
                              <p:par>
                                <p:cTn id="18" presetID="38" presetClass="entr" presetSubtype="0" accel="5000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1623861" y="260648"/>
            <a:ext cx="533889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ПРЕДВИЂАЊА</a:t>
            </a:r>
            <a:endParaRPr lang="sr-Cyrl-C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6" name="Дијаграм 5"/>
          <p:cNvGraphicFramePr/>
          <p:nvPr>
            <p:extLst>
              <p:ext uri="{D42A27DB-BD31-4B8C-83A1-F6EECF244321}">
                <p14:modId xmlns:p14="http://schemas.microsoft.com/office/powerpoint/2010/main" val="906340168"/>
              </p:ext>
            </p:extLst>
          </p:nvPr>
        </p:nvGraphicFramePr>
        <p:xfrm>
          <a:off x="0" y="1397000"/>
          <a:ext cx="914400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авоугаоник 6"/>
          <p:cNvSpPr/>
          <p:nvPr/>
        </p:nvSpPr>
        <p:spPr>
          <a:xfrm>
            <a:off x="-388914" y="4221088"/>
            <a:ext cx="953291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r-Cyrl-CS" sz="3200" b="1" cap="none" spc="0" dirty="0" smtClean="0">
                <a:ln w="50800"/>
                <a:solidFill>
                  <a:srgbClr val="FFFF00"/>
                </a:solidFill>
                <a:effectLst/>
              </a:rPr>
              <a:t>Пошто су предвиђања била, </a:t>
            </a:r>
          </a:p>
          <a:p>
            <a:pPr algn="ctr"/>
            <a:r>
              <a:rPr lang="sr-Cyrl-CS" sz="3200" b="1" cap="none" spc="0" dirty="0" smtClean="0">
                <a:ln w="50800"/>
                <a:solidFill>
                  <a:srgbClr val="FFFF00"/>
                </a:solidFill>
                <a:effectLst/>
              </a:rPr>
              <a:t>утицајни члан Семјуел </a:t>
            </a:r>
            <a:r>
              <a:rPr lang="sr-Cyrl-CS" sz="3200" b="1" cap="none" spc="0" dirty="0" err="1" smtClean="0">
                <a:ln w="50800"/>
                <a:solidFill>
                  <a:srgbClr val="FFFF00"/>
                </a:solidFill>
                <a:effectLst/>
              </a:rPr>
              <a:t>Сноу</a:t>
            </a:r>
            <a:r>
              <a:rPr lang="sr-Cyrl-CS" sz="3200" b="1" cap="none" spc="0" dirty="0" smtClean="0">
                <a:ln w="50800"/>
                <a:solidFill>
                  <a:srgbClr val="FFFF00"/>
                </a:solidFill>
                <a:effectLst/>
              </a:rPr>
              <a:t> </a:t>
            </a:r>
          </a:p>
          <a:p>
            <a:pPr algn="ctr"/>
            <a:r>
              <a:rPr lang="sr-Cyrl-CS" sz="3200" b="1" dirty="0">
                <a:ln w="50800"/>
                <a:solidFill>
                  <a:srgbClr val="FFFF00"/>
                </a:solidFill>
              </a:rPr>
              <a:t>п</a:t>
            </a:r>
            <a:r>
              <a:rPr lang="sr-Cyrl-CS" sz="3200" b="1" cap="none" spc="0" dirty="0" smtClean="0">
                <a:ln w="50800"/>
                <a:solidFill>
                  <a:srgbClr val="FFFF00"/>
                </a:solidFill>
                <a:effectLst/>
              </a:rPr>
              <a:t>роналази грешку у рачунању</a:t>
            </a:r>
          </a:p>
          <a:p>
            <a:pPr algn="ctr"/>
            <a:r>
              <a:rPr lang="sr-Cyrl-CS" sz="3200" b="1" dirty="0">
                <a:ln w="50800"/>
                <a:solidFill>
                  <a:srgbClr val="FFFF00"/>
                </a:solidFill>
              </a:rPr>
              <a:t>и</a:t>
            </a:r>
            <a:r>
              <a:rPr lang="sr-Cyrl-CS" sz="3200" b="1" dirty="0" smtClean="0">
                <a:ln w="50800"/>
                <a:solidFill>
                  <a:srgbClr val="FFFF00"/>
                </a:solidFill>
              </a:rPr>
              <a:t> поставља нови датум </a:t>
            </a:r>
            <a:r>
              <a:rPr lang="sr-Cyrl-CS" sz="3200" b="1" dirty="0" err="1" smtClean="0">
                <a:ln w="50800"/>
                <a:solidFill>
                  <a:srgbClr val="FFFF00"/>
                </a:solidFill>
              </a:rPr>
              <a:t>22.октобар</a:t>
            </a:r>
            <a:r>
              <a:rPr lang="sr-Cyrl-CS" sz="3200" b="1" dirty="0" smtClean="0">
                <a:ln w="50800"/>
                <a:solidFill>
                  <a:srgbClr val="FFFF00"/>
                </a:solidFill>
              </a:rPr>
              <a:t> </a:t>
            </a:r>
            <a:r>
              <a:rPr lang="sr-Cyrl-CS" sz="3200" b="1" dirty="0" err="1" smtClean="0">
                <a:ln w="50800"/>
                <a:solidFill>
                  <a:srgbClr val="FFFF00"/>
                </a:solidFill>
              </a:rPr>
              <a:t>1844.год</a:t>
            </a:r>
            <a:r>
              <a:rPr lang="sr-Cyrl-CS" sz="3600" b="1" dirty="0" smtClean="0">
                <a:ln w="50800"/>
                <a:solidFill>
                  <a:srgbClr val="FFFF00"/>
                </a:solidFill>
              </a:rPr>
              <a:t>.</a:t>
            </a:r>
            <a:endParaRPr lang="sr-Cyrl-CS" sz="3600" b="1" cap="none" spc="0" dirty="0">
              <a:ln w="50800"/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80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 облачић заобљених углова 1"/>
          <p:cNvSpPr/>
          <p:nvPr/>
        </p:nvSpPr>
        <p:spPr>
          <a:xfrm>
            <a:off x="683568" y="994841"/>
            <a:ext cx="6840760" cy="5184576"/>
          </a:xfrm>
          <a:prstGeom prst="wedgeRoundRect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srgbClr val="00B0F0"/>
                </a:solidFill>
              </a:rPr>
              <a:t>У СВЕТОМ ПИСМУ ПИШЕ: „О ДАНУ ТОМ И ЧАСУ ТОМ  НИКО НЕ ЗНА, НИ АНЂЕЛИ НЕБЕСКИ, ДО ОТАЦ САМ“. ОВО ЈЕ ХРИСТОС РЕКАО АПОСТОЛИМА.</a:t>
            </a:r>
            <a:r>
              <a:rPr lang="sr-Latn-BA" sz="3200" b="1" dirty="0" smtClean="0">
                <a:solidFill>
                  <a:srgbClr val="00B0F0"/>
                </a:solidFill>
              </a:rPr>
              <a:t> </a:t>
            </a:r>
            <a:r>
              <a:rPr lang="sr-Cyrl-RS" sz="3200" b="1" dirty="0" smtClean="0">
                <a:solidFill>
                  <a:srgbClr val="0070C0"/>
                </a:solidFill>
              </a:rPr>
              <a:t>ПРЕМА ТОМЕ СВАКО ПРЕДВИЂАЊЕ ЈЕ УЗАЛУДНО!!!</a:t>
            </a:r>
            <a:endParaRPr lang="sr-Cyrl-RS" sz="3200" b="1" dirty="0">
              <a:solidFill>
                <a:srgbClr val="0070C0"/>
              </a:solidFill>
            </a:endParaRPr>
          </a:p>
        </p:txBody>
      </p:sp>
      <p:sp>
        <p:nvSpPr>
          <p:cNvPr id="3" name="Правоугаоник 2"/>
          <p:cNvSpPr/>
          <p:nvPr/>
        </p:nvSpPr>
        <p:spPr>
          <a:xfrm>
            <a:off x="120463" y="38397"/>
            <a:ext cx="890307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ШТА ПИШЕ У БИБЛИЈИ?</a:t>
            </a:r>
            <a:endParaRPr lang="sr-Cyrl-C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23" y="1916832"/>
            <a:ext cx="162951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6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79512" y="0"/>
            <a:ext cx="8784976" cy="6858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Послије </a:t>
            </a:r>
            <a:r>
              <a:rPr lang="ru-RU" sz="2400" b="1" dirty="0">
                <a:solidFill>
                  <a:srgbClr val="0070C0"/>
                </a:solidFill>
              </a:rPr>
              <a:t>овог поновног </a:t>
            </a:r>
            <a:r>
              <a:rPr lang="ru-RU" sz="2400" b="1" dirty="0" smtClean="0">
                <a:solidFill>
                  <a:srgbClr val="0070C0"/>
                </a:solidFill>
              </a:rPr>
              <a:t>неуспјеха </a:t>
            </a:r>
            <a:r>
              <a:rPr lang="ru-RU" sz="2400" b="1" dirty="0">
                <a:solidFill>
                  <a:srgbClr val="0070C0"/>
                </a:solidFill>
              </a:rPr>
              <a:t>Милерових прорачунавања, Милеров присталица </a:t>
            </a:r>
            <a:r>
              <a:rPr lang="ru-RU" sz="2800" b="1" dirty="0">
                <a:solidFill>
                  <a:srgbClr val="00B0F0"/>
                </a:solidFill>
              </a:rPr>
              <a:t>Хирам Едсон </a:t>
            </a:r>
            <a:r>
              <a:rPr lang="ru-RU" sz="2400" b="1" dirty="0">
                <a:solidFill>
                  <a:srgbClr val="0070C0"/>
                </a:solidFill>
              </a:rPr>
              <a:t>тврдио је да му је Бог открио у чему је Милерова грешка. Милерови рачуни, по тврдњи Хирамовој, били су тачни. </a:t>
            </a:r>
            <a:r>
              <a:rPr lang="ru-RU" sz="2400" b="1" dirty="0" smtClean="0">
                <a:solidFill>
                  <a:srgbClr val="0070C0"/>
                </a:solidFill>
              </a:rPr>
              <a:t>Грешка </a:t>
            </a:r>
            <a:r>
              <a:rPr lang="ru-RU" sz="2400" b="1" dirty="0">
                <a:solidFill>
                  <a:srgbClr val="0070C0"/>
                </a:solidFill>
              </a:rPr>
              <a:t>је само у томе, што </a:t>
            </a:r>
            <a:r>
              <a:rPr lang="ru-RU" sz="2800" b="1" dirty="0">
                <a:solidFill>
                  <a:srgbClr val="0070C0"/>
                </a:solidFill>
              </a:rPr>
              <a:t>Христос тога дана није дошао на земљу, него је ушао у небеску светињу над светињама да тамо испитује </a:t>
            </a:r>
            <a:r>
              <a:rPr lang="ru-RU" sz="2800" b="1" dirty="0" smtClean="0">
                <a:solidFill>
                  <a:srgbClr val="0070C0"/>
                </a:solidFill>
              </a:rPr>
              <a:t>гријехе </a:t>
            </a:r>
            <a:r>
              <a:rPr lang="ru-RU" sz="2800" b="1" dirty="0">
                <a:solidFill>
                  <a:srgbClr val="0070C0"/>
                </a:solidFill>
              </a:rPr>
              <a:t>људи</a:t>
            </a:r>
            <a:r>
              <a:rPr lang="ru-RU" sz="2400" b="1" dirty="0">
                <a:solidFill>
                  <a:srgbClr val="0070C0"/>
                </a:solidFill>
              </a:rPr>
              <a:t>, па када се заврши тај небески суд, онда ће доћи на земљу да суди људима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sr-Cyrl-RS" sz="2400" b="1" dirty="0">
              <a:solidFill>
                <a:srgbClr val="0070C0"/>
              </a:solidFill>
            </a:endParaRPr>
          </a:p>
        </p:txBody>
      </p:sp>
      <p:sp>
        <p:nvSpPr>
          <p:cNvPr id="2" name="Правоугаоник 1"/>
          <p:cNvSpPr/>
          <p:nvPr/>
        </p:nvSpPr>
        <p:spPr>
          <a:xfrm>
            <a:off x="841919" y="0"/>
            <a:ext cx="7162217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CS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ЧЕМУ ЈЕ ГРЕШКА</a:t>
            </a:r>
            <a:r>
              <a:rPr lang="sr-Cyrl-C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sr-Cyrl-C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9" y="4149080"/>
            <a:ext cx="1569796" cy="264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2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вострука велика заграда 2"/>
          <p:cNvSpPr/>
          <p:nvPr/>
        </p:nvSpPr>
        <p:spPr>
          <a:xfrm>
            <a:off x="539552" y="1556792"/>
            <a:ext cx="8424936" cy="286433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4" name="Правоугаоник 3"/>
          <p:cNvSpPr/>
          <p:nvPr/>
        </p:nvSpPr>
        <p:spPr>
          <a:xfrm>
            <a:off x="1115616" y="866329"/>
            <a:ext cx="7272808" cy="286232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sr-Cyrl-C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Временом, Адвентисти су се</a:t>
            </a:r>
          </a:p>
          <a:p>
            <a:pPr algn="ctr"/>
            <a:r>
              <a:rPr lang="sr-Cyrl-C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подијелили у двије групе</a:t>
            </a:r>
          </a:p>
          <a:p>
            <a:pPr marL="685800" indent="-685800" algn="ctr">
              <a:buFont typeface="Arial" pitchFamily="34" charset="0"/>
              <a:buChar char="•"/>
            </a:pPr>
            <a:r>
              <a:rPr lang="sr-Cyrl-C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једни су </a:t>
            </a:r>
            <a:r>
              <a:rPr lang="sr-Cyrl-CS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вјеровали</a:t>
            </a:r>
            <a:r>
              <a:rPr lang="sr-Cyrl-C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у живот</a:t>
            </a:r>
          </a:p>
          <a:p>
            <a:pPr algn="ctr"/>
            <a:r>
              <a:rPr lang="sr-Cyrl-C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душе послије смрти,</a:t>
            </a:r>
          </a:p>
          <a:p>
            <a:pPr algn="ctr"/>
            <a:r>
              <a:rPr lang="sr-Cyrl-C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а други су то порицали</a:t>
            </a:r>
          </a:p>
        </p:txBody>
      </p:sp>
      <p:sp>
        <p:nvSpPr>
          <p:cNvPr id="5" name="Правоугаоник 4"/>
          <p:cNvSpPr/>
          <p:nvPr/>
        </p:nvSpPr>
        <p:spPr>
          <a:xfrm>
            <a:off x="2838598" y="17206"/>
            <a:ext cx="3390031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CS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ПОДЈЕЛЕ</a:t>
            </a:r>
            <a:endParaRPr lang="sr-Cyrl-CS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авоугаоник са одсеченим дијагоналним угловима 6"/>
          <p:cNvSpPr/>
          <p:nvPr/>
        </p:nvSpPr>
        <p:spPr>
          <a:xfrm>
            <a:off x="-38387" y="3728651"/>
            <a:ext cx="9144000" cy="2276872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B0F0"/>
                </a:solidFill>
              </a:rPr>
              <a:t>КАДА ЈЕ АДВЕНТИСТИМА ПРИШЛА ЈЕВРЕЈКА РАХЕЛА ПРЕСТОН ДЕСИЛА СЕ ЈОШ ЈЕДНА ПОДЈЕЛА. ЈЕДНИ СУ ПОЧЕЛИ СЛАВИТИ СУБОТУ КАО СЕДМИ , А ДРУГИ НЕДЈЕЉУ КАО И В. МИЛЕР!</a:t>
            </a:r>
            <a:endParaRPr lang="sr-Cyrl-R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1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00"/>
                            </p:stCondLst>
                            <p:childTnLst>
                              <p:par>
                                <p:cTn id="8" presetID="2" presetClass="entr" presetSubtype="12" decel="2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2" presetClass="entr" presetSubtype="12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300"/>
                            </p:stCondLst>
                            <p:childTnLst>
                              <p:par>
                                <p:cTn id="18" presetID="2" presetClass="entr" presetSubtype="2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800"/>
                            </p:stCondLst>
                            <p:childTnLst>
                              <p:par>
                                <p:cTn id="23" presetID="2" presetClass="entr" presetSubtype="6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350"/>
                            </p:stCondLst>
                            <p:childTnLst>
                              <p:par>
                                <p:cTn id="28" presetID="2" presetClass="entr" presetSubtype="3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650"/>
                            </p:stCondLst>
                            <p:childTnLst>
                              <p:par>
                                <p:cTn id="33" presetID="2" presetClass="entr" presetSubtype="8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  <p:bldP spid="7" grpId="0" uiExpand="1" build="p" bldLvl="3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TC010205600[[fn=Tema sa valutom]]</Template>
  <TotalTime>650</TotalTime>
  <Words>730</Words>
  <Application>Microsoft Office PowerPoint</Application>
  <PresentationFormat>Пројекција на екрану (4:3)</PresentationFormat>
  <Paragraphs>90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Уграђени OLE сервери</vt:lpstr>
      </vt:variant>
      <vt:variant>
        <vt:i4>1</vt:i4>
      </vt:variant>
      <vt:variant>
        <vt:lpstr>Наслови слајдова</vt:lpstr>
      </vt:variant>
      <vt:variant>
        <vt:i4>16</vt:i4>
      </vt:variant>
    </vt:vector>
  </HeadingPairs>
  <TitlesOfParts>
    <vt:vector size="18" baseType="lpstr">
      <vt:lpstr>Currency</vt:lpstr>
      <vt:lpstr>Document</vt:lpstr>
      <vt:lpstr>АДВЕНТИСТИ </vt:lpstr>
      <vt:lpstr>PowerPoint презентација</vt:lpstr>
      <vt:lpstr>ОСНИВАЧ</vt:lpstr>
      <vt:lpstr> О ОСНИВАЧУ</vt:lpstr>
      <vt:lpstr>ЈОШ О ОСНИВАЧУ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СЛИКЕ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АДВЕНТИСТИ</dc:title>
  <dc:creator>user;Драган Ђурић</dc:creator>
  <cp:lastModifiedBy>user</cp:lastModifiedBy>
  <cp:revision>65</cp:revision>
  <dcterms:created xsi:type="dcterms:W3CDTF">2011-04-18T18:05:22Z</dcterms:created>
  <dcterms:modified xsi:type="dcterms:W3CDTF">2011-10-22T16:31:43Z</dcterms:modified>
</cp:coreProperties>
</file>