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9" r:id="rId2"/>
    <p:sldMasterId id="2147483759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22E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6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9EE6C-D5D5-4882-8CDD-9A34AA79397F}" type="doc">
      <dgm:prSet loTypeId="urn:microsoft.com/office/officeart/2005/8/layout/target3" loCatId="relationship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sr-Cyrl-RS"/>
        </a:p>
      </dgm:t>
    </dgm:pt>
    <dgm:pt modelId="{B20F0E3D-EB2A-4815-B5EB-5E99208A295B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rgbClr val="0070C0"/>
        </a:solidFill>
      </dgm:spPr>
      <dgm:t>
        <a:bodyPr/>
        <a:lstStyle/>
        <a:p>
          <a:pPr rtl="0"/>
          <a:r>
            <a:rPr lang="ru-RU" b="1" dirty="0" smtClean="0">
              <a:ln>
                <a:solidFill>
                  <a:srgbClr val="FFFF00"/>
                </a:solidFill>
              </a:ln>
              <a:solidFill>
                <a:schemeClr val="accent3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rPr>
            <a:t>Разлози због којих се светим миром помазују одређени дијелови тијела су сљедећи</a:t>
          </a:r>
          <a:r>
            <a:rPr lang="ru-RU" b="1" dirty="0" smtClean="0">
              <a:solidFill>
                <a:schemeClr val="accent3"/>
              </a:solidFill>
            </a:rPr>
            <a:t>:</a:t>
          </a:r>
          <a:endParaRPr lang="sr-Cyrl-RS" b="1" dirty="0">
            <a:solidFill>
              <a:schemeClr val="accent3"/>
            </a:solidFill>
          </a:endParaRPr>
        </a:p>
      </dgm:t>
    </dgm:pt>
    <dgm:pt modelId="{5C9243F1-5488-4316-A587-C31594C361B3}" type="parTrans" cxnId="{C701F8A0-3370-460E-B7AE-47C2BB325F07}">
      <dgm:prSet/>
      <dgm:spPr/>
      <dgm:t>
        <a:bodyPr/>
        <a:lstStyle/>
        <a:p>
          <a:endParaRPr lang="sr-Cyrl-RS"/>
        </a:p>
      </dgm:t>
    </dgm:pt>
    <dgm:pt modelId="{F0CCDC97-CBDE-41F5-A5A4-5436CA4B425A}" type="sibTrans" cxnId="{C701F8A0-3370-460E-B7AE-47C2BB325F07}">
      <dgm:prSet/>
      <dgm:spPr/>
      <dgm:t>
        <a:bodyPr/>
        <a:lstStyle/>
        <a:p>
          <a:endParaRPr lang="sr-Cyrl-RS"/>
        </a:p>
      </dgm:t>
    </dgm:pt>
    <dgm:pt modelId="{8C385158-E620-49E3-8C46-36D551BEABCD}" type="pres">
      <dgm:prSet presAssocID="{DD59EE6C-D5D5-4882-8CDD-9A34AA79397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D4B63E5-068F-4473-B1DB-B849AFA51A84}" type="pres">
      <dgm:prSet presAssocID="{B20F0E3D-EB2A-4815-B5EB-5E99208A295B}" presName="circle1" presStyleLbl="node1" presStyleIdx="0" presStyleCnt="1"/>
      <dgm:spPr>
        <a:solidFill>
          <a:srgbClr val="FFFF00"/>
        </a:solidFill>
      </dgm:spPr>
    </dgm:pt>
    <dgm:pt modelId="{B25DA01B-F338-4DB9-BB44-507310D87B8D}" type="pres">
      <dgm:prSet presAssocID="{B20F0E3D-EB2A-4815-B5EB-5E99208A295B}" presName="space" presStyleCnt="0"/>
      <dgm:spPr/>
    </dgm:pt>
    <dgm:pt modelId="{0239D72E-063C-4558-B5F0-59BA2337D2FF}" type="pres">
      <dgm:prSet presAssocID="{B20F0E3D-EB2A-4815-B5EB-5E99208A295B}" presName="rect1" presStyleLbl="alignAcc1" presStyleIdx="0" presStyleCnt="1"/>
      <dgm:spPr/>
      <dgm:t>
        <a:bodyPr/>
        <a:lstStyle/>
        <a:p>
          <a:endParaRPr lang="sr-Cyrl-RS"/>
        </a:p>
      </dgm:t>
    </dgm:pt>
    <dgm:pt modelId="{CC96426D-9D7E-4D8A-9263-22AAB8C346B4}" type="pres">
      <dgm:prSet presAssocID="{B20F0E3D-EB2A-4815-B5EB-5E99208A295B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99CC74EC-B31A-4E42-A599-C6E99FE3D180}" type="presOf" srcId="{DD59EE6C-D5D5-4882-8CDD-9A34AA79397F}" destId="{8C385158-E620-49E3-8C46-36D551BEABCD}" srcOrd="0" destOrd="0" presId="urn:microsoft.com/office/officeart/2005/8/layout/target3"/>
    <dgm:cxn modelId="{C701F8A0-3370-460E-B7AE-47C2BB325F07}" srcId="{DD59EE6C-D5D5-4882-8CDD-9A34AA79397F}" destId="{B20F0E3D-EB2A-4815-B5EB-5E99208A295B}" srcOrd="0" destOrd="0" parTransId="{5C9243F1-5488-4316-A587-C31594C361B3}" sibTransId="{F0CCDC97-CBDE-41F5-A5A4-5436CA4B425A}"/>
    <dgm:cxn modelId="{4B0C1BF6-27F9-4790-9818-4379D157CB65}" type="presOf" srcId="{B20F0E3D-EB2A-4815-B5EB-5E99208A295B}" destId="{0239D72E-063C-4558-B5F0-59BA2337D2FF}" srcOrd="0" destOrd="0" presId="urn:microsoft.com/office/officeart/2005/8/layout/target3"/>
    <dgm:cxn modelId="{723536D6-8ADA-413D-9A8D-AEFA2809C64A}" type="presOf" srcId="{B20F0E3D-EB2A-4815-B5EB-5E99208A295B}" destId="{CC96426D-9D7E-4D8A-9263-22AAB8C346B4}" srcOrd="1" destOrd="0" presId="urn:microsoft.com/office/officeart/2005/8/layout/target3"/>
    <dgm:cxn modelId="{CA584783-3A49-4F98-83BA-29546CB0325E}" type="presParOf" srcId="{8C385158-E620-49E3-8C46-36D551BEABCD}" destId="{8D4B63E5-068F-4473-B1DB-B849AFA51A84}" srcOrd="0" destOrd="0" presId="urn:microsoft.com/office/officeart/2005/8/layout/target3"/>
    <dgm:cxn modelId="{BA7C3ACC-9534-4B49-A6C3-BD13D747A94E}" type="presParOf" srcId="{8C385158-E620-49E3-8C46-36D551BEABCD}" destId="{B25DA01B-F338-4DB9-BB44-507310D87B8D}" srcOrd="1" destOrd="0" presId="urn:microsoft.com/office/officeart/2005/8/layout/target3"/>
    <dgm:cxn modelId="{97C7A8BB-3BC6-4AC9-A505-EF1108185D7E}" type="presParOf" srcId="{8C385158-E620-49E3-8C46-36D551BEABCD}" destId="{0239D72E-063C-4558-B5F0-59BA2337D2FF}" srcOrd="2" destOrd="0" presId="urn:microsoft.com/office/officeart/2005/8/layout/target3"/>
    <dgm:cxn modelId="{6810D90F-BBA0-4E9A-9ECA-9010C8988342}" type="presParOf" srcId="{8C385158-E620-49E3-8C46-36D551BEABCD}" destId="{CC96426D-9D7E-4D8A-9263-22AAB8C346B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B63E5-068F-4473-B1DB-B849AFA51A84}">
      <dsp:nvSpPr>
        <dsp:cNvPr id="0" name=""/>
        <dsp:cNvSpPr/>
      </dsp:nvSpPr>
      <dsp:spPr>
        <a:xfrm>
          <a:off x="0" y="0"/>
          <a:ext cx="1008112" cy="1008112"/>
        </a:xfrm>
        <a:prstGeom prst="pie">
          <a:avLst>
            <a:gd name="adj1" fmla="val 5400000"/>
            <a:gd name="adj2" fmla="val 1620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39D72E-063C-4558-B5F0-59BA2337D2FF}">
      <dsp:nvSpPr>
        <dsp:cNvPr id="0" name=""/>
        <dsp:cNvSpPr/>
      </dsp:nvSpPr>
      <dsp:spPr>
        <a:xfrm>
          <a:off x="504056" y="0"/>
          <a:ext cx="7596336" cy="1008112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n>
                <a:solidFill>
                  <a:srgbClr val="FFFF00"/>
                </a:solidFill>
              </a:ln>
              <a:solidFill>
                <a:schemeClr val="accent3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rPr>
            <a:t>Разлози због којих се светим миром помазују одређени дијелови тијела су сљедећи</a:t>
          </a:r>
          <a:r>
            <a:rPr lang="ru-RU" sz="2500" b="1" kern="1200" dirty="0" smtClean="0">
              <a:solidFill>
                <a:schemeClr val="accent3"/>
              </a:solidFill>
            </a:rPr>
            <a:t>:</a:t>
          </a:r>
          <a:endParaRPr lang="sr-Cyrl-RS" sz="2500" b="1" kern="1200" dirty="0">
            <a:solidFill>
              <a:schemeClr val="accent3"/>
            </a:solidFill>
          </a:endParaRPr>
        </a:p>
      </dsp:txBody>
      <dsp:txXfrm>
        <a:off x="504056" y="0"/>
        <a:ext cx="7596336" cy="1008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заглавље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33981-68AF-4FB4-B200-EA062A27258D}" type="datetimeFigureOut">
              <a:rPr lang="sr-Cyrl-RS" smtClean="0"/>
              <a:t>10.5.2011</a:t>
            </a:fld>
            <a:endParaRPr lang="sr-Cyrl-RS"/>
          </a:p>
        </p:txBody>
      </p:sp>
      <p:sp>
        <p:nvSpPr>
          <p:cNvPr id="4" name="Чувар места за слику на слајду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RS"/>
          </a:p>
        </p:txBody>
      </p:sp>
      <p:sp>
        <p:nvSpPr>
          <p:cNvPr id="5" name="Чувар места за напомене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7CAA5-2030-4C3B-9DF9-400309A8CA7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29451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CAA5-2030-4C3B-9DF9-400309A8CA79}" type="slidenum">
              <a:rPr lang="sr-Cyrl-RS" smtClean="0"/>
              <a:t>1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107571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86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6" name="Picture 94" descr="D:\My Documents\My Webs\soniacoleman\PowerPoint Templates\Templates11\Rainbow\rainbow_ti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133600"/>
            <a:ext cx="6096000" cy="187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pPr lvl="0"/>
            <a:r>
              <a:rPr lang="sr-Cyrl-CS" noProof="0" smtClean="0"/>
              <a:t>Кликните и уредите наслов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219700"/>
            <a:ext cx="6705600" cy="9525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r-Cyrl-CS" noProof="0" smtClean="0"/>
              <a:t>Кликните и уредите стил поднаслова мастера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CBF0C-5363-41DF-B1C2-731DF405AB7E}" type="datetimeFigureOut">
              <a:rPr lang="sr-Cyrl-RS" smtClean="0"/>
              <a:pPr>
                <a:defRPr/>
              </a:pPr>
              <a:t>5/10/2011</a:t>
            </a:fld>
            <a:endParaRPr lang="sr-Cyrl-R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42FC4-EEB0-4269-B3FE-F5D2270204B3}" type="slidenum">
              <a:rPr lang="sr-Cyrl-RS" smtClean="0"/>
              <a:pPr>
                <a:defRPr/>
              </a:pPr>
              <a:t>‹#›</a:t>
            </a:fld>
            <a:endParaRPr lang="sr-Cyrl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B7472-AE66-43A9-A922-7EAD2D90525E}" type="datetimeFigureOut">
              <a:rPr lang="sr-Cyrl-RS" smtClean="0"/>
              <a:pPr>
                <a:defRPr/>
              </a:pPr>
              <a:t>5/10/2011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90B51-731A-4668-A7BD-7EBAAA1114DA}" type="slidenum">
              <a:rPr lang="sr-Cyrl-RS" smtClean="0"/>
              <a:pPr>
                <a:defRPr/>
              </a:pPr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915210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E24CC-0F27-4155-82D0-49A49B4C2FF1}" type="datetimeFigureOut">
              <a:rPr lang="sr-Cyrl-RS" smtClean="0"/>
              <a:pPr>
                <a:defRPr/>
              </a:pPr>
              <a:t>5/10/2011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69954-22F3-4046-8B0A-DB992A250961}" type="slidenum">
              <a:rPr lang="sr-Cyrl-RS" smtClean="0"/>
              <a:pPr>
                <a:defRPr/>
              </a:pPr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590193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1143000" y="2286000"/>
            <a:ext cx="35814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876800" y="2286000"/>
            <a:ext cx="35814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F8714-0E88-43BE-9227-E33313AD417F}" type="datetimeFigureOut">
              <a:rPr lang="sr-Cyrl-RS" smtClean="0"/>
              <a:pPr>
                <a:defRPr/>
              </a:pPr>
              <a:t>5/10/2011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94902-2880-469B-B7C1-6A7050E2A332}" type="slidenum">
              <a:rPr lang="sr-Cyrl-RS" smtClean="0"/>
              <a:pPr>
                <a:defRPr/>
              </a:pPr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973333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43D62-377D-4F8B-89F8-A104BFDEB54A}" type="datetimeFigureOut">
              <a:rPr lang="sr-Cyrl-RS" smtClean="0"/>
              <a:pPr>
                <a:defRPr/>
              </a:pPr>
              <a:t>5/10/2011</a:t>
            </a:fld>
            <a:endParaRPr lang="sr-Cyrl-R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6A14B-A545-4C75-8436-26126974D878}" type="slidenum">
              <a:rPr lang="sr-Cyrl-RS" smtClean="0"/>
              <a:pPr>
                <a:defRPr/>
              </a:pPr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589650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02EE0-9A36-4CD3-98AD-954192CB0450}" type="datetimeFigureOut">
              <a:rPr lang="sr-Cyrl-RS" smtClean="0"/>
              <a:pPr>
                <a:defRPr/>
              </a:pPr>
              <a:t>5/10/2011</a:t>
            </a:fld>
            <a:endParaRPr lang="sr-Cyrl-R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C01AC-E29E-484F-91B7-20A800E8EE1E}" type="slidenum">
              <a:rPr lang="sr-Cyrl-RS" smtClean="0"/>
              <a:pPr>
                <a:defRPr/>
              </a:pPr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392273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8FE0E-4FBB-4863-8DAA-8A8EF096ACF4}" type="datetimeFigureOut">
              <a:rPr lang="sr-Cyrl-RS" smtClean="0"/>
              <a:pPr>
                <a:defRPr/>
              </a:pPr>
              <a:t>5/10/2011</a:t>
            </a:fld>
            <a:endParaRPr lang="sr-Cyrl-R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88779-F4F0-4B0F-93D4-2E3ED862684C}" type="slidenum">
              <a:rPr lang="sr-Cyrl-RS" smtClean="0"/>
              <a:pPr>
                <a:defRPr/>
              </a:pPr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602452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05A8B-241F-469F-9F20-2E4CAAD4E7DB}" type="datetimeFigureOut">
              <a:rPr lang="sr-Cyrl-RS" smtClean="0"/>
              <a:pPr>
                <a:defRPr/>
              </a:pPr>
              <a:t>5/10/2011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3119C-13ED-42FE-9F7F-A93675ABA5B2}" type="slidenum">
              <a:rPr lang="sr-Cyrl-RS" smtClean="0"/>
              <a:pPr>
                <a:defRPr/>
              </a:pPr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432362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 smtClean="0"/>
              <a:t>Кликните на икону да бисте додали слику</a:t>
            </a:r>
            <a:endParaRPr lang="sr-Cyrl-R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F8826-48D1-467D-BD7F-CD6B548EEA55}" type="datetimeFigureOut">
              <a:rPr lang="sr-Cyrl-RS" smtClean="0"/>
              <a:pPr>
                <a:defRPr/>
              </a:pPr>
              <a:t>5/10/2011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4832E-B0F5-4F59-9FE9-FC4D3C8C6622}" type="slidenum">
              <a:rPr lang="sr-Cyrl-RS" smtClean="0"/>
              <a:pPr>
                <a:defRPr/>
              </a:pPr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079155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85558-722B-448A-A1DA-2AAFD6F7C22A}" type="datetimeFigureOut">
              <a:rPr lang="sr-Cyrl-RS" smtClean="0"/>
              <a:pPr>
                <a:defRPr/>
              </a:pPr>
              <a:t>5/10/2011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9E8FD-5D69-4BA3-BEDA-12FF9BA0C708}" type="slidenum">
              <a:rPr lang="sr-Cyrl-RS" smtClean="0"/>
              <a:pPr>
                <a:defRPr/>
              </a:pPr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73956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1828800" cy="5334000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533400"/>
            <a:ext cx="5334000" cy="5334000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A45C6-6F28-455E-98F6-B6A7520E8CCD}" type="datetimeFigureOut">
              <a:rPr lang="sr-Cyrl-RS" smtClean="0"/>
              <a:pPr>
                <a:defRPr/>
              </a:pPr>
              <a:t>5/10/2011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34226-9D07-44C5-BDAB-B6F363C960A3}" type="slidenum">
              <a:rPr lang="sr-Cyrl-RS" smtClean="0"/>
              <a:pPr>
                <a:defRPr/>
              </a:pPr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293678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533400"/>
            <a:ext cx="731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smtClean="0"/>
              <a:t>Кликните и уредите наслов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286000"/>
            <a:ext cx="7315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98513" y="6248400"/>
            <a:ext cx="1792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01E8589-DC48-4E11-8A41-54D9FD38AEF9}" type="datetime1">
              <a:rPr lang="en-US"/>
              <a:pPr/>
              <a:t>5/10/2011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94063" y="6248400"/>
            <a:ext cx="2725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5913" y="6248400"/>
            <a:ext cx="1792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E92DB1-811E-4963-8569-03A7CBD683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4" name="FormatShape" descr="\\Catalpa\standdsk\Mirrors\Ofc97Adm\Clipart\Photos\SPORTS\SKIING.JPG" hidden="1"/>
          <p:cNvSpPr>
            <a:spLocks noChangeArrowheads="1"/>
          </p:cNvSpPr>
          <p:nvPr/>
        </p:nvSpPr>
        <p:spPr bwMode="auto">
          <a:xfrm>
            <a:off x="-1265238" y="1701800"/>
            <a:ext cx="1112838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4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1619672" y="2276872"/>
            <a:ext cx="5976664" cy="1936482"/>
          </a:xfrm>
        </p:spPr>
        <p:txBody>
          <a:bodyPr/>
          <a:lstStyle/>
          <a:p>
            <a:r>
              <a:rPr lang="sr-Cyrl-RS" sz="4800" b="1" dirty="0" smtClean="0"/>
              <a:t>СВЕТА ТАЈНА </a:t>
            </a:r>
            <a:br>
              <a:rPr lang="sr-Cyrl-RS" sz="4800" b="1" dirty="0" smtClean="0"/>
            </a:br>
            <a:r>
              <a:rPr lang="sr-Cyrl-RS" sz="4800" b="1" dirty="0" smtClean="0"/>
              <a:t>МИРОПОМАЗАЊА</a:t>
            </a:r>
            <a:endParaRPr lang="sr-Cyrl-RS" sz="4800" b="1" dirty="0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251520" y="5219700"/>
            <a:ext cx="9145016" cy="1377652"/>
          </a:xfrm>
        </p:spPr>
        <p:txBody>
          <a:bodyPr/>
          <a:lstStyle/>
          <a:p>
            <a:r>
              <a:rPr lang="sr-Cyrl-RS" b="1" dirty="0" smtClean="0">
                <a:solidFill>
                  <a:srgbClr val="0070C0"/>
                </a:solidFill>
              </a:rPr>
              <a:t>Припремио: </a:t>
            </a:r>
            <a:r>
              <a:rPr lang="sr-Cyrl-RS" b="1" dirty="0" err="1" smtClean="0">
                <a:solidFill>
                  <a:srgbClr val="0070C0"/>
                </a:solidFill>
              </a:rPr>
              <a:t>вјероучитељ</a:t>
            </a:r>
            <a:r>
              <a:rPr lang="sr-Cyrl-RS" b="1" dirty="0" smtClean="0">
                <a:solidFill>
                  <a:srgbClr val="0070C0"/>
                </a:solidFill>
              </a:rPr>
              <a:t>  Драган Ђурић</a:t>
            </a:r>
          </a:p>
          <a:p>
            <a:r>
              <a:rPr lang="sr-Latn-BA" b="1" dirty="0" err="1" smtClean="0">
                <a:solidFill>
                  <a:srgbClr val="0070C0"/>
                </a:solidFill>
                <a:latin typeface="Adobe Caslon Pro" pitchFamily="18" charset="0"/>
              </a:rPr>
              <a:t>www.vjeronauka.weebly.com</a:t>
            </a:r>
            <a:endParaRPr lang="sr-Cyrl-RS" b="1" dirty="0">
              <a:solidFill>
                <a:srgbClr val="0070C0"/>
              </a:solidFill>
            </a:endParaRPr>
          </a:p>
        </p:txBody>
      </p:sp>
      <p:sp>
        <p:nvSpPr>
          <p:cNvPr id="5" name="Правоугаоник 4"/>
          <p:cNvSpPr/>
          <p:nvPr/>
        </p:nvSpPr>
        <p:spPr>
          <a:xfrm>
            <a:off x="6228184" y="260648"/>
            <a:ext cx="2764047" cy="1569660"/>
          </a:xfrm>
          <a:prstGeom prst="rect">
            <a:avLst/>
          </a:prstGeom>
          <a:scene3d>
            <a:camera prst="perspectiveBelow"/>
            <a:lightRig rig="threePt" dir="t"/>
          </a:scene3d>
        </p:spPr>
        <p:txBody>
          <a:bodyPr wrap="square">
            <a:prstTxWarp prst="textButton">
              <a:avLst/>
            </a:prstTxWarp>
            <a:spAutoFit/>
          </a:bodyPr>
          <a:lstStyle/>
          <a:p>
            <a:pPr lvl="0" algn="ctr"/>
            <a:r>
              <a:rPr lang="sr-Latn-BA" sz="4800" b="1" dirty="0" smtClean="0">
                <a:ln w="17780" cmpd="sng">
                  <a:solidFill>
                    <a:srgbClr val="B2B2B2">
                      <a:tint val="3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B2B2B2">
                        <a:tint val="63000"/>
                        <a:sat val="105000"/>
                      </a:srgbClr>
                    </a:gs>
                    <a:gs pos="90000">
                      <a:srgbClr val="B2B2B2">
                        <a:shade val="50000"/>
                        <a:satMod val="100000"/>
                      </a:srgb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4. </a:t>
            </a:r>
            <a:r>
              <a:rPr lang="sr-Cyrl-RS" sz="4800" b="1" dirty="0" smtClean="0">
                <a:ln w="17780" cmpd="sng">
                  <a:solidFill>
                    <a:srgbClr val="B2B2B2">
                      <a:tint val="3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B2B2B2">
                        <a:tint val="63000"/>
                        <a:sat val="105000"/>
                      </a:srgbClr>
                    </a:gs>
                    <a:gs pos="90000">
                      <a:srgbClr val="B2B2B2">
                        <a:shade val="50000"/>
                        <a:satMod val="100000"/>
                      </a:srgb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разред</a:t>
            </a:r>
            <a:endParaRPr lang="sr-Cyrl-CS" sz="4800" b="1" dirty="0">
              <a:ln w="17780" cmpd="sng">
                <a:solidFill>
                  <a:srgbClr val="B2B2B2">
                    <a:tint val="3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B2B2B2">
                      <a:tint val="63000"/>
                      <a:sat val="105000"/>
                    </a:srgbClr>
                  </a:gs>
                  <a:gs pos="90000">
                    <a:srgbClr val="B2B2B2">
                      <a:shade val="50000"/>
                      <a:satMod val="100000"/>
                    </a:srgb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54016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50"/>
                            </p:stCondLst>
                            <p:childTnLst>
                              <p:par>
                                <p:cTn id="11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950"/>
                            </p:stCondLst>
                            <p:childTnLst>
                              <p:par>
                                <p:cTn id="18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чић са линијом 1 (трака за истицање) 1"/>
          <p:cNvSpPr/>
          <p:nvPr/>
        </p:nvSpPr>
        <p:spPr>
          <a:xfrm>
            <a:off x="1547664" y="1124744"/>
            <a:ext cx="3168352" cy="5112568"/>
          </a:xfrm>
          <a:prstGeom prst="accentCallout1">
            <a:avLst/>
          </a:prstGeom>
          <a:solidFill>
            <a:srgbClr val="F22E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rgbClr val="FFFF00"/>
                </a:solidFill>
              </a:rPr>
              <a:t>ОВА СВЕТА ТАЈНА ЈЕ КОД ПРАВОСЛАВНИХ ХРИШЋАНА СПОЈЕНА СА СВЕТОМ ТАЈНОМ  КРШТЕЊА И ВРШИ СЕ ОДМАХ ПОСЛИЈЕ  ЊЕ</a:t>
            </a:r>
            <a:endParaRPr lang="sr-Cyrl-RS" sz="2400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16832"/>
            <a:ext cx="3901312" cy="3823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авоугаоник 2"/>
          <p:cNvSpPr/>
          <p:nvPr/>
        </p:nvSpPr>
        <p:spPr>
          <a:xfrm>
            <a:off x="-57533" y="204323"/>
            <a:ext cx="8942127" cy="76944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sr-Cyrl-CS" sz="4400" b="1" cap="all" spc="0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НЕПОНОВЉИВА СВЕТА ТАЈНА</a:t>
            </a:r>
            <a:endParaRPr lang="sr-Cyrl-CS" sz="4400" b="1" cap="all" spc="0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Слик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820" y="973764"/>
            <a:ext cx="912524" cy="91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6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1808973" y="332656"/>
            <a:ext cx="5995552" cy="923330"/>
          </a:xfrm>
          <a:prstGeom prst="rect">
            <a:avLst/>
          </a:prstGeom>
          <a:solidFill>
            <a:srgbClr val="00B05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КАКО СЕ ВРШИ?</a:t>
            </a:r>
            <a:endParaRPr lang="sr-Cyrl-C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лоча 2"/>
          <p:cNvSpPr/>
          <p:nvPr/>
        </p:nvSpPr>
        <p:spPr>
          <a:xfrm>
            <a:off x="0" y="1412776"/>
            <a:ext cx="4824536" cy="5256584"/>
          </a:xfrm>
          <a:prstGeom prst="plaqu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Свештеник помазује светим миром главне дијелове тијела: чело, очи, ноздрве, уста, уши, прса, рамена, руке и ноге, изговарајући формулу: Печат дара Духа светог, коју кум потврђује Нека тако буде</a:t>
            </a:r>
            <a:r>
              <a:rPr lang="ru-RU" sz="2400" dirty="0" smtClean="0"/>
              <a:t>.</a:t>
            </a:r>
            <a:endParaRPr lang="sr-Cyrl-RS" sz="2400" dirty="0"/>
          </a:p>
        </p:txBody>
      </p:sp>
      <p:pic>
        <p:nvPicPr>
          <p:cNvPr id="4" name="Слик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549" y="2420888"/>
            <a:ext cx="4770107" cy="357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99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1062574" y="32406"/>
            <a:ext cx="8080033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ШТА ЈЕ СВЕТО МИРО?</a:t>
            </a:r>
            <a:endParaRPr lang="sr-Cyrl-C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лачић 2"/>
          <p:cNvSpPr/>
          <p:nvPr/>
        </p:nvSpPr>
        <p:spPr>
          <a:xfrm>
            <a:off x="1" y="1844824"/>
            <a:ext cx="9142606" cy="5013176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СВЕТО МИРО ЈЕ ПОСЕБНО ПРИПРЕМЉЕНА МАТЕРИЈА. Број ствари потребних за кување св. Мира је 31. То су: чисто маслиново уље, бијело вино, чиста изворска вода, разне миришљаве смоле (бијели тамјан, измирна и др.), цвијеће, траве и коријења (босиљак, цвијет од ружа итд) и мириси (разни балзами, уља: ружино, кедрово, циметово, рузмариново, лавандулово и др.). </a:t>
            </a:r>
            <a:endParaRPr lang="sr-Cyrl-R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47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-0.12101 -7.40741E-7 L 0.25 -7.40741E-7 L 0.25 0.25 L -0.12101 0.25 L -0.12101 -7.40741E-7 Z " pathEditMode="relative" rAng="0" ptsTypes="FFFFF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1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1062041" y="260648"/>
            <a:ext cx="7855099" cy="92333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КАДА СЕ ПРИПРЕМА</a:t>
            </a:r>
            <a:r>
              <a:rPr lang="sr-Cyrl-C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sr-Cyrl-C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Конзерва 2"/>
          <p:cNvSpPr/>
          <p:nvPr/>
        </p:nvSpPr>
        <p:spPr>
          <a:xfrm>
            <a:off x="1055942" y="1484784"/>
            <a:ext cx="3516058" cy="5256584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Кување св. мира је почиње на Велики понедјељак изјутра послије пређеосвећене литургије </a:t>
            </a:r>
            <a:endParaRPr lang="sr-Cyrl-RS" sz="3200" b="1" dirty="0">
              <a:solidFill>
                <a:srgbClr val="002060"/>
              </a:solidFill>
            </a:endParaRPr>
          </a:p>
        </p:txBody>
      </p:sp>
      <p:sp>
        <p:nvSpPr>
          <p:cNvPr id="4" name="Конзерва 3"/>
          <p:cNvSpPr/>
          <p:nvPr/>
        </p:nvSpPr>
        <p:spPr>
          <a:xfrm>
            <a:off x="4788024" y="1700808"/>
            <a:ext cx="3888432" cy="504056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accent3"/>
                </a:solidFill>
              </a:rPr>
              <a:t>НА ВЕЛИКИ ЧЕТВРТАК  ТОКОМ ЛИТУРГИЈЕ ОСВЕЋУЈЕ ГА НАШ ПАТРИЈАРХ, А ПОТОМ СЕ РАЗДЈЕЉУЈЕ СВЕШТЕНИЦИМА</a:t>
            </a:r>
            <a:endParaRPr lang="sr-Cyrl-RS" sz="28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1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900"/>
                            </p:stCondLst>
                            <p:childTnLst>
                              <p:par>
                                <p:cTn id="9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" dur="1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1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1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Хоризонтални пергамент 1"/>
          <p:cNvSpPr/>
          <p:nvPr/>
        </p:nvSpPr>
        <p:spPr>
          <a:xfrm>
            <a:off x="1300468" y="881336"/>
            <a:ext cx="7231971" cy="5976664"/>
          </a:xfrm>
          <a:prstGeom prst="horizontalScroll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Оно што за тјелесно напредовање новорођенчета представља мајчино млијеко, то за духовно напредовање новокрштеној души, као духовном новорођенчету, представља миропомазање. </a:t>
            </a:r>
            <a:endParaRPr lang="sr-Cyrl-RS" sz="3200" b="1" dirty="0">
              <a:solidFill>
                <a:srgbClr val="FFFF00"/>
              </a:solidFill>
            </a:endParaRPr>
          </a:p>
        </p:txBody>
      </p:sp>
      <p:sp>
        <p:nvSpPr>
          <p:cNvPr id="3" name="Правоугаоник 2"/>
          <p:cNvSpPr/>
          <p:nvPr/>
        </p:nvSpPr>
        <p:spPr>
          <a:xfrm>
            <a:off x="446321" y="32406"/>
            <a:ext cx="8395375" cy="769441"/>
          </a:xfrm>
          <a:prstGeom prst="rect">
            <a:avLst/>
          </a:prstGeom>
          <a:solidFill>
            <a:srgbClr val="FFC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4400" b="1" cap="all" spc="0" dirty="0" smtClean="0">
                <a:ln w="9000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ВАЖНОСТ МИРОПОМАЗАЊА</a:t>
            </a:r>
            <a:endParaRPr lang="sr-Cyrl-CS" sz="4400" b="1" cap="all" spc="0" dirty="0">
              <a:ln w="9000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497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јаграм 2"/>
          <p:cNvGraphicFramePr/>
          <p:nvPr>
            <p:extLst>
              <p:ext uri="{D42A27DB-BD31-4B8C-83A1-F6EECF244321}">
                <p14:modId xmlns:p14="http://schemas.microsoft.com/office/powerpoint/2010/main" val="541560648"/>
              </p:ext>
            </p:extLst>
          </p:nvPr>
        </p:nvGraphicFramePr>
        <p:xfrm>
          <a:off x="1043608" y="260648"/>
          <a:ext cx="8100392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авоугаони облачић заобљених углова 3"/>
          <p:cNvSpPr/>
          <p:nvPr/>
        </p:nvSpPr>
        <p:spPr>
          <a:xfrm>
            <a:off x="0" y="1412776"/>
            <a:ext cx="9144000" cy="4824536"/>
          </a:xfrm>
          <a:prstGeom prst="wedgeRoundRect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/>
                </a:solidFill>
              </a:rPr>
              <a:t>Чело се освећује - Да се освети разум и да размишља о Богу и Његовом закону.</a:t>
            </a:r>
          </a:p>
          <a:p>
            <a:pPr algn="ctr"/>
            <a:r>
              <a:rPr lang="ru-RU" sz="2000" b="1" dirty="0" smtClean="0">
                <a:solidFill>
                  <a:schemeClr val="accent3"/>
                </a:solidFill>
              </a:rPr>
              <a:t>Груди - Да се освети срце и да љуби Бога.</a:t>
            </a:r>
          </a:p>
          <a:p>
            <a:pPr algn="ctr"/>
            <a:r>
              <a:rPr lang="ru-RU" sz="2000" b="1" dirty="0" smtClean="0">
                <a:solidFill>
                  <a:schemeClr val="accent3"/>
                </a:solidFill>
              </a:rPr>
              <a:t>Очи - Да се освете и да виде добро у сваком створењу.</a:t>
            </a:r>
          </a:p>
          <a:p>
            <a:pPr algn="ctr"/>
            <a:r>
              <a:rPr lang="ru-RU" sz="2000" b="1" dirty="0" smtClean="0">
                <a:solidFill>
                  <a:schemeClr val="accent3"/>
                </a:solidFill>
              </a:rPr>
              <a:t>Уши - Да се освете и да слушају ријечи Божје.</a:t>
            </a:r>
          </a:p>
          <a:p>
            <a:pPr algn="ctr"/>
            <a:r>
              <a:rPr lang="ru-RU" sz="2000" b="1" dirty="0" smtClean="0">
                <a:solidFill>
                  <a:schemeClr val="accent3"/>
                </a:solidFill>
              </a:rPr>
              <a:t>Образи - Да се освете и изражавају радост због учињеног добра и стида због гријеха.</a:t>
            </a:r>
          </a:p>
          <a:p>
            <a:pPr algn="ctr"/>
            <a:r>
              <a:rPr lang="ru-RU" sz="2000" b="1" dirty="0" smtClean="0">
                <a:solidFill>
                  <a:schemeClr val="accent3"/>
                </a:solidFill>
              </a:rPr>
              <a:t>Уста - Да се освете с циљем да могу славити Господа Бога и да увијек говоре истину и добро.</a:t>
            </a:r>
          </a:p>
          <a:p>
            <a:pPr algn="ctr"/>
            <a:r>
              <a:rPr lang="ru-RU" sz="2000" b="1" dirty="0" smtClean="0">
                <a:solidFill>
                  <a:schemeClr val="accent3"/>
                </a:solidFill>
              </a:rPr>
              <a:t>Руке - Да се освете да </a:t>
            </a:r>
            <a:r>
              <a:rPr lang="ru-RU" sz="2000" b="1" smtClean="0">
                <a:solidFill>
                  <a:schemeClr val="accent3"/>
                </a:solidFill>
              </a:rPr>
              <a:t>би увијек </a:t>
            </a:r>
            <a:r>
              <a:rPr lang="ru-RU" sz="2000" b="1" dirty="0" smtClean="0">
                <a:solidFill>
                  <a:schemeClr val="accent3"/>
                </a:solidFill>
              </a:rPr>
              <a:t>чиниле добра и племенита дјела пред Богом.</a:t>
            </a:r>
          </a:p>
          <a:p>
            <a:pPr algn="ctr"/>
            <a:r>
              <a:rPr lang="ru-RU" sz="2000" b="1" dirty="0" smtClean="0">
                <a:solidFill>
                  <a:schemeClr val="accent3"/>
                </a:solidFill>
              </a:rPr>
              <a:t>Ноге - Да се освете и да би ишле правим хришћанским путем који води у Царство Божје.</a:t>
            </a:r>
          </a:p>
          <a:p>
            <a:pPr algn="ctr"/>
            <a:endParaRPr lang="ru-RU" sz="2000" b="1" dirty="0" smtClean="0">
              <a:solidFill>
                <a:schemeClr val="accent3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3"/>
                </a:solidFill>
              </a:rPr>
              <a:t>Укратко - Да се освети цио човек, и душа и тијело, да буде свет као што је Бог свет.</a:t>
            </a:r>
            <a:endParaRPr lang="sr-Cyrl-RS" sz="20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75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graphicEl>
                                              <a:dgm id="{8D4B63E5-068F-4473-B1DB-B849AFA51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graphicEl>
                                              <a:dgm id="{8D4B63E5-068F-4473-B1DB-B849AFA51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graphicEl>
                                              <a:dgm id="{8D4B63E5-068F-4473-B1DB-B849AFA51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graphicEl>
                                              <a:dgm id="{8D4B63E5-068F-4473-B1DB-B849AFA51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3">
                                            <p:graphicEl>
                                              <a:dgm id="{0239D72E-063C-4558-B5F0-59BA2337D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graphicEl>
                                              <a:dgm id="{0239D72E-063C-4558-B5F0-59BA2337D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graphicEl>
                                              <a:dgm id="{0239D72E-063C-4558-B5F0-59BA2337D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graphicEl>
                                              <a:dgm id="{0239D72E-063C-4558-B5F0-59BA2337D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200"/>
                            </p:stCondLst>
                            <p:childTnLst>
                              <p:par>
                                <p:cTn id="28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700"/>
                            </p:stCondLst>
                            <p:childTnLst>
                              <p:par>
                                <p:cTn id="34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9600"/>
                            </p:stCondLst>
                            <p:childTnLst>
                              <p:par>
                                <p:cTn id="40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4100"/>
                            </p:stCondLst>
                            <p:childTnLst>
                              <p:par>
                                <p:cTn id="46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9600"/>
                            </p:stCondLst>
                            <p:childTnLst>
                              <p:par>
                                <p:cTn id="52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900"/>
                            </p:stCondLst>
                            <p:childTnLst>
                              <p:par>
                                <p:cTn id="58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1400"/>
                            </p:stCondLst>
                            <p:childTnLst>
                              <p:par>
                                <p:cTn id="64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7300"/>
                            </p:stCondLst>
                            <p:childTnLst>
                              <p:par>
                                <p:cTn id="70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/>
        </p:bldSub>
      </p:bldGraphic>
      <p:bldP spid="4" grpId="0" build="p" animBg="1" advAuto="500"/>
    </p:bldLst>
  </p:timing>
</p:sld>
</file>

<file path=ppt/theme/theme1.xml><?xml version="1.0" encoding="utf-8"?>
<a:theme xmlns:a="http://schemas.openxmlformats.org/drawingml/2006/main" name="Customer_and_Partner_Experienc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куп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Rainbow">
  <a:themeElements>
    <a:clrScheme name="Office тема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Office тем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тема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plavi</Template>
  <TotalTime>271</TotalTime>
  <Words>374</Words>
  <Application>Microsoft Office PowerPoint</Application>
  <PresentationFormat>Пројекција на екрану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Наслови слајдова</vt:lpstr>
      </vt:variant>
      <vt:variant>
        <vt:i4>7</vt:i4>
      </vt:variant>
    </vt:vector>
  </HeadingPairs>
  <TitlesOfParts>
    <vt:vector size="10" baseType="lpstr">
      <vt:lpstr>Customer_and_Partner_Experience_Segoe</vt:lpstr>
      <vt:lpstr>White with Courier font for code slides</vt:lpstr>
      <vt:lpstr>Rainbow</vt:lpstr>
      <vt:lpstr>СВЕТА ТАЈНА  МИРОПОМАЗАЊА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СВЕТА ТАЈНА  МИРОПОМАЗАЊА</dc:title>
  <dc:creator>user;Драган Ђурић</dc:creator>
  <cp:lastModifiedBy>user</cp:lastModifiedBy>
  <cp:revision>23</cp:revision>
  <dcterms:created xsi:type="dcterms:W3CDTF">2011-05-10T14:18:56Z</dcterms:created>
  <dcterms:modified xsi:type="dcterms:W3CDTF">2011-05-10T18:50:27Z</dcterms:modified>
</cp:coreProperties>
</file>