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F13714-D022-4CBC-A9B6-DB2E26E53084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2F5364-AC40-4AA7-B1A5-36468AE5E06E}">
      <dgm:prSet custT="1"/>
      <dgm:spPr/>
      <dgm:t>
        <a:bodyPr/>
        <a:lstStyle/>
        <a:p>
          <a:pPr rtl="0"/>
          <a:r>
            <a:rPr lang="sr-Cyrl-CS" sz="2000" dirty="0" smtClean="0"/>
            <a:t>С</a:t>
          </a:r>
          <a:r>
            <a:rPr lang="hr-HR" sz="2000" dirty="0" smtClean="0"/>
            <a:t>ваки његов д</a:t>
          </a:r>
          <a:r>
            <a:rPr lang="sr-Cyrl-CS" sz="2000" dirty="0" smtClean="0"/>
            <a:t>и</a:t>
          </a:r>
          <a:r>
            <a:rPr lang="hr-HR" sz="2000" dirty="0" smtClean="0"/>
            <a:t>о има одређено си</a:t>
          </a:r>
          <a:r>
            <a:rPr lang="sr-Cyrl-CS" sz="2000" dirty="0" smtClean="0"/>
            <a:t>мв</a:t>
          </a:r>
          <a:r>
            <a:rPr lang="hr-HR" sz="2000" dirty="0" smtClean="0"/>
            <a:t>оличко значење</a:t>
          </a:r>
          <a:r>
            <a:rPr lang="sr-Cyrl-CS" sz="1200" dirty="0" smtClean="0"/>
            <a:t>.</a:t>
          </a:r>
          <a:r>
            <a:rPr lang="hr-HR" sz="1200" dirty="0" smtClean="0"/>
            <a:t> </a:t>
          </a:r>
          <a:endParaRPr lang="en-US" sz="1200" dirty="0"/>
        </a:p>
      </dgm:t>
    </dgm:pt>
    <dgm:pt modelId="{BCC61525-0C76-4C09-B0F1-ED07E05CBBF3}" type="parTrans" cxnId="{4336C2D8-E979-43F8-8016-C8E075BB0814}">
      <dgm:prSet/>
      <dgm:spPr/>
      <dgm:t>
        <a:bodyPr/>
        <a:lstStyle/>
        <a:p>
          <a:endParaRPr lang="en-US"/>
        </a:p>
      </dgm:t>
    </dgm:pt>
    <dgm:pt modelId="{CB1A5203-BB48-4DE5-9E43-D926B50713BE}" type="sibTrans" cxnId="{4336C2D8-E979-43F8-8016-C8E075BB0814}">
      <dgm:prSet/>
      <dgm:spPr/>
      <dgm:t>
        <a:bodyPr/>
        <a:lstStyle/>
        <a:p>
          <a:endParaRPr lang="en-US"/>
        </a:p>
      </dgm:t>
    </dgm:pt>
    <dgm:pt modelId="{A130A174-7B6D-424D-9660-2B59D4CAD0F1}" type="pres">
      <dgm:prSet presAssocID="{73F13714-D022-4CBC-A9B6-DB2E26E5308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BA25EB4-441C-44CC-AE85-9D892B3B3233}" type="pres">
      <dgm:prSet presAssocID="{292F5364-AC40-4AA7-B1A5-36468AE5E06E}" presName="horFlow" presStyleCnt="0"/>
      <dgm:spPr/>
    </dgm:pt>
    <dgm:pt modelId="{89A235CC-BF57-4171-ABD4-C65C40F83C79}" type="pres">
      <dgm:prSet presAssocID="{292F5364-AC40-4AA7-B1A5-36468AE5E06E}" presName="bigChev" presStyleLbl="node1" presStyleIdx="0" presStyleCnt="1" custLinFactY="73913" custLinFactNeighborX="-21304" custLinFactNeighborY="100000"/>
      <dgm:spPr/>
      <dgm:t>
        <a:bodyPr/>
        <a:lstStyle/>
        <a:p>
          <a:endParaRPr lang="en-US"/>
        </a:p>
      </dgm:t>
    </dgm:pt>
  </dgm:ptLst>
  <dgm:cxnLst>
    <dgm:cxn modelId="{814E85DB-DCF9-48CE-8140-A80B61A05833}" type="presOf" srcId="{73F13714-D022-4CBC-A9B6-DB2E26E53084}" destId="{A130A174-7B6D-424D-9660-2B59D4CAD0F1}" srcOrd="0" destOrd="0" presId="urn:microsoft.com/office/officeart/2005/8/layout/lProcess3"/>
    <dgm:cxn modelId="{4336C2D8-E979-43F8-8016-C8E075BB0814}" srcId="{73F13714-D022-4CBC-A9B6-DB2E26E53084}" destId="{292F5364-AC40-4AA7-B1A5-36468AE5E06E}" srcOrd="0" destOrd="0" parTransId="{BCC61525-0C76-4C09-B0F1-ED07E05CBBF3}" sibTransId="{CB1A5203-BB48-4DE5-9E43-D926B50713BE}"/>
    <dgm:cxn modelId="{C33F7697-9167-4584-83D8-FF14BBB86F10}" type="presOf" srcId="{292F5364-AC40-4AA7-B1A5-36468AE5E06E}" destId="{89A235CC-BF57-4171-ABD4-C65C40F83C79}" srcOrd="0" destOrd="0" presId="urn:microsoft.com/office/officeart/2005/8/layout/lProcess3"/>
    <dgm:cxn modelId="{7B25BAD2-63E3-4EF9-B17B-64517C1F9FB9}" type="presParOf" srcId="{A130A174-7B6D-424D-9660-2B59D4CAD0F1}" destId="{4BA25EB4-441C-44CC-AE85-9D892B3B3233}" srcOrd="0" destOrd="0" presId="urn:microsoft.com/office/officeart/2005/8/layout/lProcess3"/>
    <dgm:cxn modelId="{973F08C8-EFA9-4CC2-BD96-32B56C6E319E}" type="presParOf" srcId="{4BA25EB4-441C-44CC-AE85-9D892B3B3233}" destId="{89A235CC-BF57-4171-ABD4-C65C40F83C7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DBC2B0-6C63-45F5-97E1-DCA3B20031C1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7247671A-766A-47D5-A2F6-526BFEDEC6FF}">
      <dgm:prSet phldrT="[Text]" custT="1"/>
      <dgm:spPr/>
      <dgm:t>
        <a:bodyPr/>
        <a:lstStyle/>
        <a:p>
          <a:pPr algn="just"/>
          <a:r>
            <a:rPr lang="hr-HR" sz="2400" b="1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rPr>
            <a:t>Православни храм је здање које се д</a:t>
          </a:r>
          <a:r>
            <a:rPr lang="sr-Cyrl-CS" sz="2400" b="1" dirty="0" smtClean="0">
              <a:solidFill>
                <a:schemeClr val="accent2">
                  <a:lumMod val="75000"/>
                </a:schemeClr>
              </a:solidFill>
            </a:rPr>
            <a:t>иј</a:t>
          </a:r>
          <a:r>
            <a:rPr lang="hr-HR" sz="2400" b="1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rPr>
            <a:t>ели на следеће д</a:t>
          </a:r>
          <a:r>
            <a:rPr lang="sr-Cyrl-CS" sz="2400" b="1" dirty="0" smtClean="0">
              <a:solidFill>
                <a:schemeClr val="accent2">
                  <a:lumMod val="75000"/>
                </a:schemeClr>
              </a:solidFill>
            </a:rPr>
            <a:t>ј</a:t>
          </a:r>
          <a:r>
            <a:rPr lang="hr-HR" sz="2400" b="1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rPr>
            <a:t>елове:</a:t>
          </a:r>
          <a:r>
            <a:rPr lang="hr-HR" sz="2000" b="1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rPr>
            <a:t> </a:t>
          </a:r>
          <a:endParaRPr lang="en-US" sz="2000" b="1" dirty="0">
            <a:solidFill>
              <a:schemeClr val="accent2">
                <a:lumMod val="75000"/>
              </a:schemeClr>
            </a:solidFill>
          </a:endParaRPr>
        </a:p>
      </dgm:t>
    </dgm:pt>
    <dgm:pt modelId="{9B87455B-D460-433C-BA29-71E8F82CBE94}" type="parTrans" cxnId="{15BF2A50-8A0B-4328-8763-318EABFECEBA}">
      <dgm:prSet/>
      <dgm:spPr/>
      <dgm:t>
        <a:bodyPr/>
        <a:lstStyle/>
        <a:p>
          <a:endParaRPr lang="en-US"/>
        </a:p>
      </dgm:t>
    </dgm:pt>
    <dgm:pt modelId="{4683B0DC-227C-422B-A5E7-535DB97DEC43}" type="sibTrans" cxnId="{15BF2A50-8A0B-4328-8763-318EABFECEBA}">
      <dgm:prSet/>
      <dgm:spPr/>
      <dgm:t>
        <a:bodyPr/>
        <a:lstStyle/>
        <a:p>
          <a:endParaRPr lang="en-US"/>
        </a:p>
      </dgm:t>
    </dgm:pt>
    <dgm:pt modelId="{1BDA1E56-1841-4B59-A24C-B8642CC61D01}" type="pres">
      <dgm:prSet presAssocID="{27DBC2B0-6C63-45F5-97E1-DCA3B20031C1}" presName="Name0" presStyleCnt="0">
        <dgm:presLayoutVars>
          <dgm:dir/>
          <dgm:animLvl val="lvl"/>
          <dgm:resizeHandles val="exact"/>
        </dgm:presLayoutVars>
      </dgm:prSet>
      <dgm:spPr/>
    </dgm:pt>
    <dgm:pt modelId="{4A66E24D-9D7D-40B5-A5F8-2F484A035963}" type="pres">
      <dgm:prSet presAssocID="{27DBC2B0-6C63-45F5-97E1-DCA3B20031C1}" presName="dummy" presStyleCnt="0"/>
      <dgm:spPr/>
    </dgm:pt>
    <dgm:pt modelId="{479AF83F-3661-4884-BECD-DB05865DB92C}" type="pres">
      <dgm:prSet presAssocID="{27DBC2B0-6C63-45F5-97E1-DCA3B20031C1}" presName="linH" presStyleCnt="0"/>
      <dgm:spPr/>
    </dgm:pt>
    <dgm:pt modelId="{CF60B2EE-A051-447F-8D22-0AC4D6E09563}" type="pres">
      <dgm:prSet presAssocID="{27DBC2B0-6C63-45F5-97E1-DCA3B20031C1}" presName="padding1" presStyleCnt="0"/>
      <dgm:spPr/>
    </dgm:pt>
    <dgm:pt modelId="{CFC474A5-EEF7-4A4B-AC26-BCD181E04849}" type="pres">
      <dgm:prSet presAssocID="{7247671A-766A-47D5-A2F6-526BFEDEC6FF}" presName="linV" presStyleCnt="0"/>
      <dgm:spPr/>
    </dgm:pt>
    <dgm:pt modelId="{B0082A33-9674-455F-AD0A-8B52DCE939C2}" type="pres">
      <dgm:prSet presAssocID="{7247671A-766A-47D5-A2F6-526BFEDEC6FF}" presName="spVertical1" presStyleCnt="0"/>
      <dgm:spPr/>
    </dgm:pt>
    <dgm:pt modelId="{1E74D31C-509E-400E-AC4F-3C0F84767536}" type="pres">
      <dgm:prSet presAssocID="{7247671A-766A-47D5-A2F6-526BFEDEC6FF}" presName="parTx" presStyleLbl="revTx" presStyleIdx="0" presStyleCnt="1" custScaleX="159327" custScaleY="98274" custLinFactNeighborX="-11813" custLinFactNeighborY="77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781574-E10E-424D-BAA1-E756147A6163}" type="pres">
      <dgm:prSet presAssocID="{7247671A-766A-47D5-A2F6-526BFEDEC6FF}" presName="spVertical2" presStyleCnt="0"/>
      <dgm:spPr/>
    </dgm:pt>
    <dgm:pt modelId="{64AD8C2E-36E3-406B-8960-3A3A23121989}" type="pres">
      <dgm:prSet presAssocID="{7247671A-766A-47D5-A2F6-526BFEDEC6FF}" presName="spVertical3" presStyleCnt="0"/>
      <dgm:spPr/>
    </dgm:pt>
    <dgm:pt modelId="{37B89159-F10D-406A-BB80-BC9DCC14EDC7}" type="pres">
      <dgm:prSet presAssocID="{27DBC2B0-6C63-45F5-97E1-DCA3B20031C1}" presName="padding2" presStyleCnt="0"/>
      <dgm:spPr/>
    </dgm:pt>
    <dgm:pt modelId="{D54733BA-2892-44BA-8152-CBB58725C8D0}" type="pres">
      <dgm:prSet presAssocID="{27DBC2B0-6C63-45F5-97E1-DCA3B20031C1}" presName="negArrow" presStyleCnt="0"/>
      <dgm:spPr/>
    </dgm:pt>
    <dgm:pt modelId="{957EC2F2-F229-4B2C-9D0E-C08C1C5F60FE}" type="pres">
      <dgm:prSet presAssocID="{27DBC2B0-6C63-45F5-97E1-DCA3B20031C1}" presName="backgroundArrow" presStyleLbl="node1" presStyleIdx="0" presStyleCnt="1"/>
      <dgm:spPr/>
    </dgm:pt>
  </dgm:ptLst>
  <dgm:cxnLst>
    <dgm:cxn modelId="{6B8BA232-B048-4305-B3D9-0D64B8A54E5D}" type="presOf" srcId="{27DBC2B0-6C63-45F5-97E1-DCA3B20031C1}" destId="{1BDA1E56-1841-4B59-A24C-B8642CC61D01}" srcOrd="0" destOrd="0" presId="urn:microsoft.com/office/officeart/2005/8/layout/hProcess3"/>
    <dgm:cxn modelId="{15BF2A50-8A0B-4328-8763-318EABFECEBA}" srcId="{27DBC2B0-6C63-45F5-97E1-DCA3B20031C1}" destId="{7247671A-766A-47D5-A2F6-526BFEDEC6FF}" srcOrd="0" destOrd="0" parTransId="{9B87455B-D460-433C-BA29-71E8F82CBE94}" sibTransId="{4683B0DC-227C-422B-A5E7-535DB97DEC43}"/>
    <dgm:cxn modelId="{DD410B28-2740-48AD-B8F5-42AFED81D798}" type="presOf" srcId="{7247671A-766A-47D5-A2F6-526BFEDEC6FF}" destId="{1E74D31C-509E-400E-AC4F-3C0F84767536}" srcOrd="0" destOrd="0" presId="urn:microsoft.com/office/officeart/2005/8/layout/hProcess3"/>
    <dgm:cxn modelId="{203AADC2-E66C-4D45-B706-A50399D904B6}" type="presParOf" srcId="{1BDA1E56-1841-4B59-A24C-B8642CC61D01}" destId="{4A66E24D-9D7D-40B5-A5F8-2F484A035963}" srcOrd="0" destOrd="0" presId="urn:microsoft.com/office/officeart/2005/8/layout/hProcess3"/>
    <dgm:cxn modelId="{5F9DA7E5-36B1-41EE-8544-A98D95A44794}" type="presParOf" srcId="{1BDA1E56-1841-4B59-A24C-B8642CC61D01}" destId="{479AF83F-3661-4884-BECD-DB05865DB92C}" srcOrd="1" destOrd="0" presId="urn:microsoft.com/office/officeart/2005/8/layout/hProcess3"/>
    <dgm:cxn modelId="{2FF811BE-915D-4A97-A9FE-50CB5155DFFC}" type="presParOf" srcId="{479AF83F-3661-4884-BECD-DB05865DB92C}" destId="{CF60B2EE-A051-447F-8D22-0AC4D6E09563}" srcOrd="0" destOrd="0" presId="urn:microsoft.com/office/officeart/2005/8/layout/hProcess3"/>
    <dgm:cxn modelId="{9C87C769-59B2-4E66-BC04-8E05893FE6DC}" type="presParOf" srcId="{479AF83F-3661-4884-BECD-DB05865DB92C}" destId="{CFC474A5-EEF7-4A4B-AC26-BCD181E04849}" srcOrd="1" destOrd="0" presId="urn:microsoft.com/office/officeart/2005/8/layout/hProcess3"/>
    <dgm:cxn modelId="{0572551B-5999-442A-BAE1-745F7343F6F7}" type="presParOf" srcId="{CFC474A5-EEF7-4A4B-AC26-BCD181E04849}" destId="{B0082A33-9674-455F-AD0A-8B52DCE939C2}" srcOrd="0" destOrd="0" presId="urn:microsoft.com/office/officeart/2005/8/layout/hProcess3"/>
    <dgm:cxn modelId="{C91011EE-976D-47FD-A2F0-1B297D8AEBFD}" type="presParOf" srcId="{CFC474A5-EEF7-4A4B-AC26-BCD181E04849}" destId="{1E74D31C-509E-400E-AC4F-3C0F84767536}" srcOrd="1" destOrd="0" presId="urn:microsoft.com/office/officeart/2005/8/layout/hProcess3"/>
    <dgm:cxn modelId="{D1C4653F-0D3A-45C1-A37C-177BA9107A41}" type="presParOf" srcId="{CFC474A5-EEF7-4A4B-AC26-BCD181E04849}" destId="{14781574-E10E-424D-BAA1-E756147A6163}" srcOrd="2" destOrd="0" presId="urn:microsoft.com/office/officeart/2005/8/layout/hProcess3"/>
    <dgm:cxn modelId="{91C2F813-E09F-426A-B63B-F19F09B907FF}" type="presParOf" srcId="{CFC474A5-EEF7-4A4B-AC26-BCD181E04849}" destId="{64AD8C2E-36E3-406B-8960-3A3A23121989}" srcOrd="3" destOrd="0" presId="urn:microsoft.com/office/officeart/2005/8/layout/hProcess3"/>
    <dgm:cxn modelId="{59BBEDBA-63C3-4F95-B636-793554FA65B6}" type="presParOf" srcId="{479AF83F-3661-4884-BECD-DB05865DB92C}" destId="{37B89159-F10D-406A-BB80-BC9DCC14EDC7}" srcOrd="2" destOrd="0" presId="urn:microsoft.com/office/officeart/2005/8/layout/hProcess3"/>
    <dgm:cxn modelId="{C3AC46D4-F09D-4ACC-A76B-48557FE301D0}" type="presParOf" srcId="{479AF83F-3661-4884-BECD-DB05865DB92C}" destId="{D54733BA-2892-44BA-8152-CBB58725C8D0}" srcOrd="3" destOrd="0" presId="urn:microsoft.com/office/officeart/2005/8/layout/hProcess3"/>
    <dgm:cxn modelId="{0B054236-2F1E-450A-9A4F-E9C3669A62AB}" type="presParOf" srcId="{479AF83F-3661-4884-BECD-DB05865DB92C}" destId="{957EC2F2-F229-4B2C-9D0E-C08C1C5F60F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235CC-BF57-4171-ABD4-C65C40F83C79}">
      <dsp:nvSpPr>
        <dsp:cNvPr id="0" name=""/>
        <dsp:cNvSpPr/>
      </dsp:nvSpPr>
      <dsp:spPr>
        <a:xfrm>
          <a:off x="0" y="1696"/>
          <a:ext cx="4377258" cy="175090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С</a:t>
          </a:r>
          <a:r>
            <a:rPr lang="hr-HR" sz="2000" kern="1200" dirty="0" smtClean="0"/>
            <a:t>ваки његов д</a:t>
          </a:r>
          <a:r>
            <a:rPr lang="sr-Cyrl-CS" sz="2000" kern="1200" dirty="0" smtClean="0"/>
            <a:t>и</a:t>
          </a:r>
          <a:r>
            <a:rPr lang="hr-HR" sz="2000" kern="1200" dirty="0" smtClean="0"/>
            <a:t>о има одређено си</a:t>
          </a:r>
          <a:r>
            <a:rPr lang="sr-Cyrl-CS" sz="2000" kern="1200" dirty="0" smtClean="0"/>
            <a:t>мв</a:t>
          </a:r>
          <a:r>
            <a:rPr lang="hr-HR" sz="2000" kern="1200" dirty="0" smtClean="0"/>
            <a:t>оличко значење</a:t>
          </a:r>
          <a:r>
            <a:rPr lang="sr-Cyrl-CS" sz="1200" kern="1200" dirty="0" smtClean="0"/>
            <a:t>.</a:t>
          </a:r>
          <a:r>
            <a:rPr lang="hr-HR" sz="1200" kern="1200" dirty="0" smtClean="0"/>
            <a:t> </a:t>
          </a:r>
          <a:endParaRPr lang="en-US" sz="1200" kern="1200" dirty="0"/>
        </a:p>
      </dsp:txBody>
      <dsp:txXfrm>
        <a:off x="875452" y="1696"/>
        <a:ext cx="2626355" cy="17509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EC2F2-F229-4B2C-9D0E-C08C1C5F60FE}">
      <dsp:nvSpPr>
        <dsp:cNvPr id="0" name=""/>
        <dsp:cNvSpPr/>
      </dsp:nvSpPr>
      <dsp:spPr>
        <a:xfrm>
          <a:off x="0" y="33299"/>
          <a:ext cx="3962400" cy="2448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74D31C-509E-400E-AC4F-3C0F84767536}">
      <dsp:nvSpPr>
        <dsp:cNvPr id="0" name=""/>
        <dsp:cNvSpPr/>
      </dsp:nvSpPr>
      <dsp:spPr>
        <a:xfrm>
          <a:off x="76199" y="692638"/>
          <a:ext cx="3249064" cy="1202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3840" rIns="0" bIns="2438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kern="1200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rPr>
            <a:t>Православни храм је здање које се д</a:t>
          </a:r>
          <a:r>
            <a:rPr lang="sr-Cyrl-CS" sz="2400" b="1" kern="1200" dirty="0" smtClean="0">
              <a:solidFill>
                <a:schemeClr val="accent2">
                  <a:lumMod val="75000"/>
                </a:schemeClr>
              </a:solidFill>
            </a:rPr>
            <a:t>иј</a:t>
          </a:r>
          <a:r>
            <a:rPr lang="hr-HR" sz="2400" b="1" kern="1200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rPr>
            <a:t>ели на следеће д</a:t>
          </a:r>
          <a:r>
            <a:rPr lang="sr-Cyrl-CS" sz="2400" b="1" kern="1200" dirty="0" smtClean="0">
              <a:solidFill>
                <a:schemeClr val="accent2">
                  <a:lumMod val="75000"/>
                </a:schemeClr>
              </a:solidFill>
            </a:rPr>
            <a:t>ј</a:t>
          </a:r>
          <a:r>
            <a:rPr lang="hr-HR" sz="2400" b="1" kern="1200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rPr>
            <a:t>елове:</a:t>
          </a:r>
          <a:r>
            <a:rPr lang="hr-HR" sz="2000" b="1" kern="1200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rPr>
            <a:t> </a:t>
          </a:r>
          <a:endParaRPr lang="en-US" sz="20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76199" y="692638"/>
        <a:ext cx="3249064" cy="1202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2B55C2-7DFA-4973-9ECC-BEDD0F691E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20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Book Antiqu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Book Antiqua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Book Antiqua" pitchFamily="18" charset="0"/>
              </a:defRPr>
            </a:lvl1pPr>
          </a:lstStyle>
          <a:p>
            <a:fld id="{0478B245-7395-4847-AC27-68FEB33E93B4}" type="datetime1">
              <a:rPr lang="en-US"/>
              <a:pPr/>
              <a:t>10/14/2011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Book Antiqua" pitchFamily="18" charset="0"/>
              </a:defRPr>
            </a:lvl1pPr>
          </a:lstStyle>
          <a:p>
            <a:r>
              <a:rPr lang="en-US"/>
              <a:t>copyright 2006 BrainyBetty.com and our licensors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Book Antiqua" pitchFamily="18" charset="0"/>
              </a:defRPr>
            </a:lvl1pPr>
          </a:lstStyle>
          <a:p>
            <a:fld id="{D77D5415-3977-4480-BB0E-159ACD0CA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6F3690-CC12-45C2-87B8-5DB444076E37}" type="datetime1">
              <a:rPr lang="en-US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and our licensors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036F4-0CA0-4039-B960-CFDE613BE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CD8774-467D-45B7-BEC1-422BDD3ED554}" type="datetime1">
              <a:rPr lang="en-US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and our licensors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B1F35-45BD-4442-B351-49296E2B5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D543EC-12A9-4C25-9562-9BDDB0E5A3D7}" type="datetime1">
              <a:rPr lang="en-US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and our licensors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8891F-39EA-42CF-926B-7DA3081A7B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B29AB4-B4E9-4515-97D3-6179E96A661B}" type="datetime1">
              <a:rPr lang="en-US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and our licensors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A764B-579E-40E1-9D4F-1B93C8725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5A66AF-5AA4-423B-8E46-022F8EB2A4C4}" type="datetime1">
              <a:rPr lang="en-US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and our licensors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52287-4441-48CE-B0DD-59891528E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7885FC-4B25-470F-B054-3D2425110B33}" type="datetime1">
              <a:rPr lang="en-US"/>
              <a:pPr/>
              <a:t>10/14/2011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and our licensors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DE08C-CAE9-402E-B58C-E7C8EDE96B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919E15-CE30-45AF-A08F-D1D102436D11}" type="datetime1">
              <a:rPr lang="en-US"/>
              <a:pPr/>
              <a:t>10/14/2011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and our licensors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AC222-47DB-4F58-9E13-96910BB76E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865E6D-54F2-41FA-991F-DB4CCDBFD436}" type="datetime1">
              <a:rPr lang="en-US"/>
              <a:pPr/>
              <a:t>10/14/2011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and our licensors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00BFC-6999-4A32-BFF9-349BCE42A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2F76A1-5355-442B-B1A7-7626E9777E54}" type="datetime1">
              <a:rPr lang="en-US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and our licensors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72885-CFB1-44FF-B88C-989BFD7FC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868EDD-D5DE-4D17-A5E5-FC5E8F4E56DE}" type="datetime1">
              <a:rPr lang="en-US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BrainyBetty.com and our licensors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894B9-EA15-41FB-877C-C04FB676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4DEEEA8C-1EA5-46F5-AA3D-8023B48C76BC}" type="datetime1">
              <a:rPr lang="en-US"/>
              <a:pPr/>
              <a:t>10/14/2011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copyright 2006 BrainyBetty.com and our licensors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7367439-F62E-412E-8509-83ADFEAD94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3505200"/>
            <a:ext cx="4419600" cy="12954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sz="6000" b="1" dirty="0" smtClean="0">
                <a:solidFill>
                  <a:schemeClr val="accent2">
                    <a:lumMod val="50000"/>
                  </a:schemeClr>
                </a:solidFill>
              </a:rPr>
              <a:t>ХРАМ</a:t>
            </a:r>
            <a:endParaRPr lang="en-US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"/>
            <a:ext cx="6019800" cy="17526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sz="4400" b="1" dirty="0" smtClean="0">
                <a:solidFill>
                  <a:schemeClr val="accent1">
                    <a:lumMod val="10000"/>
                  </a:schemeClr>
                </a:solidFill>
              </a:rPr>
              <a:t>ПРАВОСЛАВНА ВЈЕРОНАУКА</a:t>
            </a:r>
            <a:endParaRPr lang="en-US" sz="44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2209800"/>
            <a:ext cx="22860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CS" sz="2400" dirty="0" smtClean="0"/>
              <a:t>5 РАЗРЕД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410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chemeClr val="bg1"/>
                </a:solidFill>
              </a:rPr>
              <a:t>Вјероучитељ:    Ранко Ковач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allAtOnce" animBg="1"/>
      <p:bldP spid="4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91F-39EA-42CF-926B-7DA3081A7B4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1981200"/>
            <a:ext cx="7239000" cy="1384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r-Cyrl-C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Је</a:t>
            </a:r>
            <a:r>
              <a:rPr lang="hr-H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 дрвена, камена, зидана</a:t>
            </a:r>
            <a:r>
              <a:rPr lang="sr-Cyrl-C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 преграда</a:t>
            </a:r>
            <a:r>
              <a:rPr lang="hr-H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 украшена иконама која д</a:t>
            </a:r>
            <a:r>
              <a:rPr lang="sr-Cyrl-C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иј</a:t>
            </a:r>
            <a:r>
              <a:rPr lang="hr-H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ели наос</a:t>
            </a:r>
            <a:r>
              <a:rPr lang="sr-Cyrl-C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(лађу)</a:t>
            </a:r>
            <a:r>
              <a:rPr lang="hr-H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 цркве од олтарског простора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33400"/>
            <a:ext cx="72390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r-H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ИКОНОСТАС (грч: </a:t>
            </a:r>
            <a:r>
              <a:rPr lang="hr-HR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εικονοστάσιο</a:t>
            </a:r>
            <a:r>
              <a:rPr lang="hr-H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: </a:t>
            </a:r>
            <a:r>
              <a:rPr lang="hr-HR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είκών</a:t>
            </a:r>
            <a:r>
              <a:rPr lang="hr-H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 - слика и </a:t>
            </a:r>
            <a:r>
              <a:rPr lang="hr-HR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στάσις</a:t>
            </a:r>
            <a:r>
              <a:rPr lang="hr-H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 - положај)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3581400"/>
            <a:ext cx="3200400" cy="304698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r-Cyrl-CS" sz="3200" dirty="0" smtClean="0">
                <a:cs typeface="Times New Roman" pitchFamily="18" charset="0"/>
              </a:rPr>
              <a:t>С</a:t>
            </a:r>
            <a:r>
              <a:rPr lang="hr-HR" sz="3200" dirty="0" smtClean="0">
                <a:cs typeface="Times New Roman" pitchFamily="18" charset="0"/>
              </a:rPr>
              <a:t>им</a:t>
            </a:r>
            <a:r>
              <a:rPr lang="sr-Cyrl-CS" sz="3200" dirty="0" smtClean="0"/>
              <a:t>в</a:t>
            </a:r>
            <a:r>
              <a:rPr lang="hr-HR" sz="3200" dirty="0" smtClean="0">
                <a:cs typeface="Times New Roman" pitchFamily="18" charset="0"/>
              </a:rPr>
              <a:t>олич</a:t>
            </a:r>
            <a:r>
              <a:rPr lang="sr-Cyrl-CS" sz="3200" dirty="0" smtClean="0">
                <a:cs typeface="Times New Roman" pitchFamily="18" charset="0"/>
              </a:rPr>
              <a:t>ки</a:t>
            </a:r>
            <a:r>
              <a:rPr lang="hr-HR" sz="3200" dirty="0" smtClean="0">
                <a:cs typeface="Times New Roman" pitchFamily="18" charset="0"/>
              </a:rPr>
              <a:t> </a:t>
            </a:r>
            <a:r>
              <a:rPr lang="sr-Cyrl-CS" sz="3200" dirty="0" smtClean="0">
                <a:cs typeface="Times New Roman" pitchFamily="18" charset="0"/>
              </a:rPr>
              <a:t>представља</a:t>
            </a:r>
            <a:r>
              <a:rPr lang="hr-HR" sz="3200" dirty="0" smtClean="0">
                <a:cs typeface="Times New Roman" pitchFamily="18" charset="0"/>
              </a:rPr>
              <a:t> границу између два д</a:t>
            </a:r>
            <a:r>
              <a:rPr lang="sr-Cyrl-CS" sz="3200" dirty="0" smtClean="0"/>
              <a:t>иј</a:t>
            </a:r>
            <a:r>
              <a:rPr lang="hr-HR" sz="3200" dirty="0" smtClean="0">
                <a:cs typeface="Times New Roman" pitchFamily="18" charset="0"/>
              </a:rPr>
              <a:t>ела нед</a:t>
            </a:r>
            <a:r>
              <a:rPr lang="sr-Cyrl-CS" sz="3200" dirty="0" smtClean="0"/>
              <a:t>ј</a:t>
            </a:r>
            <a:r>
              <a:rPr lang="hr-HR" sz="3200" dirty="0" smtClean="0">
                <a:cs typeface="Times New Roman" pitchFamily="18" charset="0"/>
              </a:rPr>
              <a:t>ељиве Цркве</a:t>
            </a:r>
            <a:r>
              <a:rPr lang="sr-Cyrl-CS" sz="3200" dirty="0" smtClean="0">
                <a:cs typeface="Times New Roman" pitchFamily="18" charset="0"/>
              </a:rPr>
              <a:t>:</a:t>
            </a:r>
            <a:endParaRPr lang="en-US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733800" y="3962400"/>
            <a:ext cx="1676400" cy="9906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91200" y="5562600"/>
            <a:ext cx="25146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CS" sz="2400" dirty="0" smtClean="0"/>
              <a:t>ВИДЉИВЕ (ЗЕМАЉСКЕ)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3505200"/>
            <a:ext cx="32766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CS" sz="2400" dirty="0" smtClean="0"/>
              <a:t>НЕВИДЉИВЕ (НЕБЕСКЕ)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733800" y="4953000"/>
            <a:ext cx="1981200" cy="914400"/>
          </a:xfrm>
          <a:prstGeom prst="straightConnector1">
            <a:avLst/>
          </a:prstGeom>
          <a:ln>
            <a:tailEnd type="arrow"/>
          </a:ln>
          <a:scene3d>
            <a:camera prst="isometricOffAxis1Right"/>
            <a:lightRig rig="threePt" dir="t"/>
          </a:scene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91F-39EA-42CF-926B-7DA3081A7B45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7" descr="C:\Documents and Settings\Ranko\My Documents\nasi manastiri\Ikonosta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332" y="685800"/>
            <a:ext cx="8417668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91F-39EA-42CF-926B-7DA3081A7B4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0" y="381000"/>
            <a:ext cx="3818098" cy="535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3200" b="1" dirty="0" smtClean="0">
                <a:solidFill>
                  <a:schemeClr val="bg2">
                    <a:lumMod val="50000"/>
                  </a:schemeClr>
                </a:solidFill>
              </a:rPr>
              <a:t>Лађа (наос) цркве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2819400" cy="2677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sr-Cyrl-CS" sz="2800" dirty="0" smtClean="0"/>
              <a:t>Лађа је средишњи дио цркве који се налази између олтара и припрате.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876800" y="1524000"/>
            <a:ext cx="3962400" cy="1815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sr-Cyrl-CS" sz="2800" b="1" dirty="0" smtClean="0">
                <a:solidFill>
                  <a:schemeClr val="bg2">
                    <a:lumMod val="50000"/>
                  </a:schemeClr>
                </a:solidFill>
              </a:rPr>
              <a:t>У лађи цркве стоје вјерници, са десне стране мушкарци, а са лијеве жене. 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Ranko\My Documents\crkva\ladj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89795"/>
            <a:ext cx="7955045" cy="5958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13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4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91F-39EA-42CF-926B-7DA3081A7B4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457200"/>
            <a:ext cx="459356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sr-Cyrl-CS" sz="3600" b="1" dirty="0" smtClean="0"/>
              <a:t>Припрата (нартекс)</a:t>
            </a:r>
          </a:p>
        </p:txBody>
      </p:sp>
      <p:sp>
        <p:nvSpPr>
          <p:cNvPr id="8" name="Rectangle 7"/>
          <p:cNvSpPr/>
          <p:nvPr/>
        </p:nvSpPr>
        <p:spPr>
          <a:xfrm>
            <a:off x="2057400" y="1600200"/>
            <a:ext cx="61722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sr-Cyrl-CS" sz="3200" b="1" dirty="0" smtClean="0"/>
              <a:t>Припрата </a:t>
            </a:r>
            <a:r>
              <a:rPr lang="sr-Cyrl-CS" sz="3200" dirty="0" smtClean="0"/>
              <a:t>(понекад и препрата или паперта), је западни улазни дио православне цркве који је од остатка цркве одвојен зидом и вратима. </a:t>
            </a:r>
            <a:endParaRPr lang="en-US" sz="3200" dirty="0"/>
          </a:p>
        </p:txBody>
      </p:sp>
      <p:pic>
        <p:nvPicPr>
          <p:cNvPr id="9" name="Picture 5" descr="C:\Documents and Settings\Ranko\My Documents\nasi manastiri\Pravoslavni.hram.jpg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>
            <a:off x="484031" y="381000"/>
            <a:ext cx="7745569" cy="6096000"/>
          </a:xfrm>
          <a:prstGeom prst="rect">
            <a:avLst/>
          </a:prstGeom>
          <a:noFill/>
          <a:ln w="12700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7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91F-39EA-42CF-926B-7DA3081A7B4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752600"/>
            <a:ext cx="1757401" cy="2209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676400" y="228600"/>
            <a:ext cx="5334000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sr-Cyrl-CS" sz="2800" b="1" dirty="0" smtClean="0"/>
              <a:t>Пресјек припрате</a:t>
            </a:r>
          </a:p>
          <a:p>
            <a:pPr algn="ctr">
              <a:buFontTx/>
              <a:buNone/>
            </a:pPr>
            <a:r>
              <a:rPr lang="sr-Cyrl-CS" sz="2800" b="1" dirty="0" smtClean="0">
                <a:solidFill>
                  <a:srgbClr val="FF0000"/>
                </a:solidFill>
              </a:rPr>
              <a:t>(означена црвеном бојом)</a:t>
            </a:r>
            <a:endParaRPr lang="hr-HR" sz="2800" dirty="0" smtClean="0"/>
          </a:p>
        </p:txBody>
      </p:sp>
      <p:pic>
        <p:nvPicPr>
          <p:cNvPr id="9" name="Picture 6" descr="C:\Documents and Settings\Ranko\My Documents\nasi manastiri\priprata hrama presjek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685800" y="1371600"/>
            <a:ext cx="6265572" cy="52335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91F-39EA-42CF-926B-7DA3081A7B4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304800"/>
            <a:ext cx="70104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CS" sz="5400" dirty="0" smtClean="0"/>
              <a:t>ХВАЛА НА ПАЖЊИ</a:t>
            </a:r>
            <a:endParaRPr lang="en-US" sz="5400" dirty="0"/>
          </a:p>
        </p:txBody>
      </p:sp>
      <p:pic>
        <p:nvPicPr>
          <p:cNvPr id="2050" name="Picture 2" descr="C:\Documents and Settings\Ranko\My Documents\crkva\hiland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279" y="1517650"/>
            <a:ext cx="7180521" cy="5003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5F45-9515-4BD3-88A8-423484661BC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457200"/>
            <a:ext cx="31242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hr-HR" sz="2000" b="1" dirty="0" smtClean="0">
                <a:solidFill>
                  <a:schemeClr val="accent1">
                    <a:lumMod val="10000"/>
                  </a:schemeClr>
                </a:solidFill>
                <a:cs typeface="Times New Roman" pitchFamily="18" charset="0"/>
              </a:rPr>
              <a:t>ХРАМ</a:t>
            </a:r>
            <a:r>
              <a:rPr lang="hr-HR" sz="2000" dirty="0" smtClean="0">
                <a:solidFill>
                  <a:schemeClr val="accent1">
                    <a:lumMod val="10000"/>
                  </a:schemeClr>
                </a:solidFill>
                <a:cs typeface="Times New Roman" pitchFamily="18" charset="0"/>
              </a:rPr>
              <a:t> </a:t>
            </a:r>
            <a:r>
              <a:rPr lang="hr-HR" sz="2000" b="1" dirty="0" smtClean="0">
                <a:solidFill>
                  <a:schemeClr val="accent1">
                    <a:lumMod val="10000"/>
                  </a:schemeClr>
                </a:solidFill>
                <a:cs typeface="Times New Roman" pitchFamily="18" charset="0"/>
              </a:rPr>
              <a:t>(грч: </a:t>
            </a:r>
            <a:r>
              <a:rPr lang="hr-HR" sz="2000" b="1" i="1" dirty="0" smtClean="0">
                <a:solidFill>
                  <a:schemeClr val="accent1">
                    <a:lumMod val="10000"/>
                  </a:schemeClr>
                </a:solidFill>
                <a:cs typeface="Times New Roman" pitchFamily="18" charset="0"/>
              </a:rPr>
              <a:t>ναός</a:t>
            </a:r>
            <a:r>
              <a:rPr lang="hr-HR" sz="2000" b="1" dirty="0" smtClean="0">
                <a:solidFill>
                  <a:schemeClr val="accent1">
                    <a:lumMod val="10000"/>
                  </a:schemeClr>
                </a:solidFill>
                <a:cs typeface="Times New Roman" pitchFamily="18" charset="0"/>
              </a:rPr>
              <a:t>)</a:t>
            </a:r>
            <a:r>
              <a:rPr lang="en-US" sz="2000" dirty="0" smtClean="0">
                <a:solidFill>
                  <a:schemeClr val="accent1">
                    <a:lumMod val="10000"/>
                  </a:schemeClr>
                </a:solidFill>
                <a:cs typeface="Times New Roman" pitchFamily="18" charset="0"/>
              </a:rPr>
              <a:t>, </a:t>
            </a:r>
            <a:r>
              <a:rPr lang="sr-Cyrl-CS" sz="2000" dirty="0" smtClean="0">
                <a:solidFill>
                  <a:schemeClr val="accent1">
                    <a:lumMod val="10000"/>
                  </a:schemeClr>
                </a:solidFill>
              </a:rPr>
              <a:t>је</a:t>
            </a:r>
            <a:r>
              <a:rPr lang="hr-HR" sz="2000" dirty="0" smtClean="0">
                <a:solidFill>
                  <a:schemeClr val="accent1">
                    <a:lumMod val="10000"/>
                  </a:schemeClr>
                </a:solidFill>
                <a:cs typeface="Times New Roman" pitchFamily="18" charset="0"/>
              </a:rPr>
              <a:t> грађевина подигнута за богослужбене потребе Цркве</a:t>
            </a:r>
            <a:r>
              <a:rPr lang="sr-Cyrl-CS" sz="2000" dirty="0" smtClean="0">
                <a:solidFill>
                  <a:schemeClr val="accent1">
                    <a:lumMod val="10000"/>
                  </a:schemeClr>
                </a:solidFill>
              </a:rPr>
              <a:t>.</a:t>
            </a:r>
            <a:endParaRPr lang="en-US" sz="2000" dirty="0">
              <a:solidFill>
                <a:schemeClr val="accent1">
                  <a:lumMod val="10000"/>
                </a:schemeClr>
              </a:solidFill>
            </a:endParaRPr>
          </a:p>
        </p:txBody>
      </p:sp>
      <p:pic>
        <p:nvPicPr>
          <p:cNvPr id="1027" name="Picture 3" descr="C:\Documents and Settings\Ranko\My Documents\crkva\hram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04800"/>
            <a:ext cx="2906643" cy="2133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191000" y="3505200"/>
            <a:ext cx="4572000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/>
            <a:r>
              <a:rPr lang="sr-Cyrl-C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То је</a:t>
            </a:r>
            <a:r>
              <a:rPr lang="hr-H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богомоља са значењем предукуса Царства Божијег; кућа молитве и окупљања в</a:t>
            </a:r>
            <a:r>
              <a:rPr lang="sr-Cyrl-C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ј</a:t>
            </a:r>
            <a:r>
              <a:rPr lang="hr-H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ерних (саборност)</a:t>
            </a:r>
            <a:r>
              <a:rPr lang="sr-Cyrl-C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hr-H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м</a:t>
            </a:r>
            <a:r>
              <a:rPr lang="sr-Cyrl-C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ј</a:t>
            </a:r>
            <a:r>
              <a:rPr lang="hr-H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есто обитавања Бога</a:t>
            </a:r>
            <a:r>
              <a:rPr lang="sr-Cyrl-C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hr-H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дом Господњи.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590800"/>
            <a:ext cx="343746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Scale>
                                      <p:cBhvr>
                                        <p:cTn id="20" dur="3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91F-39EA-42CF-926B-7DA3081A7B45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0" name="Diagram 9"/>
          <p:cNvGraphicFramePr/>
          <p:nvPr/>
        </p:nvGraphicFramePr>
        <p:xfrm>
          <a:off x="0" y="4724400"/>
          <a:ext cx="4495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Diagram 16"/>
          <p:cNvGraphicFramePr/>
          <p:nvPr/>
        </p:nvGraphicFramePr>
        <p:xfrm>
          <a:off x="0" y="0"/>
          <a:ext cx="39624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4267200" y="1828800"/>
            <a:ext cx="3200400" cy="678960"/>
            <a:chOff x="228600" y="1066798"/>
            <a:chExt cx="3200400" cy="678960"/>
          </a:xfrm>
        </p:grpSpPr>
        <p:sp>
          <p:nvSpPr>
            <p:cNvPr id="20" name="Rounded Rectangle 19"/>
            <p:cNvSpPr/>
            <p:nvPr/>
          </p:nvSpPr>
          <p:spPr>
            <a:xfrm>
              <a:off x="228600" y="1066798"/>
              <a:ext cx="3200400" cy="6789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261744" y="1099942"/>
              <a:ext cx="3134112" cy="6126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68" tIns="0" rIns="120968" bIns="0" numCol="1" spcCol="1270" anchor="ctr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CS" sz="2300" kern="1200" dirty="0" smtClean="0">
                  <a:solidFill>
                    <a:schemeClr val="accent2">
                      <a:lumMod val="75000"/>
                    </a:schemeClr>
                  </a:solidFill>
                </a:rPr>
                <a:t>2. Наос (лађа, брод)</a:t>
              </a:r>
              <a:endParaRPr lang="en-US" sz="2300" kern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267200" y="2667000"/>
            <a:ext cx="3200400" cy="762000"/>
            <a:chOff x="228600" y="1605800"/>
            <a:chExt cx="3200400" cy="1033200"/>
          </a:xfrm>
        </p:grpSpPr>
        <p:sp>
          <p:nvSpPr>
            <p:cNvPr id="23" name="Rounded Rectangle 22"/>
            <p:cNvSpPr/>
            <p:nvPr/>
          </p:nvSpPr>
          <p:spPr>
            <a:xfrm>
              <a:off x="228600" y="1605800"/>
              <a:ext cx="3200400" cy="10332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279037" y="1656237"/>
              <a:ext cx="3099526" cy="932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68" tIns="0" rIns="120968" bIns="0" numCol="1" spcCol="1270" anchor="ctr" anchorCtr="0">
              <a:noAutofit/>
            </a:bodyPr>
            <a:lstStyle/>
            <a:p>
              <a:pPr lvl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CS" sz="2400" kern="1200" dirty="0" smtClean="0">
                  <a:solidFill>
                    <a:schemeClr val="accent2">
                      <a:lumMod val="75000"/>
                    </a:schemeClr>
                  </a:solidFill>
                </a:rPr>
                <a:t>3. Припрата</a:t>
              </a:r>
              <a:endParaRPr lang="en-US" sz="2400" kern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267200" y="914401"/>
            <a:ext cx="3200400" cy="762001"/>
            <a:chOff x="0" y="1103799"/>
            <a:chExt cx="3200400" cy="1918800"/>
          </a:xfrm>
        </p:grpSpPr>
        <p:sp>
          <p:nvSpPr>
            <p:cNvPr id="29" name="Rounded Rectangle 28"/>
            <p:cNvSpPr/>
            <p:nvPr/>
          </p:nvSpPr>
          <p:spPr>
            <a:xfrm>
              <a:off x="0" y="1103799"/>
              <a:ext cx="3200400" cy="19188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93668" y="1197467"/>
              <a:ext cx="3013064" cy="17314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68" tIns="0" rIns="120968" bIns="0" numCol="1" spcCol="1270" anchor="ctr" anchorCtr="0">
              <a:noAutofit/>
            </a:bodyPr>
            <a:lstStyle/>
            <a:p>
              <a:pPr lvl="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Cyrl-CS" sz="2400" kern="1200" dirty="0" smtClean="0">
                  <a:solidFill>
                    <a:schemeClr val="accent2">
                      <a:lumMod val="75000"/>
                    </a:schemeClr>
                  </a:solidFill>
                </a:rPr>
                <a:t>1. Олтар</a:t>
              </a:r>
              <a:endParaRPr lang="en-US" sz="2400" kern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57200" y="1233432"/>
            <a:ext cx="4876800" cy="365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 descr="C:\Documents and Settings\Ranko\My Documents\crkva\ladja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09800" y="1066800"/>
            <a:ext cx="6348048" cy="4224337"/>
          </a:xfrm>
          <a:prstGeom prst="rect">
            <a:avLst/>
          </a:prstGeom>
          <a:noFill/>
        </p:spPr>
      </p:pic>
      <p:pic>
        <p:nvPicPr>
          <p:cNvPr id="1036" name="Picture 12" descr="C:\Documents and Settings\Ranko\My Documents\crkva\priprata studenica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371600" y="1524000"/>
            <a:ext cx="5740400" cy="4305300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4114800" y="4343400"/>
            <a:ext cx="4572000" cy="1938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hr-HR" sz="2400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Подиже се у правцу исток-запад</a:t>
            </a:r>
            <a:r>
              <a:rPr lang="sr-Cyrl-CS" sz="2400" dirty="0" smtClean="0">
                <a:solidFill>
                  <a:schemeClr val="accent1">
                    <a:lumMod val="25000"/>
                  </a:schemeClr>
                </a:solidFill>
              </a:rPr>
              <a:t>,</a:t>
            </a:r>
            <a:r>
              <a:rPr lang="hr-HR" sz="2400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 често на узвишеном м</a:t>
            </a:r>
            <a:r>
              <a:rPr lang="sr-Cyrl-CS" sz="2400" dirty="0" smtClean="0">
                <a:solidFill>
                  <a:schemeClr val="accent1">
                    <a:lumMod val="25000"/>
                  </a:schemeClr>
                </a:solidFill>
              </a:rPr>
              <a:t>ј</a:t>
            </a:r>
            <a:r>
              <a:rPr lang="hr-HR" sz="2400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есту, чиме је символично означавано да је земаљска Црква слика небеске</a:t>
            </a:r>
            <a:r>
              <a:rPr lang="sr-Cyrl-CS" sz="2400" dirty="0" smtClean="0">
                <a:solidFill>
                  <a:schemeClr val="accent1">
                    <a:lumMod val="25000"/>
                  </a:schemeClr>
                </a:solidFill>
              </a:rPr>
              <a:t>.</a:t>
            </a:r>
            <a:r>
              <a:rPr lang="hr-HR" sz="2400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 </a:t>
            </a:r>
            <a:endParaRPr lang="en-US" sz="2400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3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000"/>
                            </p:stCondLst>
                            <p:childTnLst>
                              <p:par>
                                <p:cTn id="2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0"/>
                            </p:stCondLst>
                            <p:childTnLst>
                              <p:par>
                                <p:cTn id="3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8000"/>
                            </p:stCondLst>
                            <p:childTnLst>
                              <p:par>
                                <p:cTn id="4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3000"/>
                            </p:stCondLst>
                            <p:childTnLst>
                              <p:par>
                                <p:cTn id="4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3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60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9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7" grpId="0">
        <p:bldAsOne/>
      </p:bldGraphic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91F-39EA-42CF-926B-7DA3081A7B4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98420"/>
            <a:ext cx="8102600" cy="364617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9" name="TextBox 8"/>
          <p:cNvSpPr txBox="1"/>
          <p:nvPr/>
        </p:nvSpPr>
        <p:spPr>
          <a:xfrm>
            <a:off x="1066800" y="228600"/>
            <a:ext cx="6629400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3200" dirty="0" smtClean="0">
                <a:solidFill>
                  <a:schemeClr val="bg2">
                    <a:lumMod val="75000"/>
                  </a:schemeClr>
                </a:solidFill>
              </a:rPr>
              <a:t>ПРЕСЈЕК ХРАМА(хоризонтално)</a:t>
            </a:r>
            <a:endParaRPr lang="en-US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1676400" y="1752600"/>
            <a:ext cx="152400" cy="22098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990600"/>
            <a:ext cx="2286000" cy="797283"/>
            <a:chOff x="0" y="903040"/>
            <a:chExt cx="6096000" cy="1139595"/>
          </a:xfrm>
        </p:grpSpPr>
        <p:sp>
          <p:nvSpPr>
            <p:cNvPr id="15" name="Rounded Rectangle 14"/>
            <p:cNvSpPr/>
            <p:nvPr/>
          </p:nvSpPr>
          <p:spPr>
            <a:xfrm>
              <a:off x="0" y="903040"/>
              <a:ext cx="6096000" cy="87133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sr-Cyrl-CS" sz="1400" b="1" dirty="0" smtClean="0">
                  <a:solidFill>
                    <a:schemeClr val="bg2">
                      <a:lumMod val="75000"/>
                    </a:schemeClr>
                  </a:solidFill>
                </a:rPr>
                <a:t>  </a:t>
              </a:r>
              <a:r>
                <a:rPr lang="sr-Cyrl-CS" sz="2400" b="1" dirty="0" smtClean="0">
                  <a:solidFill>
                    <a:schemeClr val="bg2">
                      <a:lumMod val="75000"/>
                    </a:schemeClr>
                  </a:solidFill>
                </a:rPr>
                <a:t>ПРИПРАТА</a:t>
              </a:r>
              <a:endParaRPr lang="en-US" sz="24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6" name="Rounded Rectangle 4"/>
            <p:cNvSpPr/>
            <p:nvPr/>
          </p:nvSpPr>
          <p:spPr>
            <a:xfrm>
              <a:off x="58485" y="961525"/>
              <a:ext cx="597903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algn="l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200" kern="1200"/>
            </a:p>
          </p:txBody>
        </p:sp>
      </p:grpSp>
      <p:sp>
        <p:nvSpPr>
          <p:cNvPr id="17" name="Down Arrow 16"/>
          <p:cNvSpPr/>
          <p:nvPr/>
        </p:nvSpPr>
        <p:spPr>
          <a:xfrm>
            <a:off x="4343400" y="1905000"/>
            <a:ext cx="152400" cy="20574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895600" y="1219200"/>
            <a:ext cx="3429000" cy="533400"/>
            <a:chOff x="0" y="903040"/>
            <a:chExt cx="6096000" cy="1198080"/>
          </a:xfrm>
        </p:grpSpPr>
        <p:sp>
          <p:nvSpPr>
            <p:cNvPr id="19" name="Rounded Rectangle 18"/>
            <p:cNvSpPr/>
            <p:nvPr/>
          </p:nvSpPr>
          <p:spPr>
            <a:xfrm>
              <a:off x="0" y="903040"/>
              <a:ext cx="6096000" cy="11980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sr-Cyrl-CS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НАОС (ЛАЂА, БРОД)</a:t>
              </a:r>
              <a:endPara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0" name="Rounded Rectangle 4"/>
            <p:cNvSpPr/>
            <p:nvPr/>
          </p:nvSpPr>
          <p:spPr>
            <a:xfrm>
              <a:off x="58485" y="961525"/>
              <a:ext cx="597903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algn="l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200" kern="120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934200" y="990600"/>
            <a:ext cx="1828800" cy="838200"/>
            <a:chOff x="0" y="903040"/>
            <a:chExt cx="6096000" cy="1198080"/>
          </a:xfrm>
        </p:grpSpPr>
        <p:sp>
          <p:nvSpPr>
            <p:cNvPr id="22" name="Rounded Rectangle 21"/>
            <p:cNvSpPr/>
            <p:nvPr/>
          </p:nvSpPr>
          <p:spPr>
            <a:xfrm>
              <a:off x="0" y="903040"/>
              <a:ext cx="6096000" cy="11980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sr-Cyrl-CS" sz="2800" b="1" dirty="0" smtClean="0">
                  <a:solidFill>
                    <a:schemeClr val="bg2">
                      <a:lumMod val="75000"/>
                    </a:schemeClr>
                  </a:solidFill>
                </a:rPr>
                <a:t>ОЛТАР</a:t>
              </a:r>
              <a:endParaRPr lang="en-US" sz="28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3" name="Rounded Rectangle 4"/>
            <p:cNvSpPr/>
            <p:nvPr/>
          </p:nvSpPr>
          <p:spPr>
            <a:xfrm>
              <a:off x="58485" y="961525"/>
              <a:ext cx="5979030" cy="1081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8120" tIns="198120" rIns="198120" bIns="198120" numCol="1" spcCol="1270" anchor="ctr" anchorCtr="0">
              <a:noAutofit/>
            </a:bodyPr>
            <a:lstStyle/>
            <a:p>
              <a:pPr lvl="0" algn="l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200" kern="1200"/>
            </a:p>
          </p:txBody>
        </p:sp>
      </p:grpSp>
      <p:sp>
        <p:nvSpPr>
          <p:cNvPr id="24" name="Down Arrow 23"/>
          <p:cNvSpPr/>
          <p:nvPr/>
        </p:nvSpPr>
        <p:spPr>
          <a:xfrm>
            <a:off x="7620000" y="1981200"/>
            <a:ext cx="152400" cy="20574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7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91F-39EA-42CF-926B-7DA3081A7B4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62200"/>
            <a:ext cx="8001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990600" y="304800"/>
            <a:ext cx="7391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sr-Cyrl-CS" sz="3200" dirty="0" smtClean="0">
                <a:solidFill>
                  <a:srgbClr val="002060"/>
                </a:solidFill>
              </a:rPr>
              <a:t>ПРЕСЈЕК ХРАМА(вертикално)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143000"/>
            <a:ext cx="18288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2400" dirty="0" smtClean="0"/>
              <a:t>ПРИПРАТА</a:t>
            </a:r>
            <a:endParaRPr lang="en-US" sz="2400" dirty="0"/>
          </a:p>
        </p:txBody>
      </p:sp>
      <p:sp>
        <p:nvSpPr>
          <p:cNvPr id="13" name="Down Arrow 12"/>
          <p:cNvSpPr/>
          <p:nvPr/>
        </p:nvSpPr>
        <p:spPr>
          <a:xfrm>
            <a:off x="1219200" y="1752600"/>
            <a:ext cx="685800" cy="2667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95600" y="1066800"/>
            <a:ext cx="28956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CS" sz="2000" dirty="0" smtClean="0"/>
              <a:t>НАОС (ЛАЂА, БРОД)</a:t>
            </a:r>
            <a:endParaRPr lang="en-US" sz="2000" dirty="0"/>
          </a:p>
        </p:txBody>
      </p:sp>
      <p:sp>
        <p:nvSpPr>
          <p:cNvPr id="15" name="Down Arrow 14"/>
          <p:cNvSpPr/>
          <p:nvPr/>
        </p:nvSpPr>
        <p:spPr>
          <a:xfrm>
            <a:off x="3962400" y="1752600"/>
            <a:ext cx="914400" cy="297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705600" y="1143000"/>
            <a:ext cx="1371600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CS" sz="2400" dirty="0" smtClean="0">
                <a:solidFill>
                  <a:srgbClr val="002060"/>
                </a:solidFill>
              </a:rPr>
              <a:t>ОЛТАР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858000" y="2057400"/>
            <a:ext cx="762000" cy="2667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91F-39EA-42CF-926B-7DA3081A7B4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5" descr="C:\Documents and Settings\Ranko\My Documents\nasi manastiri\hram skica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lum bright="-60000"/>
          </a:blip>
          <a:srcRect/>
          <a:stretch>
            <a:fillRect/>
          </a:stretch>
        </p:blipFill>
        <p:spPr bwMode="auto">
          <a:xfrm>
            <a:off x="1219200" y="914400"/>
            <a:ext cx="6864350" cy="571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0" name="TextBox 9"/>
          <p:cNvSpPr txBox="1"/>
          <p:nvPr/>
        </p:nvSpPr>
        <p:spPr>
          <a:xfrm>
            <a:off x="609600" y="228600"/>
            <a:ext cx="754380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CS" sz="2400" dirty="0" smtClean="0"/>
              <a:t>ПРЕСЈЕК</a:t>
            </a:r>
            <a:r>
              <a:rPr lang="sr-Latn-CS" sz="2400" dirty="0" smtClean="0"/>
              <a:t> </a:t>
            </a:r>
            <a:r>
              <a:rPr lang="sr-Cyrl-CS" sz="2400" dirty="0" smtClean="0"/>
              <a:t>ХРАМА</a:t>
            </a:r>
            <a:r>
              <a:rPr lang="sr-Latn-CS" sz="2400" dirty="0" smtClean="0"/>
              <a:t> (</a:t>
            </a:r>
            <a:r>
              <a:rPr lang="sr-Cyrl-CS" sz="2400" dirty="0" smtClean="0"/>
              <a:t>вертикално</a:t>
            </a:r>
            <a:r>
              <a:rPr lang="sr-Latn-CS" sz="2400" dirty="0" smtClean="0"/>
              <a:t> </a:t>
            </a:r>
            <a:r>
              <a:rPr lang="sr-Cyrl-CS" sz="2400" dirty="0" smtClean="0"/>
              <a:t>и</a:t>
            </a:r>
            <a:r>
              <a:rPr lang="sr-Latn-CS" sz="2400" dirty="0" smtClean="0"/>
              <a:t> </a:t>
            </a:r>
            <a:r>
              <a:rPr lang="sr-Cyrl-CS" sz="2400" dirty="0" smtClean="0"/>
              <a:t>хоризонтално</a:t>
            </a:r>
            <a:r>
              <a:rPr lang="sr-Latn-C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91F-39EA-42CF-926B-7DA3081A7B4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 descr="C:\Documents and Settings\Ranko\My Documents\crkva\presjek hilanda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79714"/>
            <a:ext cx="7848600" cy="5410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24000" y="228600"/>
            <a:ext cx="5181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CS" sz="2400" dirty="0" smtClean="0"/>
              <a:t>ПРЕСЈЕК ХРАМА У ХИЛАНДАРУ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91F-39EA-42CF-926B-7DA3081A7B4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381000"/>
            <a:ext cx="17526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sr-Cyrl-C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ОЛТАР</a:t>
            </a:r>
          </a:p>
        </p:txBody>
      </p:sp>
      <p:pic>
        <p:nvPicPr>
          <p:cNvPr id="8" name="Picture 5" descr="C:\Documents and Settings\Ranko\My Documents\nasi manastiri\Decani.liturgija21.jpg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>
            <a:off x="762000" y="1371600"/>
            <a:ext cx="6807200" cy="5105400"/>
          </a:xfrm>
          <a:prstGeom prst="rect">
            <a:avLst/>
          </a:prstGeom>
          <a:noFill/>
          <a:ln w="12700">
            <a:solidFill>
              <a:srgbClr val="99CC00"/>
            </a:solidFill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28600" y="1524000"/>
            <a:ext cx="3657600" cy="181588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sr-Cyrl-CS" sz="2800" dirty="0" smtClean="0"/>
              <a:t>Олтар је најсветији дио храма гдје се обавља бескрвна жртва. </a:t>
            </a:r>
            <a:endParaRPr lang="hr-HR" sz="28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276600" y="4191000"/>
            <a:ext cx="4572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sr-Cyrl-CS" sz="2400" dirty="0" smtClean="0"/>
              <a:t>У хришћанским храмовима олтар се увијек налази на источној страни</a:t>
            </a:r>
            <a:r>
              <a:rPr lang="en-US" sz="2400" dirty="0" smtClean="0"/>
              <a:t> </a:t>
            </a:r>
            <a:r>
              <a:rPr lang="sr-Cyrl-CS" sz="2400" dirty="0" smtClean="0"/>
              <a:t>храма.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891F-39EA-42CF-926B-7DA3081A7B4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>
            <a:off x="0" y="990600"/>
            <a:ext cx="2667000" cy="4191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 олтару се налази: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971800" y="1828800"/>
            <a:ext cx="1752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05400" y="1828800"/>
            <a:ext cx="35052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CS" sz="3200" dirty="0" smtClean="0"/>
              <a:t>часна трапеза</a:t>
            </a:r>
            <a:endParaRPr lang="en-US" sz="3200" dirty="0"/>
          </a:p>
        </p:txBody>
      </p:sp>
      <p:sp>
        <p:nvSpPr>
          <p:cNvPr id="13" name="Right Arrow 12"/>
          <p:cNvSpPr/>
          <p:nvPr/>
        </p:nvSpPr>
        <p:spPr>
          <a:xfrm>
            <a:off x="2971800" y="2971800"/>
            <a:ext cx="1828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05400" y="2895600"/>
            <a:ext cx="3505200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chemeClr val="bg1"/>
                </a:solidFill>
              </a:rPr>
              <a:t>ЖРТВЕНИК ПРОСКОМИДИЈА)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28600"/>
            <a:ext cx="6634424" cy="6037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Documents and Settings\Ranko\My Documents\crkva\ПРОСКОМИДИЈ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-1"/>
            <a:ext cx="8948393" cy="6702659"/>
          </a:xfrm>
          <a:prstGeom prst="rect">
            <a:avLst/>
          </a:prstGeom>
          <a:noFill/>
        </p:spPr>
      </p:pic>
      <p:sp>
        <p:nvSpPr>
          <p:cNvPr id="17" name="Right Arrow 16"/>
          <p:cNvSpPr/>
          <p:nvPr/>
        </p:nvSpPr>
        <p:spPr>
          <a:xfrm>
            <a:off x="2895600" y="4114800"/>
            <a:ext cx="1981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81600" y="4114800"/>
            <a:ext cx="34290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3200" b="1" dirty="0" smtClean="0"/>
              <a:t>ЂАКОНИК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13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5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9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0"/>
                            </p:stCondLst>
                            <p:childTnLst>
                              <p:par>
                                <p:cTn id="3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3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000"/>
                            </p:stCondLst>
                            <p:childTnLst>
                              <p:par>
                                <p:cTn id="42" presetID="13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3" dur="5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20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3000"/>
                            </p:stCondLst>
                            <p:childTnLst>
                              <p:par>
                                <p:cTn id="5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krs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krst</Template>
  <TotalTime>210</TotalTime>
  <Words>334</Words>
  <Application>Microsoft Office PowerPoint</Application>
  <PresentationFormat>Пројекција на екрану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15</vt:i4>
      </vt:variant>
    </vt:vector>
  </HeadingPairs>
  <TitlesOfParts>
    <vt:vector size="16" baseType="lpstr">
      <vt:lpstr>krst</vt:lpstr>
      <vt:lpstr>ХРАМ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Company>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ХРАМ</dc:title>
  <dc:creator>Kole</dc:creator>
  <cp:lastModifiedBy>user</cp:lastModifiedBy>
  <cp:revision>30</cp:revision>
  <dcterms:created xsi:type="dcterms:W3CDTF">2011-10-12T17:17:17Z</dcterms:created>
  <dcterms:modified xsi:type="dcterms:W3CDTF">2011-10-14T16:49:11Z</dcterms:modified>
</cp:coreProperties>
</file>