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307" r:id="rId4"/>
    <p:sldId id="295" r:id="rId5"/>
    <p:sldId id="296" r:id="rId6"/>
    <p:sldId id="293" r:id="rId7"/>
    <p:sldId id="297" r:id="rId8"/>
    <p:sldId id="298" r:id="rId9"/>
    <p:sldId id="299" r:id="rId10"/>
    <p:sldId id="300" r:id="rId11"/>
    <p:sldId id="294" r:id="rId12"/>
    <p:sldId id="302" r:id="rId13"/>
    <p:sldId id="304" r:id="rId14"/>
    <p:sldId id="305" r:id="rId15"/>
    <p:sldId id="306" r:id="rId16"/>
    <p:sldId id="29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B58"/>
    <a:srgbClr val="153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EF6938-A430-451C-B06E-D564519BD688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75EFEE-11C9-439A-8548-1E4241DFF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28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Изображение с сайта </a:t>
            </a:r>
            <a:r>
              <a:rPr lang="en-US" smtClean="0"/>
              <a:t>www.dionisy.com</a:t>
            </a: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515AF7-56D4-4853-BAAF-C4035C4C471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Изображение с сайта </a:t>
            </a:r>
            <a:r>
              <a:rPr lang="en-US" smtClean="0"/>
              <a:t>http://fotki.yandex.ru/</a:t>
            </a: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0F9B0-6F0B-41EE-B979-284FB3CFC83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Изображение с сайта </a:t>
            </a:r>
            <a:r>
              <a:rPr lang="en-US" smtClean="0"/>
              <a:t>www.obraz.org</a:t>
            </a: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FA0758-E02A-4367-9F1C-A7EDCA85C81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Изображение с сайта </a:t>
            </a:r>
            <a:r>
              <a:rPr lang="en-US" smtClean="0"/>
              <a:t>http://fotki.yandex.ru/</a:t>
            </a: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1D56C-D40C-4F6B-9058-ED3BD01C571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Изображение с сайта </a:t>
            </a:r>
            <a:r>
              <a:rPr lang="en-US" smtClean="0"/>
              <a:t>fotki.yandex.ru</a:t>
            </a: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E2E48-267A-47B8-9A80-0B2B664ECBF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Изображение с сайта </a:t>
            </a:r>
            <a:r>
              <a:rPr lang="en-US" smtClean="0"/>
              <a:t>http://www.rey.aaanet.ru/</a:t>
            </a: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FE33A-4578-4C18-815E-88B7B76B6D2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DA2C2-C67E-4A7F-BA5B-F04607C7BE24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B5557-C362-4279-8511-F8741F811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684C4-6799-4954-8BF4-F9B3267A4316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EEC17-C3A7-49DE-A795-08C6918EB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045EB-4790-49E0-86AB-652CBD67D1F9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A9F18-1CFD-42B2-B5C7-31E3A5ED0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85C35-0798-414D-990B-AC812DE6EF7C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04C1C-D87D-4ADE-9909-3351383CB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5A40F-2474-4EB1-9E67-A43E0C20B559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113A5-BE42-46D2-8F8F-5438457E4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98B5-F4A2-4BB5-BBA3-A0BB7E1C410E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99A1B-31F0-40F1-8031-D1937AE2F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44521-2215-46B1-ACE5-EDD214FF3E9B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1FC91-4A68-460B-A160-672092396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3CB1-0D6B-4F89-89A3-AB41F53C82E9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ACAB3-20F4-4D81-BAA7-414A01485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0D2CE-D9E6-4F10-833A-C6A78F035782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236E-49E7-4E04-8F7E-BFC0243D8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16C7-6CA3-4EC2-8EBD-4541FB4E73E0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78245-E61D-4F87-80E5-2507DF171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513B7-C0B0-4025-928B-FF95147319BD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7F530-4736-4CB6-8F40-9B287E643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0EF8EC-69B8-4F5A-B831-51239880E6ED}" type="datetimeFigureOut">
              <a:rPr lang="ru-RU"/>
              <a:pPr>
                <a:defRPr/>
              </a:pPr>
              <a:t>16.11.2011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B439CC-3410-499C-931D-92C1B1B0D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2.doc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142852"/>
            <a:ext cx="53655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Православно учење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Цркви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928670"/>
            <a:ext cx="6053773" cy="14157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Новозавјетна Црква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дио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500306"/>
            <a:ext cx="7929618" cy="313932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150" dirty="0" smtClean="0">
                <a:ln w="1143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Први</a:t>
            </a:r>
            <a:endParaRPr lang="ru-RU" sz="6600" b="1" spc="150" dirty="0">
              <a:ln w="11430">
                <a:solidFill>
                  <a:srgbClr val="C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150" dirty="0" smtClean="0">
                <a:ln w="1143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Васељенски</a:t>
            </a:r>
            <a:endParaRPr lang="ru-RU" sz="6600" b="1" spc="150" dirty="0">
              <a:ln w="11430">
                <a:solidFill>
                  <a:srgbClr val="C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150" dirty="0" smtClean="0">
                <a:ln w="1143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С</a:t>
            </a:r>
            <a:r>
              <a:rPr lang="sr-Latn-CS" sz="6600" b="1" spc="150" dirty="0" smtClean="0">
                <a:ln w="1143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a</a:t>
            </a:r>
            <a:r>
              <a:rPr lang="ru-RU" sz="6600" b="1" spc="150" dirty="0" smtClean="0">
                <a:ln w="11430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бор</a:t>
            </a:r>
            <a:endParaRPr lang="ru-RU" sz="6600" b="1" spc="150" dirty="0">
              <a:ln w="11430">
                <a:solidFill>
                  <a:srgbClr val="C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857250" y="1714500"/>
            <a:ext cx="7143750" cy="31085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Овај Символ Вјере је био потписан од стране свих присутних отаца Цркве, осим самог Арија и двојице епископа, Теона Мармаијског и Секунда Птолемаидског, који су били избачени (екскомуницирани, изопштени) из њедара Цркве и подвргнути грађанском изгнању по вољи цара.</a:t>
            </a:r>
            <a:endParaRPr lang="ru-RU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8"/>
          <p:cNvSpPr txBox="1">
            <a:spLocks noChangeArrowheads="1"/>
          </p:cNvSpPr>
          <p:nvPr/>
        </p:nvSpPr>
        <p:spPr bwMode="auto">
          <a:xfrm>
            <a:off x="1357335" y="0"/>
            <a:ext cx="6429375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15394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Такође се на Сабору расправљало о питањима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14313" y="1000125"/>
            <a:ext cx="5643562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600" b="1" dirty="0">
                <a:latin typeface="Calibri" pitchFamily="34" charset="0"/>
              </a:rPr>
              <a:t>О </a:t>
            </a:r>
            <a:r>
              <a:rPr lang="ru-RU" sz="2600" b="1" dirty="0" smtClean="0">
                <a:latin typeface="Calibri" pitchFamily="34" charset="0"/>
              </a:rPr>
              <a:t>празновању Пасхе (Васкрса) у различитим (помјесним) Црквама</a:t>
            </a:r>
            <a:endParaRPr lang="ru-RU" sz="2600" b="1" dirty="0">
              <a:latin typeface="Calibri" pitchFamily="34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85750" y="3786188"/>
            <a:ext cx="6786563" cy="169277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600" b="1" dirty="0" smtClean="0">
                <a:latin typeface="Calibri" pitchFamily="34" charset="0"/>
              </a:rPr>
              <a:t>Раскол у Египатској Цркви, изазван строгошћу Никопољског епископа Мелентија у Тиваиди због отпалих од вјере у вријеме претходних гоњења.</a:t>
            </a:r>
            <a:endParaRPr lang="ru-RU" sz="26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57438" y="2000250"/>
            <a:ext cx="6357937" cy="1692771"/>
          </a:xfrm>
          <a:prstGeom prst="rect">
            <a:avLst/>
          </a:prstGeom>
          <a:solidFill>
            <a:schemeClr val="bg1"/>
          </a:solidFill>
          <a:ln w="28575">
            <a:solidFill>
              <a:srgbClr val="15394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600" b="1" dirty="0" smtClean="0">
                <a:latin typeface="Calibri" pitchFamily="34" charset="0"/>
              </a:rPr>
              <a:t>Како би се усагласило празновање Пасхе (Васкрса) у цијелом хришћанском свијету утврђен је пасхални круг (Пасхалија), састављен од александринаца.</a:t>
            </a:r>
            <a:endParaRPr lang="ru-RU" sz="26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28875" y="5572125"/>
            <a:ext cx="6357938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15394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600" b="1" dirty="0" smtClean="0">
                <a:latin typeface="Calibri" pitchFamily="34" charset="0"/>
              </a:rPr>
              <a:t>Раскол у Египатској Цркви прекинут је осудом Мелентија.</a:t>
            </a:r>
            <a:endParaRPr lang="ru-RU" sz="26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 descr="Первый Вселенский собор, певая четв 18 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42875"/>
            <a:ext cx="40132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5" descr="Рисунок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4429125"/>
            <a:ext cx="6143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00563" y="3286125"/>
            <a:ext cx="34290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икона «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Први Васељенски сабор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»,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прва четвртина 18.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века,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из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Преображенског храма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церкви,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Спасо-Кижског гробља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3143250" y="4572000"/>
            <a:ext cx="5786438" cy="18158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Осим тога Сабор је издао 20 правила (канона), који се односе на уређење црквене хијерархије и дисциплине.</a:t>
            </a:r>
            <a:endParaRPr lang="ru-RU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6" descr="Рисунок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5214938"/>
            <a:ext cx="7143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5" descr="Рисунок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571500"/>
            <a:ext cx="43576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71500" y="714375"/>
            <a:ext cx="4143375" cy="35394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У хијерархији утврђено је првенство за епископом Римским, Алексанријским и Антиохијским с правима првосвештенства у три главна дијела царства и Цркве.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428625" y="5286375"/>
            <a:ext cx="6929438" cy="13849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</a:rPr>
              <a:t>Јерусалимски епископ је у истом достојанству с њима, али у почасном звању егзарха</a:t>
            </a:r>
            <a:r>
              <a:rPr lang="ru-RU" sz="2800" b="1" dirty="0" smtClean="0">
                <a:latin typeface="Calibri" pitchFamily="34" charset="0"/>
              </a:rPr>
              <a:t>.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15366" name="Рисунок 4" descr="Первый Вселенский собор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357188"/>
            <a:ext cx="39163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 descr="Рисунок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85750"/>
            <a:ext cx="47863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85750" y="428625"/>
            <a:ext cx="4714875" cy="35394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Константин, </a:t>
            </a:r>
            <a:r>
              <a:rPr lang="ru-RU" sz="2800" b="1" dirty="0" smtClean="0">
                <a:latin typeface="Calibri" pitchFamily="34" charset="0"/>
              </a:rPr>
              <a:t>који је отворио засједање Сабора уводном ријечју, затворио (закључио) Га је благодарећи за успостављање свеопштег мира, о чему је упознао одсутне епископе посланицама.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16388" name="Рисунок 2" descr="Saint Constantin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7788" y="142875"/>
            <a:ext cx="380682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85813" y="785813"/>
          <a:ext cx="3930650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5" imgW="6110944" imgH="7772679" progId="Word.Document.8">
                  <p:embed/>
                </p:oleObj>
              </mc:Choice>
              <mc:Fallback>
                <p:oleObj name="Document" r:id="rId5" imgW="6110944" imgH="7772679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785813"/>
                        <a:ext cx="3930650" cy="500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000625" y="857250"/>
          <a:ext cx="3309938" cy="496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8" imgW="5167717" imgH="9163409" progId="Word.Document.8">
                  <p:embed/>
                </p:oleObj>
              </mc:Choice>
              <mc:Fallback>
                <p:oleObj name="Document" r:id="rId8" imgW="5167717" imgH="9163409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857250"/>
                        <a:ext cx="3309938" cy="4964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0188" y="5643563"/>
            <a:ext cx="6357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Встроенные документы открываются одним щелчком в режиме просмотра и двойным щелчком в режиме редактирования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4348" y="857232"/>
            <a:ext cx="4643470" cy="571504"/>
          </a:xfrm>
        </p:spPr>
        <p:txBody>
          <a:bodyPr/>
          <a:lstStyle/>
          <a:p>
            <a:r>
              <a:rPr lang="sr-Cyrl-C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Текст канона на српском језику може се наћи на:</a:t>
            </a:r>
            <a:r>
              <a:rPr lang="sr-Cyrl-CS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CS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http://pravila-kanoni.blogspot.com/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1643063" y="1000125"/>
            <a:ext cx="58721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При составлении презентации использовались:</a:t>
            </a:r>
          </a:p>
          <a:p>
            <a:pPr algn="ctr"/>
            <a:endParaRPr lang="ru-RU" b="1">
              <a:latin typeface="Calibri" pitchFamily="34" charset="0"/>
            </a:endParaRPr>
          </a:p>
          <a:p>
            <a:pPr algn="ctr"/>
            <a:r>
              <a:rPr lang="ru-RU" b="1">
                <a:latin typeface="Calibri" pitchFamily="34" charset="0"/>
              </a:rPr>
              <a:t>«Букварь школьника</a:t>
            </a:r>
          </a:p>
          <a:p>
            <a:pPr algn="ctr"/>
            <a:r>
              <a:rPr lang="ru-RU" b="1">
                <a:latin typeface="Calibri" pitchFamily="34" charset="0"/>
              </a:rPr>
              <a:t>Язык славян</a:t>
            </a:r>
          </a:p>
          <a:p>
            <a:pPr algn="ctr"/>
            <a:r>
              <a:rPr lang="ru-RU" b="1">
                <a:latin typeface="Calibri" pitchFamily="34" charset="0"/>
              </a:rPr>
              <a:t>Начала познания вещей Божественных и человеческих»</a:t>
            </a:r>
          </a:p>
          <a:p>
            <a:pPr algn="ctr"/>
            <a:r>
              <a:rPr lang="ru-RU">
                <a:latin typeface="Calibri" pitchFamily="34" charset="0"/>
              </a:rPr>
              <a:t>Православное братство святых князей Бориса и Глеба</a:t>
            </a:r>
          </a:p>
          <a:p>
            <a:pPr algn="ctr"/>
            <a:r>
              <a:rPr lang="ru-RU">
                <a:latin typeface="Calibri" pitchFamily="34" charset="0"/>
              </a:rPr>
              <a:t>Редакционная коллегия:</a:t>
            </a:r>
          </a:p>
          <a:p>
            <a:pPr algn="ctr"/>
            <a:r>
              <a:rPr lang="ru-RU">
                <a:latin typeface="Calibri" pitchFamily="34" charset="0"/>
              </a:rPr>
              <a:t>архимандрит Никон (Иванов)</a:t>
            </a:r>
          </a:p>
          <a:p>
            <a:pPr algn="ctr"/>
            <a:r>
              <a:rPr lang="ru-RU">
                <a:latin typeface="Calibri" pitchFamily="34" charset="0"/>
              </a:rPr>
              <a:t>протоиерей Николай Лихоманов</a:t>
            </a:r>
          </a:p>
          <a:p>
            <a:pPr algn="ctr"/>
            <a:r>
              <a:rPr lang="ru-RU">
                <a:latin typeface="Calibri" pitchFamily="34" charset="0"/>
              </a:rPr>
              <a:t>Москва </a:t>
            </a:r>
          </a:p>
          <a:p>
            <a:pPr algn="ctr"/>
            <a:r>
              <a:rPr lang="ru-RU">
                <a:latin typeface="Calibri" pitchFamily="34" charset="0"/>
              </a:rPr>
              <a:t>2002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143000" y="5143500"/>
            <a:ext cx="6715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Calibri" pitchFamily="34" charset="0"/>
              </a:rPr>
              <a:t>Презентация выполнена Рябчук С.М.</a:t>
            </a:r>
          </a:p>
          <a:p>
            <a:pPr algn="ctr"/>
            <a:r>
              <a:rPr lang="ru-RU" sz="1600">
                <a:latin typeface="Calibri" pitchFamily="34" charset="0"/>
              </a:rPr>
              <a:t>Для сайта «Светочъ. Основы православной веры в презентациях»</a:t>
            </a:r>
          </a:p>
          <a:p>
            <a:pPr algn="ctr"/>
            <a:r>
              <a:rPr lang="en-US" sz="1600">
                <a:latin typeface="Calibri" pitchFamily="34" charset="0"/>
              </a:rPr>
              <a:t>http://svetoch.ucoz.ru</a:t>
            </a:r>
            <a:endParaRPr lang="ru-RU" sz="1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 descr="Первый Вселенский собор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7763" y="0"/>
            <a:ext cx="6848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5643563" y="5857875"/>
            <a:ext cx="3286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Calibri" pitchFamily="34" charset="0"/>
              </a:rPr>
              <a:t>Прв</a:t>
            </a:r>
            <a:r>
              <a:rPr lang="sr-Cyrl-CS" sz="1600" dirty="0" smtClean="0">
                <a:latin typeface="Calibri" pitchFamily="34" charset="0"/>
              </a:rPr>
              <a:t>и</a:t>
            </a:r>
            <a:r>
              <a:rPr lang="ru-RU" sz="1600" dirty="0" smtClean="0">
                <a:latin typeface="Calibri" pitchFamily="34" charset="0"/>
              </a:rPr>
              <a:t> В</a:t>
            </a:r>
            <a:r>
              <a:rPr lang="sr-Latn-CS" sz="1600" dirty="0" smtClean="0">
                <a:latin typeface="Calibri" pitchFamily="34" charset="0"/>
              </a:rPr>
              <a:t>a</a:t>
            </a:r>
            <a:r>
              <a:rPr lang="ru-RU" sz="1600" dirty="0" smtClean="0">
                <a:latin typeface="Calibri" pitchFamily="34" charset="0"/>
              </a:rPr>
              <a:t>се</a:t>
            </a:r>
            <a:r>
              <a:rPr lang="sr-Cyrl-CS" sz="1600" dirty="0" smtClean="0">
                <a:latin typeface="Calibri" pitchFamily="34" charset="0"/>
              </a:rPr>
              <a:t>љ</a:t>
            </a:r>
            <a:r>
              <a:rPr lang="ru-RU" sz="1600" dirty="0" smtClean="0">
                <a:latin typeface="Calibri" pitchFamily="34" charset="0"/>
              </a:rPr>
              <a:t>енски</a:t>
            </a:r>
            <a:r>
              <a:rPr lang="sr-Latn-C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сабор</a:t>
            </a:r>
            <a:r>
              <a:rPr lang="ru-RU" sz="1600" dirty="0">
                <a:latin typeface="Calibri" pitchFamily="34" charset="0"/>
              </a:rPr>
              <a:t>. </a:t>
            </a:r>
            <a:r>
              <a:rPr lang="ru-RU" sz="1600" dirty="0" smtClean="0">
                <a:latin typeface="Calibri" pitchFamily="34" charset="0"/>
              </a:rPr>
              <a:t>Дионисий. </a:t>
            </a:r>
            <a:r>
              <a:rPr lang="ru-RU" sz="1600" dirty="0">
                <a:latin typeface="Calibri" pitchFamily="34" charset="0"/>
              </a:rPr>
              <a:t>Ферапонтов монастырь, Собор Рождества Богородицы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 descr="Рисунок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507206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2" descr="Константин равноап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285750"/>
            <a:ext cx="3994150" cy="615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8"/>
          <p:cNvSpPr txBox="1">
            <a:spLocks noChangeArrowheads="1"/>
          </p:cNvSpPr>
          <p:nvPr/>
        </p:nvSpPr>
        <p:spPr bwMode="auto">
          <a:xfrm>
            <a:off x="214313" y="285750"/>
            <a:ext cx="4714875" cy="22467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Први Васељенски Сабор </a:t>
            </a:r>
            <a:r>
              <a:rPr lang="ru-RU" sz="2800" b="1" dirty="0">
                <a:latin typeface="Calibri" pitchFamily="34" charset="0"/>
              </a:rPr>
              <a:t>(</a:t>
            </a:r>
            <a:r>
              <a:rPr lang="ru-RU" sz="2800" b="1" dirty="0" smtClean="0">
                <a:latin typeface="Calibri" pitchFamily="34" charset="0"/>
              </a:rPr>
              <a:t>Никејски) созвао је цар Константин Велики 325.г., у Никеји, главном граду Витиније.</a:t>
            </a:r>
            <a:endParaRPr lang="ru-RU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Рисунок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857750"/>
            <a:ext cx="8715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357188" y="4857750"/>
            <a:ext cx="8429625" cy="18158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На сабору је присуствовало 318 отаца Цркве. Међу светитељима, који су присуствовали на Сабору, били су чудотворци Спиридон </a:t>
            </a:r>
            <a:r>
              <a:rPr lang="ru-RU" sz="2800" b="1" u="sng" dirty="0" smtClean="0">
                <a:latin typeface="Calibri" pitchFamily="34" charset="0"/>
              </a:rPr>
              <a:t>Тримитунтски</a:t>
            </a:r>
            <a:r>
              <a:rPr lang="ru-RU" sz="2800" b="1" dirty="0" smtClean="0">
                <a:latin typeface="Calibri" pitchFamily="34" charset="0"/>
              </a:rPr>
              <a:t> и Николај Мирликијски.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6148" name="Рисунок 2" descr="12-13 Nicholas. An icon of middle of the XII - the XIII c. Novgor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5900"/>
            <a:ext cx="3475038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4" descr="spiridon_trimifuntski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227013"/>
            <a:ext cx="27146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 descr="I Вселенский Собор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938" y="0"/>
            <a:ext cx="709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214438" y="6143625"/>
            <a:ext cx="6572250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</a:rPr>
              <a:t>Сабор је трајао 2 мјесеца и 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</a:rPr>
              <a:t>12 </a:t>
            </a: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</a:rPr>
              <a:t>дана.</a:t>
            </a:r>
            <a:endParaRPr lang="ru-RU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 descr="Рисунок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714750"/>
            <a:ext cx="3571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4" descr="Рисунок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14313"/>
            <a:ext cx="3429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5" descr="1-й вселенский собор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11125"/>
            <a:ext cx="50800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214313" y="214313"/>
            <a:ext cx="3571875" cy="22467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Calibri" pitchFamily="34" charset="0"/>
              </a:rPr>
              <a:t>Главни узрок сазивања Сабора била је јерес александријског свештеника Арија.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8198" name="TextBox 2"/>
          <p:cNvSpPr txBox="1">
            <a:spLocks noChangeArrowheads="1"/>
          </p:cNvSpPr>
          <p:nvPr/>
        </p:nvSpPr>
        <p:spPr bwMode="auto">
          <a:xfrm>
            <a:off x="214313" y="3929063"/>
            <a:ext cx="3571875" cy="22467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Арије је учио да је Син Божији створење Бога Оца и да због тога није једносуштан Оцу.</a:t>
            </a:r>
            <a:endParaRPr lang="ru-RU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Рисунок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"/>
            <a:ext cx="4000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14313" y="285750"/>
            <a:ext cx="3786187" cy="48320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Calibri" pitchFamily="34" charset="0"/>
              </a:rPr>
              <a:t>Гл</a:t>
            </a:r>
            <a:r>
              <a:rPr lang="sr-Cyrl-CS" sz="2800" b="1" dirty="0" smtClean="0">
                <a:latin typeface="Calibri" pitchFamily="34" charset="0"/>
              </a:rPr>
              <a:t>авни противник Арија је био александријски епископ Александар. Међу његовим присталицама је био познати Атанасије Велики, који је у то вријеме био </a:t>
            </a:r>
            <a:r>
              <a:rPr lang="sr-Latn-CS" sz="2800" b="1" dirty="0" smtClean="0">
                <a:latin typeface="Calibri" pitchFamily="34" charset="0"/>
              </a:rPr>
              <a:t>a</a:t>
            </a:r>
            <a:r>
              <a:rPr lang="sr-Cyrl-CS" sz="2800" b="1" dirty="0" smtClean="0">
                <a:latin typeface="Calibri" pitchFamily="34" charset="0"/>
              </a:rPr>
              <a:t>рхиђакон Александријске Цркве.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9220" name="Рисунок 2" descr="I Вселенский Собор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214313"/>
            <a:ext cx="48450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14938" y="6519863"/>
            <a:ext cx="2722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Икона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«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I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Васељенски Сабор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»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5" descr="Рисунок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85750"/>
            <a:ext cx="33575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85750" y="428625"/>
            <a:ext cx="3500438" cy="31085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Противници су били два Јевсевија, Никомидијски </a:t>
            </a:r>
            <a:r>
              <a:rPr lang="ru-RU" sz="2800" b="1" dirty="0">
                <a:latin typeface="Calibri" pitchFamily="34" charset="0"/>
              </a:rPr>
              <a:t>и </a:t>
            </a:r>
            <a:r>
              <a:rPr lang="ru-RU" sz="2800" b="1" dirty="0" smtClean="0">
                <a:latin typeface="Calibri" pitchFamily="34" charset="0"/>
              </a:rPr>
              <a:t>Кесаријски, </a:t>
            </a:r>
            <a:r>
              <a:rPr lang="ru-RU" sz="2800" b="1" dirty="0">
                <a:latin typeface="Calibri" pitchFamily="34" charset="0"/>
              </a:rPr>
              <a:t>с </a:t>
            </a:r>
            <a:r>
              <a:rPr lang="ru-RU" sz="2800" b="1" dirty="0" smtClean="0">
                <a:latin typeface="Calibri" pitchFamily="34" charset="0"/>
              </a:rPr>
              <a:t>Теогнидом</a:t>
            </a:r>
            <a:r>
              <a:rPr lang="ru-RU" sz="2800" b="1" dirty="0">
                <a:latin typeface="Calibri" pitchFamily="34" charset="0"/>
              </a:rPr>
              <a:t>, епископом </a:t>
            </a:r>
            <a:r>
              <a:rPr lang="ru-RU" sz="2800" b="1" dirty="0" smtClean="0">
                <a:latin typeface="Calibri" pitchFamily="34" charset="0"/>
              </a:rPr>
              <a:t>Никејским</a:t>
            </a:r>
            <a:r>
              <a:rPr lang="ru-RU" sz="2800" b="1" dirty="0">
                <a:latin typeface="Calibri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38" y="5643563"/>
            <a:ext cx="292893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Први васељенски сабор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Новгородска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школа.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XV век.</a:t>
            </a:r>
          </a:p>
        </p:txBody>
      </p:sp>
      <p:pic>
        <p:nvPicPr>
          <p:cNvPr id="10245" name="Рисунок 4" descr="Первый вселенский собор.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1125" y="219075"/>
            <a:ext cx="5065713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 descr="В.Суриков Первый Вселенский собор.Эскиз росписи интерьера храма Христа Спасителя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215900"/>
            <a:ext cx="5900738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5" descr="Рисунок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929188"/>
            <a:ext cx="8001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85813" y="4857750"/>
            <a:ext cx="7643812" cy="18158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Calibri" pitchFamily="34" charset="0"/>
              </a:rPr>
              <a:t>Сабор је утврдио догмат о једносуштности Сина с Оцем, предао анатеми (проклетству) учење Арија и дао првих седам чланова Символа Вјере у облику који се чува (држи) до данас. 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3000375"/>
            <a:ext cx="14287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В.Суриков.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Први Васељенски сабор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Скица унутрашњости храма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Христа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Спаситеља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567</Words>
  <Application>Microsoft Office PowerPoint</Application>
  <PresentationFormat>Пројекција на екрану (4:3)</PresentationFormat>
  <Paragraphs>61</Paragraphs>
  <Slides>16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Уграђени OLE сервери</vt:lpstr>
      </vt:variant>
      <vt:variant>
        <vt:i4>1</vt:i4>
      </vt:variant>
      <vt:variant>
        <vt:lpstr>Наслови слајдова</vt:lpstr>
      </vt:variant>
      <vt:variant>
        <vt:i4>16</vt:i4>
      </vt:variant>
    </vt:vector>
  </HeadingPairs>
  <TitlesOfParts>
    <vt:vector size="18" baseType="lpstr">
      <vt:lpstr>Тема Office</vt:lpstr>
      <vt:lpstr>Document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Текст канона на српском језику може се наћи на: http://pravila-kanoni.blogspot.com/</vt:lpstr>
      <vt:lpstr>PowerPoint презентација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218</cp:revision>
  <dcterms:modified xsi:type="dcterms:W3CDTF">2011-11-16T17:32:46Z</dcterms:modified>
</cp:coreProperties>
</file>